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1"/>
  </p:sldMasterIdLst>
  <p:notesMasterIdLst>
    <p:notesMasterId r:id="rId38"/>
  </p:notesMasterIdLst>
  <p:handoutMasterIdLst>
    <p:handoutMasterId r:id="rId39"/>
  </p:handoutMasterIdLst>
  <p:sldIdLst>
    <p:sldId id="355" r:id="rId2"/>
    <p:sldId id="364" r:id="rId3"/>
    <p:sldId id="365" r:id="rId4"/>
    <p:sldId id="258" r:id="rId5"/>
    <p:sldId id="361" r:id="rId6"/>
    <p:sldId id="362" r:id="rId7"/>
    <p:sldId id="363" r:id="rId8"/>
    <p:sldId id="343" r:id="rId9"/>
    <p:sldId id="334" r:id="rId10"/>
    <p:sldId id="314" r:id="rId11"/>
    <p:sldId id="333" r:id="rId12"/>
    <p:sldId id="315" r:id="rId13"/>
    <p:sldId id="318" r:id="rId14"/>
    <p:sldId id="319" r:id="rId15"/>
    <p:sldId id="320" r:id="rId16"/>
    <p:sldId id="335" r:id="rId17"/>
    <p:sldId id="321" r:id="rId18"/>
    <p:sldId id="328" r:id="rId19"/>
    <p:sldId id="322" r:id="rId20"/>
    <p:sldId id="336" r:id="rId21"/>
    <p:sldId id="337" r:id="rId22"/>
    <p:sldId id="338" r:id="rId23"/>
    <p:sldId id="351" r:id="rId24"/>
    <p:sldId id="352" r:id="rId25"/>
    <p:sldId id="339" r:id="rId26"/>
    <p:sldId id="356" r:id="rId27"/>
    <p:sldId id="357" r:id="rId28"/>
    <p:sldId id="358" r:id="rId29"/>
    <p:sldId id="359" r:id="rId30"/>
    <p:sldId id="360" r:id="rId31"/>
    <p:sldId id="344" r:id="rId32"/>
    <p:sldId id="353" r:id="rId33"/>
    <p:sldId id="354" r:id="rId34"/>
    <p:sldId id="348" r:id="rId35"/>
    <p:sldId id="349" r:id="rId36"/>
    <p:sldId id="35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78927" autoAdjust="0"/>
  </p:normalViewPr>
  <p:slideViewPr>
    <p:cSldViewPr snapToGrid="0" snapToObjects="1">
      <p:cViewPr varScale="1">
        <p:scale>
          <a:sx n="134" d="100"/>
          <a:sy n="134" d="100"/>
        </p:scale>
        <p:origin x="6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hmad\Desktop\AcumemTutor\Tutorial\Ctim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hmad\Desktop\AcumemTutor\Tutorial\Ctim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hmad\Desktop\AcumemTutor\Tutorial\Cti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Speed up w.r.t. sequential version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First approach speed up</c:v>
          </c:tx>
          <c:invertIfNegative val="0"/>
          <c:val>
            <c:numRef>
              <c:f>Sheet1!$P$5:$P$16</c:f>
              <c:numCache>
                <c:formatCode>General</c:formatCode>
                <c:ptCount val="12"/>
                <c:pt idx="0">
                  <c:v>1.01341137877093</c:v>
                </c:pt>
                <c:pt idx="1">
                  <c:v>1.468381564842418</c:v>
                </c:pt>
                <c:pt idx="2">
                  <c:v>1.648271172267744</c:v>
                </c:pt>
                <c:pt idx="3">
                  <c:v>1.748127600563814</c:v>
                </c:pt>
                <c:pt idx="4">
                  <c:v>1.832616028857792</c:v>
                </c:pt>
                <c:pt idx="5">
                  <c:v>1.920638790691134</c:v>
                </c:pt>
                <c:pt idx="6">
                  <c:v>1.995566814434804</c:v>
                </c:pt>
                <c:pt idx="7">
                  <c:v>2.002542103577686</c:v>
                </c:pt>
                <c:pt idx="8">
                  <c:v>2.076715217795891</c:v>
                </c:pt>
                <c:pt idx="9">
                  <c:v>2.112638283634813</c:v>
                </c:pt>
                <c:pt idx="10">
                  <c:v>2.114907040744425</c:v>
                </c:pt>
                <c:pt idx="11">
                  <c:v>2.151440666400944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683152"/>
        <c:axId val="2072441376"/>
      </c:barChart>
      <c:catAx>
        <c:axId val="208468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2072441376"/>
        <c:crosses val="autoZero"/>
        <c:auto val="1"/>
        <c:lblAlgn val="ctr"/>
        <c:lblOffset val="100"/>
        <c:noMultiLvlLbl val="0"/>
      </c:catAx>
      <c:valAx>
        <c:axId val="207244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46831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Lucida Sans Unicode" pitchFamily="34" charset="0"/>
              <a:cs typeface="Lucida Sans Unicode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56901815844448"/>
          <c:y val="0.020527774709524"/>
          <c:w val="0.913211664868422"/>
          <c:h val="0.815447377695023"/>
        </c:manualLayout>
      </c:layout>
      <c:lineChart>
        <c:grouping val="standard"/>
        <c:varyColors val="0"/>
        <c:ser>
          <c:idx val="1"/>
          <c:order val="0"/>
          <c:tx>
            <c:v>N=3000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Sheet1!$A$3:$A$41</c:f>
              <c:numCache>
                <c:formatCode>General</c:formatCode>
                <c:ptCount val="3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  <c:pt idx="15">
                  <c:v>17.0</c:v>
                </c:pt>
                <c:pt idx="16">
                  <c:v>18.0</c:v>
                </c:pt>
                <c:pt idx="17">
                  <c:v>19.0</c:v>
                </c:pt>
                <c:pt idx="18">
                  <c:v>20.0</c:v>
                </c:pt>
                <c:pt idx="19">
                  <c:v>21.0</c:v>
                </c:pt>
                <c:pt idx="20">
                  <c:v>22.0</c:v>
                </c:pt>
                <c:pt idx="21">
                  <c:v>23.0</c:v>
                </c:pt>
                <c:pt idx="22">
                  <c:v>24.0</c:v>
                </c:pt>
                <c:pt idx="23">
                  <c:v>25.0</c:v>
                </c:pt>
                <c:pt idx="24">
                  <c:v>26.0</c:v>
                </c:pt>
                <c:pt idx="25">
                  <c:v>27.0</c:v>
                </c:pt>
                <c:pt idx="26">
                  <c:v>28.0</c:v>
                </c:pt>
                <c:pt idx="27">
                  <c:v>29.0</c:v>
                </c:pt>
                <c:pt idx="28">
                  <c:v>30.0</c:v>
                </c:pt>
                <c:pt idx="29">
                  <c:v>31.0</c:v>
                </c:pt>
                <c:pt idx="30">
                  <c:v>32.0</c:v>
                </c:pt>
                <c:pt idx="31">
                  <c:v>33.0</c:v>
                </c:pt>
                <c:pt idx="32">
                  <c:v>34.0</c:v>
                </c:pt>
                <c:pt idx="33">
                  <c:v>35.0</c:v>
                </c:pt>
                <c:pt idx="34">
                  <c:v>36.0</c:v>
                </c:pt>
                <c:pt idx="35">
                  <c:v>37.0</c:v>
                </c:pt>
                <c:pt idx="36">
                  <c:v>38.0</c:v>
                </c:pt>
                <c:pt idx="37">
                  <c:v>39.0</c:v>
                </c:pt>
                <c:pt idx="38">
                  <c:v>40.0</c:v>
                </c:pt>
              </c:numCache>
            </c:numRef>
          </c:cat>
          <c:val>
            <c:numRef>
              <c:f>Sheet1!$I$3:$I$26</c:f>
              <c:numCache>
                <c:formatCode>0.00E+00</c:formatCode>
                <c:ptCount val="24"/>
                <c:pt idx="0">
                  <c:v>1.95309270155328</c:v>
                </c:pt>
                <c:pt idx="1">
                  <c:v>2.844603983303832</c:v>
                </c:pt>
                <c:pt idx="2">
                  <c:v>3.669853600367371</c:v>
                </c:pt>
                <c:pt idx="3">
                  <c:v>4.419935228281067</c:v>
                </c:pt>
                <c:pt idx="4">
                  <c:v>5.019615856226324</c:v>
                </c:pt>
                <c:pt idx="5">
                  <c:v>5.578110808152156</c:v>
                </c:pt>
                <c:pt idx="6">
                  <c:v>6.035872236032985</c:v>
                </c:pt>
                <c:pt idx="7">
                  <c:v>6.328181350134438</c:v>
                </c:pt>
                <c:pt idx="8">
                  <c:v>6.58605898117025</c:v>
                </c:pt>
                <c:pt idx="9">
                  <c:v>6.77869757195187</c:v>
                </c:pt>
                <c:pt idx="10">
                  <c:v>6.99089356854773</c:v>
                </c:pt>
                <c:pt idx="11">
                  <c:v>7.034936998579505</c:v>
                </c:pt>
                <c:pt idx="12">
                  <c:v>7.018857142754972</c:v>
                </c:pt>
                <c:pt idx="13">
                  <c:v>7.170461179160167</c:v>
                </c:pt>
                <c:pt idx="14">
                  <c:v>7.132984900895963</c:v>
                </c:pt>
                <c:pt idx="15">
                  <c:v>7.221046443653785</c:v>
                </c:pt>
                <c:pt idx="16">
                  <c:v>7.20833333360663</c:v>
                </c:pt>
                <c:pt idx="17">
                  <c:v>7.199882766577342</c:v>
                </c:pt>
                <c:pt idx="18">
                  <c:v>7.17464953236387</c:v>
                </c:pt>
                <c:pt idx="19">
                  <c:v>7.216803759971616</c:v>
                </c:pt>
                <c:pt idx="20">
                  <c:v>7.20410557241158</c:v>
                </c:pt>
                <c:pt idx="21">
                  <c:v>7.20410557241158</c:v>
                </c:pt>
                <c:pt idx="22">
                  <c:v>7.17464953333961</c:v>
                </c:pt>
                <c:pt idx="23">
                  <c:v>7.191451990104148</c:v>
                </c:pt>
              </c:numCache>
            </c:numRef>
          </c:val>
          <c:smooth val="0"/>
        </c:ser>
        <c:ser>
          <c:idx val="2"/>
          <c:order val="1"/>
          <c:tx>
            <c:v>N=4000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Sheet1!$A$3:$A$41</c:f>
              <c:numCache>
                <c:formatCode>General</c:formatCode>
                <c:ptCount val="3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  <c:pt idx="15">
                  <c:v>17.0</c:v>
                </c:pt>
                <c:pt idx="16">
                  <c:v>18.0</c:v>
                </c:pt>
                <c:pt idx="17">
                  <c:v>19.0</c:v>
                </c:pt>
                <c:pt idx="18">
                  <c:v>20.0</c:v>
                </c:pt>
                <c:pt idx="19">
                  <c:v>21.0</c:v>
                </c:pt>
                <c:pt idx="20">
                  <c:v>22.0</c:v>
                </c:pt>
                <c:pt idx="21">
                  <c:v>23.0</c:v>
                </c:pt>
                <c:pt idx="22">
                  <c:v>24.0</c:v>
                </c:pt>
                <c:pt idx="23">
                  <c:v>25.0</c:v>
                </c:pt>
                <c:pt idx="24">
                  <c:v>26.0</c:v>
                </c:pt>
                <c:pt idx="25">
                  <c:v>27.0</c:v>
                </c:pt>
                <c:pt idx="26">
                  <c:v>28.0</c:v>
                </c:pt>
                <c:pt idx="27">
                  <c:v>29.0</c:v>
                </c:pt>
                <c:pt idx="28">
                  <c:v>30.0</c:v>
                </c:pt>
                <c:pt idx="29">
                  <c:v>31.0</c:v>
                </c:pt>
                <c:pt idx="30">
                  <c:v>32.0</c:v>
                </c:pt>
                <c:pt idx="31">
                  <c:v>33.0</c:v>
                </c:pt>
                <c:pt idx="32">
                  <c:v>34.0</c:v>
                </c:pt>
                <c:pt idx="33">
                  <c:v>35.0</c:v>
                </c:pt>
                <c:pt idx="34">
                  <c:v>36.0</c:v>
                </c:pt>
                <c:pt idx="35">
                  <c:v>37.0</c:v>
                </c:pt>
                <c:pt idx="36">
                  <c:v>38.0</c:v>
                </c:pt>
                <c:pt idx="37">
                  <c:v>39.0</c:v>
                </c:pt>
                <c:pt idx="38">
                  <c:v>40.0</c:v>
                </c:pt>
              </c:numCache>
            </c:numRef>
          </c:cat>
          <c:val>
            <c:numRef>
              <c:f>Sheet1!$J$3:$J$26</c:f>
              <c:numCache>
                <c:formatCode>General</c:formatCode>
                <c:ptCount val="24"/>
                <c:pt idx="0">
                  <c:v>1.978774455520302</c:v>
                </c:pt>
                <c:pt idx="1">
                  <c:v>2.924174924969618</c:v>
                </c:pt>
                <c:pt idx="2">
                  <c:v>3.828017138768767</c:v>
                </c:pt>
                <c:pt idx="3">
                  <c:v>4.674854651072136</c:v>
                </c:pt>
                <c:pt idx="4">
                  <c:v>5.443052970049654</c:v>
                </c:pt>
                <c:pt idx="5">
                  <c:v>6.139148692417715</c:v>
                </c:pt>
                <c:pt idx="6">
                  <c:v>6.650744416687328</c:v>
                </c:pt>
                <c:pt idx="7">
                  <c:v>7.101567675183905</c:v>
                </c:pt>
                <c:pt idx="8">
                  <c:v>7.458951762248834</c:v>
                </c:pt>
                <c:pt idx="9">
                  <c:v>7.65785714292831</c:v>
                </c:pt>
                <c:pt idx="10">
                  <c:v>7.836988303983475</c:v>
                </c:pt>
                <c:pt idx="11">
                  <c:v>7.949332674056242</c:v>
                </c:pt>
                <c:pt idx="12">
                  <c:v>8.03874031504532</c:v>
                </c:pt>
                <c:pt idx="13">
                  <c:v>8.05081351712567</c:v>
                </c:pt>
                <c:pt idx="14">
                  <c:v>8.054845980417548</c:v>
                </c:pt>
                <c:pt idx="15">
                  <c:v>8.12402121739962</c:v>
                </c:pt>
                <c:pt idx="16">
                  <c:v>8.167343829170365</c:v>
                </c:pt>
                <c:pt idx="17">
                  <c:v>8.15078560566972</c:v>
                </c:pt>
                <c:pt idx="18">
                  <c:v>8.165270373149485</c:v>
                </c:pt>
                <c:pt idx="19">
                  <c:v>8.161126617371392</c:v>
                </c:pt>
                <c:pt idx="20">
                  <c:v>8.190221542852768</c:v>
                </c:pt>
                <c:pt idx="21">
                  <c:v>8.15078560566972</c:v>
                </c:pt>
                <c:pt idx="22">
                  <c:v>8.15905631649496</c:v>
                </c:pt>
                <c:pt idx="23">
                  <c:v>8.161126617853541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235184"/>
        <c:axId val="-2101755936"/>
      </c:lineChart>
      <c:catAx>
        <c:axId val="209723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01755936"/>
        <c:crosses val="autoZero"/>
        <c:auto val="1"/>
        <c:lblAlgn val="ctr"/>
        <c:lblOffset val="100"/>
        <c:noMultiLvlLbl val="0"/>
      </c:catAx>
      <c:valAx>
        <c:axId val="-2101755936"/>
        <c:scaling>
          <c:orientation val="minMax"/>
          <c:max val="8.5"/>
          <c:min val="0.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097235184"/>
        <c:crosses val="autoZero"/>
        <c:crossBetween val="between"/>
        <c:majorUnit val="1.0"/>
        <c:minorUnit val="0.5"/>
      </c:valAx>
    </c:plotArea>
    <c:legend>
      <c:legendPos val="b"/>
      <c:layout>
        <c:manualLayout>
          <c:xMode val="edge"/>
          <c:yMode val="edge"/>
          <c:x val="0.370052416917273"/>
          <c:y val="0.935650198033863"/>
          <c:w val="0.384287780353986"/>
          <c:h val="0.0483177378378805"/>
        </c:manualLayout>
      </c:layout>
      <c:overlay val="0"/>
      <c:txPr>
        <a:bodyPr/>
        <a:lstStyle/>
        <a:p>
          <a:pPr>
            <a:defRPr sz="1200">
              <a:latin typeface="Lucida Sans Unicode" pitchFamily="34" charset="0"/>
              <a:cs typeface="Lucida Sans Unicode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Sp for blocked GE, C=10</c:v>
          </c:tx>
          <c:invertIfNegative val="0"/>
          <c:val>
            <c:numRef>
              <c:f>Sheet1!$L$5:$L$16</c:f>
              <c:numCache>
                <c:formatCode>General</c:formatCode>
                <c:ptCount val="12"/>
                <c:pt idx="0">
                  <c:v>1.686068385520163</c:v>
                </c:pt>
                <c:pt idx="1">
                  <c:v>2.82900111402399</c:v>
                </c:pt>
                <c:pt idx="2">
                  <c:v>4.17795448313032</c:v>
                </c:pt>
                <c:pt idx="3">
                  <c:v>5.759591759359393</c:v>
                </c:pt>
                <c:pt idx="4">
                  <c:v>6.734585635482075</c:v>
                </c:pt>
                <c:pt idx="5">
                  <c:v>8.036392404764342</c:v>
                </c:pt>
                <c:pt idx="6">
                  <c:v>8.869033760199316</c:v>
                </c:pt>
                <c:pt idx="7">
                  <c:v>9.83984501106534</c:v>
                </c:pt>
                <c:pt idx="8">
                  <c:v>11.02133815497003</c:v>
                </c:pt>
                <c:pt idx="9">
                  <c:v>11.716262975852</c:v>
                </c:pt>
                <c:pt idx="10">
                  <c:v>12.33765182197325</c:v>
                </c:pt>
                <c:pt idx="11">
                  <c:v>13.37752414176737</c:v>
                </c:pt>
              </c:numCache>
            </c:numRef>
          </c:val>
        </c:ser>
        <c:ser>
          <c:idx val="1"/>
          <c:order val="1"/>
          <c:tx>
            <c:v>Sp for original GE</c:v>
          </c:tx>
          <c:invertIfNegative val="0"/>
          <c:val>
            <c:numRef>
              <c:f>Sheet1!$N$5:$N$16</c:f>
              <c:numCache>
                <c:formatCode>General</c:formatCode>
                <c:ptCount val="12"/>
                <c:pt idx="0">
                  <c:v>1.01341137877093</c:v>
                </c:pt>
                <c:pt idx="1">
                  <c:v>1.468381564842418</c:v>
                </c:pt>
                <c:pt idx="2">
                  <c:v>1.648271172267744</c:v>
                </c:pt>
                <c:pt idx="3">
                  <c:v>1.748127600563814</c:v>
                </c:pt>
                <c:pt idx="4">
                  <c:v>1.832616028857792</c:v>
                </c:pt>
                <c:pt idx="5">
                  <c:v>1.920638790691134</c:v>
                </c:pt>
                <c:pt idx="6">
                  <c:v>1.995566814434804</c:v>
                </c:pt>
                <c:pt idx="7">
                  <c:v>2.002542103577686</c:v>
                </c:pt>
                <c:pt idx="8">
                  <c:v>2.076715217795891</c:v>
                </c:pt>
                <c:pt idx="9">
                  <c:v>2.112638283634813</c:v>
                </c:pt>
                <c:pt idx="10">
                  <c:v>2.114907040744425</c:v>
                </c:pt>
                <c:pt idx="11">
                  <c:v>2.151440666400944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7465344"/>
        <c:axId val="-2097461408"/>
      </c:barChart>
      <c:catAx>
        <c:axId val="-2097465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97461408"/>
        <c:crosses val="autoZero"/>
        <c:auto val="1"/>
        <c:lblAlgn val="ctr"/>
        <c:lblOffset val="100"/>
        <c:noMultiLvlLbl val="0"/>
      </c:catAx>
      <c:valAx>
        <c:axId val="-209746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97465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7558617672791"/>
          <c:y val="0.91165317876932"/>
          <c:w val="0.653216097987751"/>
          <c:h val="0.0837171916010499"/>
        </c:manualLayout>
      </c:layout>
      <c:overlay val="0"/>
      <c:txPr>
        <a:bodyPr/>
        <a:lstStyle/>
        <a:p>
          <a:pPr>
            <a:defRPr>
              <a:latin typeface="Lucida Sans Unicode" pitchFamily="34" charset="0"/>
              <a:cs typeface="Lucida Sans Unicode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7ACF-D4AD-F041-B5C4-F08D5B16873D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DD156-6AF2-A640-A995-E6C8E3A12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9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E0056-DF4A-3745-AA01-D153CE69C132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C41BE-FD6E-8A4C-9F34-513CE688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382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73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0569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7690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76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8387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1106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59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2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4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5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1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863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3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595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208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2894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>
            <a:normAutofit/>
          </a:bodyPr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 lIns="86493" tIns="43247" rIns="86493" bIns="43247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431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85801" y="2946584"/>
            <a:ext cx="7772400" cy="809953"/>
            <a:chOff x="-1" y="0"/>
            <a:chExt cx="9144001" cy="809953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" y="507538"/>
              <a:ext cx="9144001" cy="302415"/>
              <a:chOff x="-1" y="507538"/>
              <a:chExt cx="9144001" cy="302415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" name="Rectangle 10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0" y="507538"/>
                <a:ext cx="1143000" cy="3024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537300"/>
                <a:ext cx="3657600" cy="2011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paratools_small_shad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5680"/>
            <a:ext cx="2057400" cy="5252721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5681"/>
            <a:ext cx="6019800" cy="525272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1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46032" y="1384272"/>
            <a:ext cx="8251882" cy="5033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43875" y="6597650"/>
            <a:ext cx="985838" cy="149225"/>
          </a:xfrm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A5B7ADFF-E941-5842-9497-732693526E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Copyright © ParaTools, Inc.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5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33C55C-7023-3547-897B-0650EBB141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ParaTools, Inc.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4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97" y="1031799"/>
            <a:ext cx="8681405" cy="53041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635262" y="6492875"/>
            <a:ext cx="6172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0" y="-20619"/>
            <a:ext cx="9144000" cy="6372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3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22313" y="3732996"/>
            <a:ext cx="7772400" cy="755089"/>
            <a:chOff x="-1" y="0"/>
            <a:chExt cx="9144001" cy="755089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" y="507538"/>
              <a:ext cx="9144001" cy="247551"/>
              <a:chOff x="-1" y="507538"/>
              <a:chExt cx="9144001" cy="247551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" name="Rectangle 10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/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0" y="507538"/>
                <a:ext cx="1143000" cy="24755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537301"/>
                <a:ext cx="3657600" cy="18287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ln>
            <a:noFill/>
          </a:ln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paratools_small_shad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197" y="1031799"/>
            <a:ext cx="4206240" cy="5304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362" y="1031799"/>
            <a:ext cx="4206240" cy="5304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2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97" y="1031799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97" y="1671560"/>
            <a:ext cx="4206240" cy="4664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055" y="1031799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055" y="1671560"/>
            <a:ext cx="4206240" cy="4664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5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031798"/>
            <a:ext cx="5252002" cy="53041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196" y="1031798"/>
            <a:ext cx="3200400" cy="53041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2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5253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 rot="10800000">
            <a:off x="1" y="6441445"/>
            <a:ext cx="9143999" cy="10058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 userDrawn="1"/>
        </p:nvSpPr>
        <p:spPr>
          <a:xfrm rot="10800000">
            <a:off x="1" y="6492874"/>
            <a:ext cx="9144000" cy="365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" y="0"/>
            <a:ext cx="9144001" cy="809953"/>
            <a:chOff x="-1" y="0"/>
            <a:chExt cx="9144001" cy="809953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-1" y="507538"/>
              <a:ext cx="9144001" cy="302415"/>
              <a:chOff x="-1" y="507538"/>
              <a:chExt cx="9144001" cy="302415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3" name="Rectangle 22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0" y="507538"/>
                <a:ext cx="1143000" cy="3024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-1" y="537300"/>
                <a:ext cx="3657600" cy="2011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2" name="Rectangle 21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0" y="-20619"/>
            <a:ext cx="9144000" cy="63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28197" y="1031800"/>
            <a:ext cx="8681405" cy="529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264" y="6492875"/>
            <a:ext cx="6167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002358" y="6492875"/>
            <a:ext cx="907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6AED-BC71-3D4D-8309-CF5F710814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paratools_small_shadow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1" r:id="rId12"/>
    <p:sldLayoutId id="214748371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hyperlink" Target="luOmpGE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hyperlink" Target="luBlockOmpG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86" y="1082706"/>
            <a:ext cx="8453028" cy="2509046"/>
          </a:xfrm>
        </p:spPr>
        <p:txBody>
          <a:bodyPr>
            <a:noAutofit/>
          </a:bodyPr>
          <a:lstStyle/>
          <a:p>
            <a:r>
              <a:rPr lang="en-US" sz="4800" dirty="0" smtClean="0"/>
              <a:t>Introduction to </a:t>
            </a:r>
            <a:r>
              <a:rPr lang="en-US" sz="4800" dirty="0" smtClean="0"/>
              <a:t>ParaTools </a:t>
            </a:r>
            <a:r>
              <a:rPr lang="en-US" sz="4800" dirty="0" err="1" smtClean="0"/>
              <a:t>ThreadSpotter</a:t>
            </a:r>
            <a:endParaRPr lang="en-US" sz="4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46829" y="5549010"/>
            <a:ext cx="3850341" cy="1045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OpenSHMEM@bwtech</a:t>
            </a:r>
            <a:endParaRPr lang="en-US" sz="1600" dirty="0" smtClean="0"/>
          </a:p>
          <a:p>
            <a:r>
              <a:rPr lang="en-US" sz="1600" dirty="0" smtClean="0"/>
              <a:t>8 September 2017</a:t>
            </a:r>
          </a:p>
          <a:p>
            <a:r>
              <a:rPr lang="en-US" sz="1600" dirty="0" smtClean="0"/>
              <a:t>Baltimore, MD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ParaTools,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Cover page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10</a:t>
            </a:fld>
            <a:endParaRPr lang="en-US"/>
          </a:p>
        </p:txBody>
      </p:sp>
      <p:pic>
        <p:nvPicPr>
          <p:cNvPr id="14" name="Picture 13" descr="Screen Shot 2015-11-19 at 11.53.28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838200"/>
            <a:ext cx="7086600" cy="5259642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4953000" y="3810000"/>
            <a:ext cx="3886200" cy="11704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locality issues identified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4953000" y="2514600"/>
            <a:ext cx="3886200" cy="11704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memory bandwidth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6426" y="1031875"/>
            <a:ext cx="6284798" cy="5303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Global statistics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43042" y="1857364"/>
            <a:ext cx="4286280" cy="3429024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Issue</a:t>
            </a:r>
          </a:p>
          <a:p>
            <a:pPr lvl="1"/>
            <a:r>
              <a:rPr lang="en-US" dirty="0" smtClean="0"/>
              <a:t>A problem or opportunity to improve performance</a:t>
            </a:r>
          </a:p>
          <a:p>
            <a:pPr lvl="1"/>
            <a:r>
              <a:rPr lang="en-US" dirty="0" smtClean="0"/>
              <a:t>Presented with backing statistics and source navigation</a:t>
            </a:r>
          </a:p>
          <a:p>
            <a:pPr lvl="1"/>
            <a:r>
              <a:rPr lang="en-US" dirty="0" smtClean="0"/>
              <a:t>Online help to explain details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Loop</a:t>
            </a:r>
          </a:p>
          <a:p>
            <a:pPr lvl="1"/>
            <a:r>
              <a:rPr lang="en-US" dirty="0" smtClean="0"/>
              <a:t>An instruction cycle usually corresponding to a code loop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Instruction group</a:t>
            </a:r>
          </a:p>
          <a:p>
            <a:pPr lvl="1"/>
            <a:r>
              <a:rPr lang="en-US" dirty="0" smtClean="0"/>
              <a:t>A collection of instructions touching related data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ThreadSpotter</a:t>
            </a:r>
            <a:r>
              <a:rPr lang="en-US" dirty="0" smtClean="0"/>
              <a:t> Concepts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14" y="1031875"/>
            <a:ext cx="7750822" cy="5303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ParaTools ThreadSpotter report: Issues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6364" y="1968018"/>
            <a:ext cx="4286280" cy="1928826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6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14" y="1031875"/>
            <a:ext cx="7750822" cy="5303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ParaTools ThreadSpotter report: Loops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3414" y="1682885"/>
            <a:ext cx="4592966" cy="2174743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693414" y="3949683"/>
            <a:ext cx="4592966" cy="1643074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14" y="1031875"/>
            <a:ext cx="7750822" cy="5303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ParaTools ThreadSpotter report: Details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3414" y="3073940"/>
            <a:ext cx="4592966" cy="2069572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8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Metrics as a function of cache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Fetch ratio</a:t>
            </a:r>
          </a:p>
          <a:p>
            <a:pPr lvl="1"/>
            <a:r>
              <a:rPr lang="en-US" dirty="0" smtClean="0"/>
              <a:t>Memory </a:t>
            </a:r>
            <a:r>
              <a:rPr lang="en-US" dirty="0"/>
              <a:t>operations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cause </a:t>
            </a:r>
            <a:r>
              <a:rPr lang="en-US" dirty="0"/>
              <a:t>a data transfer </a:t>
            </a:r>
            <a:r>
              <a:rPr lang="en-US" dirty="0" smtClean="0"/>
              <a:t>to/from RAM</a:t>
            </a:r>
          </a:p>
          <a:p>
            <a:r>
              <a:rPr lang="en-US" dirty="0" smtClean="0"/>
              <a:t>Miss ratio</a:t>
            </a:r>
          </a:p>
          <a:p>
            <a:pPr lvl="1"/>
            <a:r>
              <a:rPr lang="en-US" dirty="0" smtClean="0"/>
              <a:t>Memory operations that </a:t>
            </a:r>
            <a:r>
              <a:rPr lang="en-US" dirty="0"/>
              <a:t>stall due to cache misses. </a:t>
            </a:r>
            <a:endParaRPr lang="en-US" dirty="0" smtClean="0"/>
          </a:p>
          <a:p>
            <a:r>
              <a:rPr lang="en-US" dirty="0" smtClean="0"/>
              <a:t>Fetch utilization</a:t>
            </a:r>
          </a:p>
          <a:p>
            <a:pPr lvl="1"/>
            <a:r>
              <a:rPr lang="en-US" dirty="0" smtClean="0"/>
              <a:t>Fraction </a:t>
            </a:r>
            <a:r>
              <a:rPr lang="en-US" dirty="0"/>
              <a:t>of the data </a:t>
            </a:r>
            <a:r>
              <a:rPr lang="en-US" dirty="0" smtClean="0"/>
              <a:t>loaded </a:t>
            </a:r>
            <a:r>
              <a:rPr lang="en-US" dirty="0"/>
              <a:t>into the cache </a:t>
            </a:r>
            <a:r>
              <a:rPr lang="en-US" dirty="0" smtClean="0"/>
              <a:t>that are </a:t>
            </a:r>
            <a:r>
              <a:rPr lang="en-US" dirty="0"/>
              <a:t>actually used</a:t>
            </a:r>
            <a:endParaRPr lang="en-US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745204"/>
            <a:ext cx="4038600" cy="1977191"/>
          </a:xfrm>
        </p:spPr>
      </p:pic>
      <p:sp>
        <p:nvSpPr>
          <p:cNvPr id="14" name="Freeform 13"/>
          <p:cNvSpPr/>
          <p:nvPr/>
        </p:nvSpPr>
        <p:spPr>
          <a:xfrm>
            <a:off x="2626660" y="1380565"/>
            <a:ext cx="3364566" cy="1676959"/>
          </a:xfrm>
          <a:custGeom>
            <a:avLst/>
            <a:gdLst>
              <a:gd name="connsiteX0" fmla="*/ 0 w 1933575"/>
              <a:gd name="connsiteY0" fmla="*/ 146050 h 908050"/>
              <a:gd name="connsiteX1" fmla="*/ 1323975 w 1933575"/>
              <a:gd name="connsiteY1" fmla="*/ 127000 h 908050"/>
              <a:gd name="connsiteX2" fmla="*/ 1933575 w 1933575"/>
              <a:gd name="connsiteY2" fmla="*/ 908050 h 908050"/>
              <a:gd name="connsiteX0" fmla="*/ 0 w 1933575"/>
              <a:gd name="connsiteY0" fmla="*/ 369898 h 1131898"/>
              <a:gd name="connsiteX1" fmla="*/ 585788 w 1933575"/>
              <a:gd name="connsiteY1" fmla="*/ 3175 h 1131898"/>
              <a:gd name="connsiteX2" fmla="*/ 1323975 w 1933575"/>
              <a:gd name="connsiteY2" fmla="*/ 350848 h 1131898"/>
              <a:gd name="connsiteX3" fmla="*/ 1933575 w 1933575"/>
              <a:gd name="connsiteY3" fmla="*/ 1131898 h 1131898"/>
              <a:gd name="connsiteX0" fmla="*/ 0 w 1933575"/>
              <a:gd name="connsiteY0" fmla="*/ 493723 h 1255723"/>
              <a:gd name="connsiteX1" fmla="*/ 585788 w 1933575"/>
              <a:gd name="connsiteY1" fmla="*/ 127000 h 1255723"/>
              <a:gd name="connsiteX2" fmla="*/ 1933575 w 1933575"/>
              <a:gd name="connsiteY2" fmla="*/ 1255723 h 1255723"/>
              <a:gd name="connsiteX0" fmla="*/ 0 w 1933575"/>
              <a:gd name="connsiteY0" fmla="*/ 0 h 762000"/>
              <a:gd name="connsiteX1" fmla="*/ 1933575 w 1933575"/>
              <a:gd name="connsiteY1" fmla="*/ 762000 h 762000"/>
              <a:gd name="connsiteX0" fmla="*/ 0 w 2133605"/>
              <a:gd name="connsiteY0" fmla="*/ 0 h 1200161"/>
              <a:gd name="connsiteX1" fmla="*/ 2133605 w 2133605"/>
              <a:gd name="connsiteY1" fmla="*/ 1200161 h 1200161"/>
              <a:gd name="connsiteX0" fmla="*/ 0 w 2133605"/>
              <a:gd name="connsiteY0" fmla="*/ 0 h 1200161"/>
              <a:gd name="connsiteX1" fmla="*/ 2133605 w 2133605"/>
              <a:gd name="connsiteY1" fmla="*/ 1200161 h 1200161"/>
              <a:gd name="connsiteX0" fmla="*/ 0 w 2133605"/>
              <a:gd name="connsiteY0" fmla="*/ 0 h 1200161"/>
              <a:gd name="connsiteX1" fmla="*/ 2133605 w 2133605"/>
              <a:gd name="connsiteY1" fmla="*/ 1200161 h 120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3605" h="1200161">
                <a:moveTo>
                  <a:pt x="0" y="0"/>
                </a:moveTo>
                <a:cubicBezTo>
                  <a:pt x="996952" y="12"/>
                  <a:pt x="1812923" y="357200"/>
                  <a:pt x="2133605" y="1200161"/>
                </a:cubicBezTo>
              </a:path>
            </a:pathLst>
          </a:custGeom>
          <a:ln>
            <a:headEnd type="oval" w="sm" len="sm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Freeform 14"/>
          <p:cNvSpPr/>
          <p:nvPr/>
        </p:nvSpPr>
        <p:spPr>
          <a:xfrm>
            <a:off x="2626659" y="3057524"/>
            <a:ext cx="3374091" cy="819151"/>
          </a:xfrm>
          <a:custGeom>
            <a:avLst/>
            <a:gdLst>
              <a:gd name="connsiteX0" fmla="*/ 0 w 2000250"/>
              <a:gd name="connsiteY0" fmla="*/ 249238 h 487363"/>
              <a:gd name="connsiteX1" fmla="*/ 1447800 w 2000250"/>
              <a:gd name="connsiteY1" fmla="*/ 39688 h 487363"/>
              <a:gd name="connsiteX2" fmla="*/ 2000250 w 2000250"/>
              <a:gd name="connsiteY2" fmla="*/ 487363 h 487363"/>
              <a:gd name="connsiteX0" fmla="*/ 0 w 2071692"/>
              <a:gd name="connsiteY0" fmla="*/ 124619 h 929484"/>
              <a:gd name="connsiteX1" fmla="*/ 1519242 w 2071692"/>
              <a:gd name="connsiteY1" fmla="*/ 481809 h 929484"/>
              <a:gd name="connsiteX2" fmla="*/ 2071692 w 2071692"/>
              <a:gd name="connsiteY2" fmla="*/ 929484 h 929484"/>
              <a:gd name="connsiteX0" fmla="*/ 0 w 2071692"/>
              <a:gd name="connsiteY0" fmla="*/ 0 h 804865"/>
              <a:gd name="connsiteX1" fmla="*/ 1519242 w 2071692"/>
              <a:gd name="connsiteY1" fmla="*/ 357190 h 804865"/>
              <a:gd name="connsiteX2" fmla="*/ 2071692 w 2071692"/>
              <a:gd name="connsiteY2" fmla="*/ 804865 h 804865"/>
              <a:gd name="connsiteX0" fmla="*/ 0 w 2071692"/>
              <a:gd name="connsiteY0" fmla="*/ 0 h 804865"/>
              <a:gd name="connsiteX1" fmla="*/ 1571636 w 2071692"/>
              <a:gd name="connsiteY1" fmla="*/ 285752 h 804865"/>
              <a:gd name="connsiteX2" fmla="*/ 2071692 w 2071692"/>
              <a:gd name="connsiteY2" fmla="*/ 804865 h 804865"/>
              <a:gd name="connsiteX0" fmla="*/ 0 w 2071692"/>
              <a:gd name="connsiteY0" fmla="*/ 0 h 804865"/>
              <a:gd name="connsiteX1" fmla="*/ 2071692 w 2071692"/>
              <a:gd name="connsiteY1" fmla="*/ 804865 h 804865"/>
              <a:gd name="connsiteX0" fmla="*/ 0 w 2071692"/>
              <a:gd name="connsiteY0" fmla="*/ 60324 h 865189"/>
              <a:gd name="connsiteX1" fmla="*/ 2071692 w 2071692"/>
              <a:gd name="connsiteY1" fmla="*/ 865189 h 865189"/>
              <a:gd name="connsiteX0" fmla="*/ 0 w 2071692"/>
              <a:gd name="connsiteY0" fmla="*/ 60324 h 865189"/>
              <a:gd name="connsiteX1" fmla="*/ 2071692 w 2071692"/>
              <a:gd name="connsiteY1" fmla="*/ 865189 h 8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1692" h="865189">
                <a:moveTo>
                  <a:pt x="0" y="60324"/>
                </a:moveTo>
                <a:cubicBezTo>
                  <a:pt x="1066801" y="0"/>
                  <a:pt x="1704973" y="320675"/>
                  <a:pt x="2071692" y="865189"/>
                </a:cubicBezTo>
              </a:path>
            </a:pathLst>
          </a:custGeom>
          <a:ln>
            <a:headEnd type="oval" w="sm" len="sm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Freeform 15"/>
          <p:cNvSpPr/>
          <p:nvPr/>
        </p:nvSpPr>
        <p:spPr>
          <a:xfrm>
            <a:off x="3299012" y="4044949"/>
            <a:ext cx="3347851" cy="1229517"/>
          </a:xfrm>
          <a:custGeom>
            <a:avLst/>
            <a:gdLst>
              <a:gd name="connsiteX0" fmla="*/ 0 w 3006725"/>
              <a:gd name="connsiteY0" fmla="*/ 771525 h 1119188"/>
              <a:gd name="connsiteX1" fmla="*/ 2514600 w 3006725"/>
              <a:gd name="connsiteY1" fmla="*/ 990600 h 1119188"/>
              <a:gd name="connsiteX2" fmla="*/ 2952750 w 3006725"/>
              <a:gd name="connsiteY2" fmla="*/ 0 h 1119188"/>
              <a:gd name="connsiteX0" fmla="*/ 0 w 2951169"/>
              <a:gd name="connsiteY0" fmla="*/ 704859 h 1108076"/>
              <a:gd name="connsiteX1" fmla="*/ 2466981 w 2951169"/>
              <a:gd name="connsiteY1" fmla="*/ 990600 h 1108076"/>
              <a:gd name="connsiteX2" fmla="*/ 2905131 w 2951169"/>
              <a:gd name="connsiteY2" fmla="*/ 0 h 1108076"/>
              <a:gd name="connsiteX0" fmla="*/ 0 w 3201202"/>
              <a:gd name="connsiteY0" fmla="*/ 776297 h 1119983"/>
              <a:gd name="connsiteX1" fmla="*/ 2681295 w 3201202"/>
              <a:gd name="connsiteY1" fmla="*/ 990600 h 1119983"/>
              <a:gd name="connsiteX2" fmla="*/ 3119445 w 3201202"/>
              <a:gd name="connsiteY2" fmla="*/ 0 h 1119983"/>
              <a:gd name="connsiteX0" fmla="*/ 0 w 2789243"/>
              <a:gd name="connsiteY0" fmla="*/ 704859 h 1108076"/>
              <a:gd name="connsiteX1" fmla="*/ 2324106 w 2789243"/>
              <a:gd name="connsiteY1" fmla="*/ 990600 h 1108076"/>
              <a:gd name="connsiteX2" fmla="*/ 2762256 w 2789243"/>
              <a:gd name="connsiteY2" fmla="*/ 0 h 1108076"/>
              <a:gd name="connsiteX0" fmla="*/ 0 w 2789243"/>
              <a:gd name="connsiteY0" fmla="*/ 704859 h 1264442"/>
              <a:gd name="connsiteX1" fmla="*/ 2324106 w 2789243"/>
              <a:gd name="connsiteY1" fmla="*/ 990600 h 1264442"/>
              <a:gd name="connsiteX2" fmla="*/ 2762256 w 2789243"/>
              <a:gd name="connsiteY2" fmla="*/ 0 h 126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9243" h="1264442">
                <a:moveTo>
                  <a:pt x="0" y="704859"/>
                </a:moveTo>
                <a:cubicBezTo>
                  <a:pt x="915985" y="1264442"/>
                  <a:pt x="1863730" y="1108076"/>
                  <a:pt x="2324106" y="990600"/>
                </a:cubicBezTo>
                <a:cubicBezTo>
                  <a:pt x="2784482" y="873124"/>
                  <a:pt x="2789243" y="431006"/>
                  <a:pt x="2762256" y="0"/>
                </a:cubicBezTo>
              </a:path>
            </a:pathLst>
          </a:custGeom>
          <a:ln>
            <a:headEnd type="oval" w="sm" len="sm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3C55C-7023-3547-897B-0650EBB141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23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14" y="1031875"/>
            <a:ext cx="7750822" cy="5303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ParaTools </a:t>
            </a:r>
            <a:r>
              <a:rPr lang="en-US" sz="3200" dirty="0" err="1" smtClean="0"/>
              <a:t>ThreadSpotter</a:t>
            </a:r>
            <a:r>
              <a:rPr lang="en-US" sz="3200" dirty="0" smtClean="0"/>
              <a:t> report: Source annotation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743200" y="3286124"/>
            <a:ext cx="5701036" cy="1928826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9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Miss ratio</a:t>
            </a:r>
            <a:r>
              <a:rPr lang="en-US" dirty="0" smtClean="0"/>
              <a:t>: What is the likelihood that a memory access will miss in a cache?</a:t>
            </a:r>
          </a:p>
          <a:p>
            <a:r>
              <a:rPr lang="en-US" b="1" dirty="0" smtClean="0"/>
              <a:t>Miss rate</a:t>
            </a:r>
            <a:r>
              <a:rPr lang="en-US" dirty="0" smtClean="0"/>
              <a:t>: Misses per unit, e.g. per-second or </a:t>
            </a:r>
            <a:br>
              <a:rPr lang="en-US" dirty="0" smtClean="0"/>
            </a:br>
            <a:r>
              <a:rPr lang="en-US" dirty="0" smtClean="0"/>
              <a:t>per-1000-instructions</a:t>
            </a:r>
          </a:p>
          <a:p>
            <a:r>
              <a:rPr lang="en-US" b="1" dirty="0" smtClean="0"/>
              <a:t>Fetch ratio/rate</a:t>
            </a:r>
            <a:r>
              <a:rPr lang="en-US" dirty="0" smtClean="0"/>
              <a:t>: What is the likelihood that a memory access will cause a fetch to the cache (including HW prefetching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b="1" dirty="0" smtClean="0"/>
              <a:t>Fetch utilization</a:t>
            </a:r>
            <a:r>
              <a:rPr lang="en-US" dirty="0" smtClean="0"/>
              <a:t>: What fraction of a </a:t>
            </a:r>
            <a:r>
              <a:rPr lang="en-US" dirty="0" err="1" smtClean="0"/>
              <a:t>cacheline</a:t>
            </a:r>
            <a:r>
              <a:rPr lang="en-US" dirty="0" smtClean="0"/>
              <a:t> was used before it got evicted</a:t>
            </a:r>
          </a:p>
          <a:p>
            <a:r>
              <a:rPr lang="en-US" b="1" dirty="0" err="1" smtClean="0"/>
              <a:t>Writeback</a:t>
            </a:r>
            <a:r>
              <a:rPr lang="en-US" b="1" dirty="0" smtClean="0"/>
              <a:t> utilization</a:t>
            </a:r>
            <a:r>
              <a:rPr lang="en-US" dirty="0" smtClean="0"/>
              <a:t>: What fraction of a </a:t>
            </a:r>
            <a:r>
              <a:rPr lang="en-US" dirty="0" err="1" smtClean="0"/>
              <a:t>cacheline</a:t>
            </a:r>
            <a:r>
              <a:rPr lang="en-US" dirty="0" smtClean="0"/>
              <a:t> written back to memory contains dirty data</a:t>
            </a:r>
          </a:p>
          <a:p>
            <a:r>
              <a:rPr lang="en-US" b="1" dirty="0" smtClean="0"/>
              <a:t>Communication utilization</a:t>
            </a:r>
            <a:r>
              <a:rPr lang="en-US" dirty="0" smtClean="0"/>
              <a:t>: What fraction of a communicated </a:t>
            </a:r>
            <a:r>
              <a:rPr lang="en-US" dirty="0" err="1" smtClean="0"/>
              <a:t>cacheline</a:t>
            </a:r>
            <a:r>
              <a:rPr lang="en-US" dirty="0" smtClean="0"/>
              <a:t> is ever used?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Report</a:t>
            </a:r>
            <a:r>
              <a:rPr lang="sv-SE" dirty="0" smtClean="0"/>
              <a:t> </a:t>
            </a:r>
            <a:r>
              <a:rPr lang="sv-SE" dirty="0" err="1" smtClean="0"/>
              <a:t>Vocabulary</a:t>
            </a:r>
            <a:endParaRPr lang="sv-SE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14" y="1031875"/>
            <a:ext cx="7750822" cy="5303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ParaTools ThreadSpotter report: help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642918"/>
            <a:ext cx="3437932" cy="500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643174" y="3143248"/>
            <a:ext cx="362673" cy="310071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ctangle 14"/>
          <p:cNvSpPr/>
          <p:nvPr/>
        </p:nvSpPr>
        <p:spPr>
          <a:xfrm>
            <a:off x="4786314" y="571480"/>
            <a:ext cx="3714776" cy="5143536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93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Cache Capacity/Latency/BW</a:t>
            </a:r>
            <a:endParaRPr lang="sv-SE" dirty="0"/>
          </a:p>
        </p:txBody>
      </p:sp>
      <p:grpSp>
        <p:nvGrpSpPr>
          <p:cNvPr id="6" name="Group 5"/>
          <p:cNvGrpSpPr/>
          <p:nvPr/>
        </p:nvGrpSpPr>
        <p:grpSpPr>
          <a:xfrm>
            <a:off x="848358" y="1513437"/>
            <a:ext cx="7447284" cy="3862102"/>
            <a:chOff x="1142981" y="2087178"/>
            <a:chExt cx="7447284" cy="3862102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81" y="2087178"/>
              <a:ext cx="7284217" cy="3862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740352" y="2132856"/>
              <a:ext cx="84991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Latency</a:t>
              </a:r>
              <a:br>
                <a:rPr lang="sv-SE" dirty="0" smtClean="0"/>
              </a:br>
              <a:r>
                <a:rPr lang="sv-SE" dirty="0" smtClean="0"/>
                <a:t>(cycles)</a:t>
              </a:r>
              <a:endParaRPr lang="sv-SE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Temporal Blocking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ParaTools,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7AC3-B7BF-EB45-B1FE-CDC5A65D1E0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685800" y="49530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defRPr sz="24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CC"/>
              </a:buClr>
              <a:buFont typeface="Arial" pitchFamily="-1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mtClean="0"/>
              <a:t>Gaussian Elimination with Pivoting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52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Overview of the forward elimination stage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for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i=1 to n-1</a:t>
            </a:r>
          </a:p>
          <a:p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 find pivotPos in column i</a:t>
            </a:r>
          </a:p>
          <a:p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if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pivotPos ≠ i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    exchange rows(pivotPos,i)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end if</a:t>
            </a:r>
          </a:p>
          <a:p>
            <a:endParaRPr lang="sv-SE" dirty="0" smtClean="0">
              <a:latin typeface="Lucida Sans Unicode" pitchFamily="34" charset="0"/>
              <a:cs typeface="Lucida Sans Unicode" pitchFamily="34" charset="0"/>
            </a:endParaRP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for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j=i+1 to n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    A(i,j) = A(i,j)/A(i,i)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end for j</a:t>
            </a:r>
          </a:p>
          <a:p>
            <a:endParaRPr lang="sv-SE" dirty="0" smtClean="0">
              <a:latin typeface="Lucida Sans Unicode" pitchFamily="34" charset="0"/>
              <a:cs typeface="Lucida Sans Unicode" pitchFamily="34" charset="0"/>
            </a:endParaRP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for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j=i+1 to n+1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 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for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k=i+1 to n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         A(k,j)=A(k,j)-A(k,i)×A(i,j)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 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end for k</a:t>
            </a:r>
          </a:p>
          <a:p>
            <a:r>
              <a:rPr lang="sv-SE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dirty="0" smtClean="0">
                <a:latin typeface="Lucida Sans Unicode" pitchFamily="34" charset="0"/>
                <a:cs typeface="Lucida Sans Unicode" pitchFamily="34" charset="0"/>
              </a:rPr>
              <a:t>   </a:t>
            </a:r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end for j</a:t>
            </a:r>
          </a:p>
          <a:p>
            <a:r>
              <a:rPr lang="sv-SE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end for i</a:t>
            </a:r>
            <a:endParaRPr lang="sv-SE" dirty="0">
              <a:solidFill>
                <a:srgbClr val="7030A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32040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5169518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5406996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5644474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5881952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6119430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6356908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tangle 17"/>
          <p:cNvSpPr/>
          <p:nvPr/>
        </p:nvSpPr>
        <p:spPr>
          <a:xfrm>
            <a:off x="6594386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6831864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/>
          <p:cNvSpPr/>
          <p:nvPr/>
        </p:nvSpPr>
        <p:spPr>
          <a:xfrm>
            <a:off x="7069342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7306816" y="187122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ctangle 24"/>
          <p:cNvSpPr/>
          <p:nvPr/>
        </p:nvSpPr>
        <p:spPr>
          <a:xfrm>
            <a:off x="4932040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ctangle 25"/>
          <p:cNvSpPr/>
          <p:nvPr/>
        </p:nvSpPr>
        <p:spPr>
          <a:xfrm>
            <a:off x="5169518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ctangle 26"/>
          <p:cNvSpPr/>
          <p:nvPr/>
        </p:nvSpPr>
        <p:spPr>
          <a:xfrm>
            <a:off x="5406996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ctangle 27"/>
          <p:cNvSpPr/>
          <p:nvPr/>
        </p:nvSpPr>
        <p:spPr>
          <a:xfrm>
            <a:off x="5644474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28"/>
          <p:cNvSpPr/>
          <p:nvPr/>
        </p:nvSpPr>
        <p:spPr>
          <a:xfrm>
            <a:off x="5881952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ctangle 29"/>
          <p:cNvSpPr/>
          <p:nvPr/>
        </p:nvSpPr>
        <p:spPr>
          <a:xfrm>
            <a:off x="6119430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ctangle 30"/>
          <p:cNvSpPr/>
          <p:nvPr/>
        </p:nvSpPr>
        <p:spPr>
          <a:xfrm>
            <a:off x="6356908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ctangle 31"/>
          <p:cNvSpPr/>
          <p:nvPr/>
        </p:nvSpPr>
        <p:spPr>
          <a:xfrm>
            <a:off x="6594386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6831864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ctangle 33"/>
          <p:cNvSpPr/>
          <p:nvPr/>
        </p:nvSpPr>
        <p:spPr>
          <a:xfrm>
            <a:off x="7069342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ctangle 34"/>
          <p:cNvSpPr/>
          <p:nvPr/>
        </p:nvSpPr>
        <p:spPr>
          <a:xfrm>
            <a:off x="7306816" y="212431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ctangle 36"/>
          <p:cNvSpPr/>
          <p:nvPr/>
        </p:nvSpPr>
        <p:spPr>
          <a:xfrm>
            <a:off x="4932040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5169518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ctangle 38"/>
          <p:cNvSpPr/>
          <p:nvPr/>
        </p:nvSpPr>
        <p:spPr>
          <a:xfrm>
            <a:off x="5406996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ctangle 39"/>
          <p:cNvSpPr/>
          <p:nvPr/>
        </p:nvSpPr>
        <p:spPr>
          <a:xfrm>
            <a:off x="5644474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ctangle 40"/>
          <p:cNvSpPr/>
          <p:nvPr/>
        </p:nvSpPr>
        <p:spPr>
          <a:xfrm>
            <a:off x="5881952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ctangle 41"/>
          <p:cNvSpPr/>
          <p:nvPr/>
        </p:nvSpPr>
        <p:spPr>
          <a:xfrm>
            <a:off x="6119430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ctangle 42"/>
          <p:cNvSpPr/>
          <p:nvPr/>
        </p:nvSpPr>
        <p:spPr>
          <a:xfrm>
            <a:off x="6356908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ctangle 43"/>
          <p:cNvSpPr/>
          <p:nvPr/>
        </p:nvSpPr>
        <p:spPr>
          <a:xfrm>
            <a:off x="6594386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Rectangle 44"/>
          <p:cNvSpPr/>
          <p:nvPr/>
        </p:nvSpPr>
        <p:spPr>
          <a:xfrm>
            <a:off x="6831864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ctangle 45"/>
          <p:cNvSpPr/>
          <p:nvPr/>
        </p:nvSpPr>
        <p:spPr>
          <a:xfrm>
            <a:off x="7069342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ctangle 46"/>
          <p:cNvSpPr/>
          <p:nvPr/>
        </p:nvSpPr>
        <p:spPr>
          <a:xfrm>
            <a:off x="7306816" y="237741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ctangle 48"/>
          <p:cNvSpPr/>
          <p:nvPr/>
        </p:nvSpPr>
        <p:spPr>
          <a:xfrm>
            <a:off x="4932040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ctangle 49"/>
          <p:cNvSpPr/>
          <p:nvPr/>
        </p:nvSpPr>
        <p:spPr>
          <a:xfrm>
            <a:off x="5169518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ctangle 50"/>
          <p:cNvSpPr/>
          <p:nvPr/>
        </p:nvSpPr>
        <p:spPr>
          <a:xfrm>
            <a:off x="5406996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ctangle 51"/>
          <p:cNvSpPr/>
          <p:nvPr/>
        </p:nvSpPr>
        <p:spPr>
          <a:xfrm>
            <a:off x="5644474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Rectangle 52"/>
          <p:cNvSpPr/>
          <p:nvPr/>
        </p:nvSpPr>
        <p:spPr>
          <a:xfrm>
            <a:off x="5881952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Rectangle 53"/>
          <p:cNvSpPr/>
          <p:nvPr/>
        </p:nvSpPr>
        <p:spPr>
          <a:xfrm>
            <a:off x="6119430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Rectangle 54"/>
          <p:cNvSpPr/>
          <p:nvPr/>
        </p:nvSpPr>
        <p:spPr>
          <a:xfrm>
            <a:off x="6356908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Rectangle 55"/>
          <p:cNvSpPr/>
          <p:nvPr/>
        </p:nvSpPr>
        <p:spPr>
          <a:xfrm>
            <a:off x="6594386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Rectangle 56"/>
          <p:cNvSpPr/>
          <p:nvPr/>
        </p:nvSpPr>
        <p:spPr>
          <a:xfrm>
            <a:off x="6831864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ctangle 57"/>
          <p:cNvSpPr/>
          <p:nvPr/>
        </p:nvSpPr>
        <p:spPr>
          <a:xfrm>
            <a:off x="7069342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ctangle 58"/>
          <p:cNvSpPr/>
          <p:nvPr/>
        </p:nvSpPr>
        <p:spPr>
          <a:xfrm>
            <a:off x="7306816" y="263050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Rectangle 60"/>
          <p:cNvSpPr/>
          <p:nvPr/>
        </p:nvSpPr>
        <p:spPr>
          <a:xfrm>
            <a:off x="4932040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ctangle 61"/>
          <p:cNvSpPr/>
          <p:nvPr/>
        </p:nvSpPr>
        <p:spPr>
          <a:xfrm>
            <a:off x="5169518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ctangle 62"/>
          <p:cNvSpPr/>
          <p:nvPr/>
        </p:nvSpPr>
        <p:spPr>
          <a:xfrm>
            <a:off x="5406996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Rectangle 63"/>
          <p:cNvSpPr/>
          <p:nvPr/>
        </p:nvSpPr>
        <p:spPr>
          <a:xfrm>
            <a:off x="5644474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ctangle 64"/>
          <p:cNvSpPr/>
          <p:nvPr/>
        </p:nvSpPr>
        <p:spPr>
          <a:xfrm>
            <a:off x="5881952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ctangle 65"/>
          <p:cNvSpPr/>
          <p:nvPr/>
        </p:nvSpPr>
        <p:spPr>
          <a:xfrm>
            <a:off x="6119430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ctangle 66"/>
          <p:cNvSpPr/>
          <p:nvPr/>
        </p:nvSpPr>
        <p:spPr>
          <a:xfrm>
            <a:off x="6356908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ctangle 67"/>
          <p:cNvSpPr/>
          <p:nvPr/>
        </p:nvSpPr>
        <p:spPr>
          <a:xfrm>
            <a:off x="6594386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ctangle 68"/>
          <p:cNvSpPr/>
          <p:nvPr/>
        </p:nvSpPr>
        <p:spPr>
          <a:xfrm>
            <a:off x="6831864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ctangle 69"/>
          <p:cNvSpPr/>
          <p:nvPr/>
        </p:nvSpPr>
        <p:spPr>
          <a:xfrm>
            <a:off x="7069342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Rectangle 70"/>
          <p:cNvSpPr/>
          <p:nvPr/>
        </p:nvSpPr>
        <p:spPr>
          <a:xfrm>
            <a:off x="7306816" y="288360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ctangle 72"/>
          <p:cNvSpPr/>
          <p:nvPr/>
        </p:nvSpPr>
        <p:spPr>
          <a:xfrm>
            <a:off x="4932040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ctangle 73"/>
          <p:cNvSpPr/>
          <p:nvPr/>
        </p:nvSpPr>
        <p:spPr>
          <a:xfrm>
            <a:off x="5169518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ctangle 74"/>
          <p:cNvSpPr/>
          <p:nvPr/>
        </p:nvSpPr>
        <p:spPr>
          <a:xfrm>
            <a:off x="5406996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ctangle 75"/>
          <p:cNvSpPr/>
          <p:nvPr/>
        </p:nvSpPr>
        <p:spPr>
          <a:xfrm>
            <a:off x="5644474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Rectangle 76"/>
          <p:cNvSpPr/>
          <p:nvPr/>
        </p:nvSpPr>
        <p:spPr>
          <a:xfrm>
            <a:off x="5881952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Rectangle 77"/>
          <p:cNvSpPr/>
          <p:nvPr/>
        </p:nvSpPr>
        <p:spPr>
          <a:xfrm>
            <a:off x="6119430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Rectangle 78"/>
          <p:cNvSpPr/>
          <p:nvPr/>
        </p:nvSpPr>
        <p:spPr>
          <a:xfrm>
            <a:off x="6356908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Rectangle 79"/>
          <p:cNvSpPr/>
          <p:nvPr/>
        </p:nvSpPr>
        <p:spPr>
          <a:xfrm>
            <a:off x="6594386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Rectangle 80"/>
          <p:cNvSpPr/>
          <p:nvPr/>
        </p:nvSpPr>
        <p:spPr>
          <a:xfrm>
            <a:off x="6831864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Rectangle 81"/>
          <p:cNvSpPr/>
          <p:nvPr/>
        </p:nvSpPr>
        <p:spPr>
          <a:xfrm>
            <a:off x="7069342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Rectangle 82"/>
          <p:cNvSpPr/>
          <p:nvPr/>
        </p:nvSpPr>
        <p:spPr>
          <a:xfrm>
            <a:off x="7306816" y="313669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Rectangle 84"/>
          <p:cNvSpPr/>
          <p:nvPr/>
        </p:nvSpPr>
        <p:spPr>
          <a:xfrm>
            <a:off x="4932040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Rectangle 85"/>
          <p:cNvSpPr/>
          <p:nvPr/>
        </p:nvSpPr>
        <p:spPr>
          <a:xfrm>
            <a:off x="5169518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Rectangle 86"/>
          <p:cNvSpPr/>
          <p:nvPr/>
        </p:nvSpPr>
        <p:spPr>
          <a:xfrm>
            <a:off x="5406996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Rectangle 87"/>
          <p:cNvSpPr/>
          <p:nvPr/>
        </p:nvSpPr>
        <p:spPr>
          <a:xfrm>
            <a:off x="5644474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Rectangle 88"/>
          <p:cNvSpPr/>
          <p:nvPr/>
        </p:nvSpPr>
        <p:spPr>
          <a:xfrm>
            <a:off x="5881952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Rectangle 89"/>
          <p:cNvSpPr/>
          <p:nvPr/>
        </p:nvSpPr>
        <p:spPr>
          <a:xfrm>
            <a:off x="6119430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Rectangle 90"/>
          <p:cNvSpPr/>
          <p:nvPr/>
        </p:nvSpPr>
        <p:spPr>
          <a:xfrm>
            <a:off x="6356908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Rectangle 91"/>
          <p:cNvSpPr/>
          <p:nvPr/>
        </p:nvSpPr>
        <p:spPr>
          <a:xfrm>
            <a:off x="6594386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Rectangle 92"/>
          <p:cNvSpPr/>
          <p:nvPr/>
        </p:nvSpPr>
        <p:spPr>
          <a:xfrm>
            <a:off x="6831864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Rectangle 93"/>
          <p:cNvSpPr/>
          <p:nvPr/>
        </p:nvSpPr>
        <p:spPr>
          <a:xfrm>
            <a:off x="7069342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Rectangle 94"/>
          <p:cNvSpPr/>
          <p:nvPr/>
        </p:nvSpPr>
        <p:spPr>
          <a:xfrm>
            <a:off x="7306816" y="338979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Rectangle 96"/>
          <p:cNvSpPr/>
          <p:nvPr/>
        </p:nvSpPr>
        <p:spPr>
          <a:xfrm>
            <a:off x="4932040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Rectangle 97"/>
          <p:cNvSpPr/>
          <p:nvPr/>
        </p:nvSpPr>
        <p:spPr>
          <a:xfrm>
            <a:off x="5169518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Rectangle 98"/>
          <p:cNvSpPr/>
          <p:nvPr/>
        </p:nvSpPr>
        <p:spPr>
          <a:xfrm>
            <a:off x="5406996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Rectangle 99"/>
          <p:cNvSpPr/>
          <p:nvPr/>
        </p:nvSpPr>
        <p:spPr>
          <a:xfrm>
            <a:off x="5644474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Rectangle 100"/>
          <p:cNvSpPr/>
          <p:nvPr/>
        </p:nvSpPr>
        <p:spPr>
          <a:xfrm>
            <a:off x="5881952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Rectangle 101"/>
          <p:cNvSpPr/>
          <p:nvPr/>
        </p:nvSpPr>
        <p:spPr>
          <a:xfrm>
            <a:off x="6119430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" name="Rectangle 102"/>
          <p:cNvSpPr/>
          <p:nvPr/>
        </p:nvSpPr>
        <p:spPr>
          <a:xfrm>
            <a:off x="6356908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Rectangle 103"/>
          <p:cNvSpPr/>
          <p:nvPr/>
        </p:nvSpPr>
        <p:spPr>
          <a:xfrm>
            <a:off x="6594386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" name="Rectangle 104"/>
          <p:cNvSpPr/>
          <p:nvPr/>
        </p:nvSpPr>
        <p:spPr>
          <a:xfrm>
            <a:off x="6831864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Rectangle 105"/>
          <p:cNvSpPr/>
          <p:nvPr/>
        </p:nvSpPr>
        <p:spPr>
          <a:xfrm>
            <a:off x="7069342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" name="Rectangle 106"/>
          <p:cNvSpPr/>
          <p:nvPr/>
        </p:nvSpPr>
        <p:spPr>
          <a:xfrm>
            <a:off x="7306816" y="364288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Rectangle 108"/>
          <p:cNvSpPr/>
          <p:nvPr/>
        </p:nvSpPr>
        <p:spPr>
          <a:xfrm>
            <a:off x="4932040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Rectangle 109"/>
          <p:cNvSpPr/>
          <p:nvPr/>
        </p:nvSpPr>
        <p:spPr>
          <a:xfrm>
            <a:off x="5169518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Rectangle 110"/>
          <p:cNvSpPr/>
          <p:nvPr/>
        </p:nvSpPr>
        <p:spPr>
          <a:xfrm>
            <a:off x="5406996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Rectangle 111"/>
          <p:cNvSpPr/>
          <p:nvPr/>
        </p:nvSpPr>
        <p:spPr>
          <a:xfrm>
            <a:off x="5644474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Rectangle 112"/>
          <p:cNvSpPr/>
          <p:nvPr/>
        </p:nvSpPr>
        <p:spPr>
          <a:xfrm>
            <a:off x="5881952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4" name="Rectangle 113"/>
          <p:cNvSpPr/>
          <p:nvPr/>
        </p:nvSpPr>
        <p:spPr>
          <a:xfrm>
            <a:off x="6119430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Rectangle 114"/>
          <p:cNvSpPr/>
          <p:nvPr/>
        </p:nvSpPr>
        <p:spPr>
          <a:xfrm>
            <a:off x="6356908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6" name="Rectangle 115"/>
          <p:cNvSpPr/>
          <p:nvPr/>
        </p:nvSpPr>
        <p:spPr>
          <a:xfrm>
            <a:off x="6594386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Rectangle 116"/>
          <p:cNvSpPr/>
          <p:nvPr/>
        </p:nvSpPr>
        <p:spPr>
          <a:xfrm>
            <a:off x="6831864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Rectangle 117"/>
          <p:cNvSpPr/>
          <p:nvPr/>
        </p:nvSpPr>
        <p:spPr>
          <a:xfrm>
            <a:off x="7069342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9" name="Rectangle 118"/>
          <p:cNvSpPr/>
          <p:nvPr/>
        </p:nvSpPr>
        <p:spPr>
          <a:xfrm>
            <a:off x="7306816" y="3895984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Rectangle 120"/>
          <p:cNvSpPr/>
          <p:nvPr/>
        </p:nvSpPr>
        <p:spPr>
          <a:xfrm>
            <a:off x="4932040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2" name="Rectangle 121"/>
          <p:cNvSpPr/>
          <p:nvPr/>
        </p:nvSpPr>
        <p:spPr>
          <a:xfrm>
            <a:off x="5169518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Rectangle 122"/>
          <p:cNvSpPr/>
          <p:nvPr/>
        </p:nvSpPr>
        <p:spPr>
          <a:xfrm>
            <a:off x="5406996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4" name="Rectangle 123"/>
          <p:cNvSpPr/>
          <p:nvPr/>
        </p:nvSpPr>
        <p:spPr>
          <a:xfrm>
            <a:off x="5644474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5" name="Rectangle 124"/>
          <p:cNvSpPr/>
          <p:nvPr/>
        </p:nvSpPr>
        <p:spPr>
          <a:xfrm>
            <a:off x="5881952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" name="Rectangle 125"/>
          <p:cNvSpPr/>
          <p:nvPr/>
        </p:nvSpPr>
        <p:spPr>
          <a:xfrm>
            <a:off x="6119430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Rectangle 126"/>
          <p:cNvSpPr/>
          <p:nvPr/>
        </p:nvSpPr>
        <p:spPr>
          <a:xfrm>
            <a:off x="6356908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8" name="Rectangle 127"/>
          <p:cNvSpPr/>
          <p:nvPr/>
        </p:nvSpPr>
        <p:spPr>
          <a:xfrm>
            <a:off x="6594386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Rectangle 128"/>
          <p:cNvSpPr/>
          <p:nvPr/>
        </p:nvSpPr>
        <p:spPr>
          <a:xfrm>
            <a:off x="6831864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0" name="Rectangle 129"/>
          <p:cNvSpPr/>
          <p:nvPr/>
        </p:nvSpPr>
        <p:spPr>
          <a:xfrm>
            <a:off x="7069342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Rectangle 130"/>
          <p:cNvSpPr/>
          <p:nvPr/>
        </p:nvSpPr>
        <p:spPr>
          <a:xfrm>
            <a:off x="7306816" y="4149080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539552" y="37890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!$omp parallel do private ( i ,j )</a:t>
            </a:r>
            <a:endParaRPr lang="en-US" b="1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205522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Down Arrow 119"/>
          <p:cNvSpPr/>
          <p:nvPr/>
        </p:nvSpPr>
        <p:spPr>
          <a:xfrm>
            <a:off x="5443000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Down Arrow 132"/>
          <p:cNvSpPr/>
          <p:nvPr/>
        </p:nvSpPr>
        <p:spPr>
          <a:xfrm>
            <a:off x="5680478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Down Arrow 133"/>
          <p:cNvSpPr/>
          <p:nvPr/>
        </p:nvSpPr>
        <p:spPr>
          <a:xfrm>
            <a:off x="5917956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Down Arrow 134"/>
          <p:cNvSpPr/>
          <p:nvPr/>
        </p:nvSpPr>
        <p:spPr>
          <a:xfrm>
            <a:off x="6155434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Down Arrow 135"/>
          <p:cNvSpPr/>
          <p:nvPr/>
        </p:nvSpPr>
        <p:spPr>
          <a:xfrm>
            <a:off x="6379798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Down Arrow 136"/>
          <p:cNvSpPr/>
          <p:nvPr/>
        </p:nvSpPr>
        <p:spPr>
          <a:xfrm>
            <a:off x="6630390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Down Arrow 137"/>
          <p:cNvSpPr/>
          <p:nvPr/>
        </p:nvSpPr>
        <p:spPr>
          <a:xfrm>
            <a:off x="6867868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Down Arrow 138"/>
          <p:cNvSpPr/>
          <p:nvPr/>
        </p:nvSpPr>
        <p:spPr>
          <a:xfrm>
            <a:off x="7105346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Down Arrow 139"/>
          <p:cNvSpPr/>
          <p:nvPr/>
        </p:nvSpPr>
        <p:spPr>
          <a:xfrm>
            <a:off x="7342820" y="19276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Down Arrow 140"/>
          <p:cNvSpPr/>
          <p:nvPr/>
        </p:nvSpPr>
        <p:spPr>
          <a:xfrm rot="16200000">
            <a:off x="4996215" y="2133927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Down Arrow 141"/>
          <p:cNvSpPr/>
          <p:nvPr/>
        </p:nvSpPr>
        <p:spPr>
          <a:xfrm rot="16200000">
            <a:off x="4996215" y="238702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Down Arrow 142"/>
          <p:cNvSpPr/>
          <p:nvPr/>
        </p:nvSpPr>
        <p:spPr>
          <a:xfrm rot="16200000">
            <a:off x="4996215" y="2640117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Down Arrow 143"/>
          <p:cNvSpPr/>
          <p:nvPr/>
        </p:nvSpPr>
        <p:spPr>
          <a:xfrm rot="16200000">
            <a:off x="4996215" y="289321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Down Arrow 144"/>
          <p:cNvSpPr/>
          <p:nvPr/>
        </p:nvSpPr>
        <p:spPr>
          <a:xfrm rot="16200000">
            <a:off x="4996215" y="3146307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Down Arrow 145"/>
          <p:cNvSpPr/>
          <p:nvPr/>
        </p:nvSpPr>
        <p:spPr>
          <a:xfrm rot="16200000">
            <a:off x="4996215" y="339940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Down Arrow 146"/>
          <p:cNvSpPr/>
          <p:nvPr/>
        </p:nvSpPr>
        <p:spPr>
          <a:xfrm rot="16200000">
            <a:off x="4996215" y="3652497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Down Arrow 147"/>
          <p:cNvSpPr/>
          <p:nvPr/>
        </p:nvSpPr>
        <p:spPr>
          <a:xfrm rot="16200000">
            <a:off x="4996215" y="3905592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Down Arrow 148"/>
          <p:cNvSpPr/>
          <p:nvPr/>
        </p:nvSpPr>
        <p:spPr>
          <a:xfrm rot="16200000">
            <a:off x="4996215" y="4182881"/>
            <a:ext cx="144016" cy="216024"/>
          </a:xfrm>
          <a:prstGeom prst="downArrow">
            <a:avLst/>
          </a:prstGeom>
          <a:solidFill>
            <a:srgbClr val="FF66FF"/>
          </a:solidFill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51520" y="1700808"/>
            <a:ext cx="360040" cy="226884"/>
          </a:xfrm>
          <a:prstGeom prst="rightArrow">
            <a:avLst/>
          </a:prstGeom>
          <a:solidFill>
            <a:srgbClr val="FFFF00"/>
          </a:solidFill>
          <a:ln w="190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0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5274E-6 L 0.00417 0.08211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09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03993 -0.05902 C 0.04895 -0.07129 0.05399 -0.08981 0.05399 -0.10926 C 0.05399 -0.13125 0.04895 -0.14884 0.03993 -0.16111 L 4.72222E-6 -0.2199 " pathEditMode="relative" rAng="0" ptsTypes="FffFF">
                                      <p:cBhvr>
                                        <p:cTn id="6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3993 -0.05902 C 0.04896 -0.07129 0.054 -0.08981 0.054 -0.10926 C 0.054 -0.13125 0.04896 -0.14884 0.03993 -0.16111 L -3.33333E-6 -0.2199 " pathEditMode="relative" rAng="0" ptsTypes="FffFF">
                                      <p:cBhvr>
                                        <p:cTn id="6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3994 -0.05902 C 0.04896 -0.07129 0.054 -0.08981 0.054 -0.10926 C 0.054 -0.13125 0.04896 -0.14884 0.03994 -0.16111 L 5E-6 -0.2199 " pathEditMode="relative" rAng="0" ptsTypes="FffFF">
                                      <p:cBhvr>
                                        <p:cTn id="7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3993 -0.05902 C 0.04896 -0.07129 0.05399 -0.08981 0.05399 -0.10926 C 0.05399 -0.13125 0.04896 -0.14884 0.03993 -0.16111 L 3.33333E-6 -0.2199 " pathEditMode="relative" rAng="0" ptsTypes="FffFF">
                                      <p:cBhvr>
                                        <p:cTn id="7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03994 -0.05902 C 0.04896 -0.07129 0.054 -0.08981 0.054 -0.10926 C 0.054 -0.13125 0.04896 -0.14884 0.03994 -0.16111 L -4.72222E-6 -0.2199 " pathEditMode="relative" rAng="0" ptsTypes="FffFF">
                                      <p:cBhvr>
                                        <p:cTn id="74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3993 -0.05902 C 0.04895 -0.07129 0.05399 -0.08981 0.05399 -0.10926 C 0.05399 -0.13125 0.04895 -0.14884 0.03993 -0.16111 L 3.61111E-6 -0.2199 " pathEditMode="relative" rAng="0" ptsTypes="FffFF">
                                      <p:cBhvr>
                                        <p:cTn id="7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03994 -0.05902 C 0.04896 -0.07129 0.054 -0.08981 0.054 -0.10926 C 0.054 -0.13125 0.04896 -0.14884 0.03994 -0.16111 L -4.44444E-6 -0.2199 " pathEditMode="relative" rAng="0" ptsTypes="FffFF">
                                      <p:cBhvr>
                                        <p:cTn id="78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03993 -0.05902 C 0.04895 -0.07129 0.05399 -0.08981 0.05399 -0.10926 C 0.05399 -0.13125 0.04895 -0.14884 0.03993 -0.16111 L 3.88889E-6 -0.2199 " pathEditMode="relative" rAng="0" ptsTypes="FffFF">
                                      <p:cBhvr>
                                        <p:cTn id="80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03993 -0.05902 C 0.04896 -0.07129 0.05399 -0.08981 0.05399 -0.10926 C 0.05399 -0.13125 0.04896 -0.14884 0.03993 -0.16111 L 2.22222E-6 -0.2199 " pathEditMode="relative" rAng="0" ptsTypes="FffFF">
                                      <p:cBhvr>
                                        <p:cTn id="8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3993 -0.05902 C 0.04895 -0.07129 0.05399 -0.08981 0.05399 -0.10926 C 0.05399 -0.13125 0.04895 -0.14884 0.03993 -0.16111 L 4.16667E-6 -0.2199 " pathEditMode="relative" rAng="0" ptsTypes="FffFF">
                                      <p:cBhvr>
                                        <p:cTn id="84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3993 -0.05902 C 0.04896 -0.07129 0.05399 -0.08981 0.05399 -0.10926 C 0.05399 -0.13125 0.04896 -0.14884 0.03993 -0.16111 L 2.5E-6 -0.2199 " pathEditMode="relative" rAng="0" ptsTypes="FffFF">
                                      <p:cBhvr>
                                        <p:cTn id="8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099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D5EA"/>
                                      </p:to>
                                    </p:animClr>
                                    <p:set>
                                      <p:cBhvr>
                                        <p:cTn id="8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4896 0.05856 C -0.05955 0.07106 -0.06545 0.08958 -0.06545 0.10902 C -0.06545 0.13101 -0.05955 0.14838 -0.04896 0.16088 L 1.66667E-6 0.22037 " pathEditMode="relative" rAng="0" ptsTypes="FffFF">
                                      <p:cBhvr>
                                        <p:cTn id="9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04896 0.05856 C -0.05955 0.07106 -0.06545 0.08958 -0.06545 0.10902 C -0.06545 0.13101 -0.05955 0.14838 -0.04896 0.16088 L -5.55556E-7 0.22037 " pathEditMode="relative" rAng="0" ptsTypes="FffFF">
                                      <p:cBhvr>
                                        <p:cTn id="9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04896 0.05856 C -0.05955 0.07106 -0.06545 0.08958 -0.06545 0.10902 C -0.06545 0.13101 -0.05955 0.14838 -0.04896 0.16088 L 1.11111E-6 0.22037 " pathEditMode="relative" rAng="0" ptsTypes="FffFF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04896 0.05856 C -0.05955 0.07106 -0.06545 0.08958 -0.06545 0.10902 C -0.06545 0.13101 -0.05955 0.14838 -0.04896 0.16088 L -8.33333E-7 0.22037 " pathEditMode="relative" rAng="0" ptsTypes="FffFF">
                                      <p:cBhvr>
                                        <p:cTn id="9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4896 0.05856 C -0.05955 0.07106 -0.06545 0.08958 -0.06545 0.10902 C -0.06545 0.13101 -0.05955 0.14838 -0.04896 0.16088 L 8.33333E-7 0.22037 " pathEditMode="relative" rAng="0" ptsTypes="FffFF">
                                      <p:cBhvr>
                                        <p:cTn id="10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4896 0.05856 C -0.05955 0.07106 -0.06545 0.08958 -0.06545 0.10902 C -0.06545 0.13101 -0.05955 0.14838 -0.04896 0.16088 L 2.5E-6 0.22037 " pathEditMode="relative" rAng="0" ptsTypes="FffFF">
                                      <p:cBhvr>
                                        <p:cTn id="10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04896 0.05856 C -0.05955 0.07106 -0.06545 0.08958 -0.06545 0.10902 C -0.06545 0.13101 -0.05955 0.14838 -0.04896 0.16088 L 5.55556E-7 0.22037 " pathEditMode="relative" rAng="0" ptsTypes="FffFF">
                                      <p:cBhvr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4896 0.05856 C -0.05955 0.07106 -0.06545 0.08958 -0.06545 0.10902 C -0.06545 0.13101 -0.05955 0.14838 -0.04896 0.16088 L 2.22222E-6 0.22037 " pathEditMode="relative" rAng="0" ptsTypes="FffFF">
                                      <p:cBhvr>
                                        <p:cTn id="10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04896 0.05856 C -0.05955 0.07106 -0.06545 0.08958 -0.06545 0.10902 C -0.06545 0.13101 -0.05955 0.14838 -0.04896 0.16088 L 2.77778E-7 0.22037 " pathEditMode="relative" rAng="0" ptsTypes="FffFF">
                                      <p:cBhvr>
                                        <p:cTn id="10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04896 0.05856 C -0.05955 0.07106 -0.06545 0.08958 -0.06545 0.10902 C -0.06545 0.13101 -0.05955 0.14838 -0.04896 0.16088 L 1.94444E-6 0.22037 " pathEditMode="relative" rAng="0" ptsTypes="FffFF">
                                      <p:cBhvr>
                                        <p:cTn id="1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4896 0.05856 C -0.05955 0.07106 -0.06545 0.08958 -0.06545 0.10902 C -0.06545 0.13101 -0.05955 0.14838 -0.04896 0.16088 L 3.61111E-6 0.22037 " pathEditMode="relative" rAng="0" ptsTypes="FffFF">
                                      <p:cBhvr>
                                        <p:cTn id="1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8217 L 0.00417 0.23958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23941 L 1.38889E-6 0.44922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0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2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3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4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7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8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9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autoRev="1" fill="remov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2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3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4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0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7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2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3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4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7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8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9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2" dur="1000" autoRev="1" fill="remov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3" dur="1000" autoRev="1" fill="remov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4" dur="1000" autoRev="1" fill="remov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00" autoRev="1" fill="remov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7" dur="100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100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100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100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2" dur="100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3" dur="100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4" dur="100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7" dur="100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8" dur="100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9" dur="100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100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2" dur="100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3" dur="100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4" dur="100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7" dur="100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8" dur="100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9" dur="100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2" dur="10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3" dur="10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4" dur="10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100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7" dur="10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8" dur="10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9" dur="10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autoRev="1" fill="remov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2" dur="10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3" dur="10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4" dur="10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1000" autoRev="1" fill="remov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7" dur="10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8" dur="10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9" dur="10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1000" autoRev="1" fill="remov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2" dur="100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0" autoRev="1" fill="remov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7" dur="100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8" dur="100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9" dur="100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1000" autoRev="1" fill="remov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2" dur="100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3" dur="100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4" dur="100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1000" autoRev="1" fill="remov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000"/>
                            </p:stCondLst>
                            <p:childTnLst>
                              <p:par>
                                <p:cTn id="297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3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4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0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5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5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6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6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7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7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8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8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9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59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0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0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1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2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2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3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4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4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5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A3A7"/>
                                      </p:to>
                                    </p:animClr>
                                    <p:set>
                                      <p:cBhvr>
                                        <p:cTn id="65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6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8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9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9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79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0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0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3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3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2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43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4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6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47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8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5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2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750"/>
                            </p:stCondLst>
                            <p:childTnLst>
                              <p:par>
                                <p:cTn id="854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6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6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6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6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6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7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7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7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7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7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8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8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8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8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8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9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9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9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9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9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0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0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0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0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0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11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12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3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15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16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7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2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2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2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2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3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3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3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3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3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4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4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4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4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4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5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5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5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5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5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6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2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6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64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6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6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9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0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71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72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3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97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7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97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8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98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8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98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8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0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99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9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99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99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8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99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0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100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0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100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0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0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101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12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3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1015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16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7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8" presetID="1" presetClass="emph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rgb" dir="cw">
                                      <p:cBhvr>
                                        <p:cTn id="1019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20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1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2" fill="hold">
                      <p:stCondLst>
                        <p:cond delay="indefinite"/>
                      </p:stCondLst>
                      <p:childTnLst>
                        <p:par>
                          <p:cTn id="1023" fill="hold">
                            <p:stCondLst>
                              <p:cond delay="0"/>
                            </p:stCondLst>
                            <p:childTnLst>
                              <p:par>
                                <p:cTn id="10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8" grpId="0"/>
      <p:bldP spid="2" grpId="0" animBg="1"/>
      <p:bldP spid="2" grpId="1" animBg="1"/>
      <p:bldP spid="2" grpId="2" animBg="1"/>
      <p:bldP spid="120" grpId="0" animBg="1"/>
      <p:bldP spid="120" grpId="1" animBg="1"/>
      <p:bldP spid="120" grpId="2" animBg="1"/>
      <p:bldP spid="133" grpId="0" animBg="1"/>
      <p:bldP spid="133" grpId="1" animBg="1"/>
      <p:bldP spid="133" grpId="2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  <p:bldP spid="136" grpId="0" animBg="1"/>
      <p:bldP spid="136" grpId="1" animBg="1"/>
      <p:bldP spid="136" grpId="2" animBg="1"/>
      <p:bldP spid="137" grpId="0" animBg="1"/>
      <p:bldP spid="137" grpId="1" animBg="1"/>
      <p:bldP spid="137" grpId="2" animBg="1"/>
      <p:bldP spid="138" grpId="0" animBg="1"/>
      <p:bldP spid="138" grpId="1" animBg="1"/>
      <p:bldP spid="138" grpId="2" animBg="1"/>
      <p:bldP spid="139" grpId="0" animBg="1"/>
      <p:bldP spid="139" grpId="1" animBg="1"/>
      <p:bldP spid="139" grpId="2" animBg="1"/>
      <p:bldP spid="140" grpId="0" animBg="1"/>
      <p:bldP spid="140" grpId="1" animBg="1"/>
      <p:bldP spid="140" grpId="2" animBg="1"/>
      <p:bldP spid="141" grpId="0" animBg="1"/>
      <p:bldP spid="141" grpId="1" animBg="1"/>
      <p:bldP spid="141" grpId="2" animBg="1"/>
      <p:bldP spid="142" grpId="0" animBg="1"/>
      <p:bldP spid="142" grpId="1" animBg="1"/>
      <p:bldP spid="142" grpId="2" animBg="1"/>
      <p:bldP spid="143" grpId="0" animBg="1"/>
      <p:bldP spid="143" grpId="1" animBg="1"/>
      <p:bldP spid="143" grpId="2" animBg="1"/>
      <p:bldP spid="144" grpId="0" animBg="1"/>
      <p:bldP spid="144" grpId="1" animBg="1"/>
      <p:bldP spid="144" grpId="2" animBg="1"/>
      <p:bldP spid="145" grpId="0" animBg="1"/>
      <p:bldP spid="145" grpId="1" animBg="1"/>
      <p:bldP spid="145" grpId="2" animBg="1"/>
      <p:bldP spid="146" grpId="0" animBg="1"/>
      <p:bldP spid="146" grpId="1" animBg="1"/>
      <p:bldP spid="146" grpId="2" animBg="1"/>
      <p:bldP spid="147" grpId="0" animBg="1"/>
      <p:bldP spid="147" grpId="1" animBg="1"/>
      <p:bldP spid="147" grpId="2" animBg="1"/>
      <p:bldP spid="148" grpId="0" animBg="1"/>
      <p:bldP spid="148" grpId="1" animBg="1"/>
      <p:bldP spid="148" grpId="2" animBg="1"/>
      <p:bldP spid="149" grpId="0" animBg="1"/>
      <p:bldP spid="149" grpId="1" animBg="1"/>
      <p:bldP spid="149" grpId="2" animBg="1"/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First approach speed 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6336" y="450912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Lucida Sans Unicode" pitchFamily="34" charset="0"/>
                <a:cs typeface="Lucida Sans Unicode" pitchFamily="34" charset="0"/>
              </a:rPr>
              <a:t>nThreads</a:t>
            </a:r>
            <a:endParaRPr lang="en-US" sz="1200" dirty="0"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71600" y="1628800"/>
          <a:ext cx="68407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76657" y="5871999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hlinkClick r:id="rId3" action="ppaction://hlinkfile"/>
              </a:rPr>
              <a:t>ParaTools ThreadSpotter report</a:t>
            </a:r>
            <a:endParaRPr lang="sv-S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47" y="1031875"/>
            <a:ext cx="8016955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22097"/>
            <a:ext cx="8680450" cy="492339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For each prepared pivot, the whole matrix is accessed. The algorithm requires pivots to be calculated in order.</a:t>
            </a:r>
          </a:p>
          <a:p>
            <a:r>
              <a:rPr lang="sv-SE" smtClean="0"/>
              <a:t>Repeated eviction of the matrix’ cache lines.</a:t>
            </a:r>
            <a:endParaRPr lang="en-US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What went wrong!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What went wrong!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565259"/>
            <a:ext cx="8229600" cy="4525963"/>
          </a:xfrm>
        </p:spPr>
        <p:txBody>
          <a:bodyPr/>
          <a:lstStyle/>
          <a:p>
            <a:r>
              <a:rPr lang="sv-SE" dirty="0" smtClean="0"/>
              <a:t>For each prepared pivot, the whole matrix is accessed. The algorithm requires pivots to be calculated in order.</a:t>
            </a:r>
          </a:p>
          <a:p>
            <a:r>
              <a:rPr lang="sv-SE" dirty="0"/>
              <a:t>Repeated eviction of the matrix’ cache lines.</a:t>
            </a:r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For each prepared pivot, the whole matrix is accessed. The algorithm requires pivots to be calculated in order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 smtClean="0"/>
              <a:t>Repeated eviction </a:t>
            </a:r>
            <a:r>
              <a:rPr lang="sv-SE" dirty="0"/>
              <a:t>of </a:t>
            </a:r>
            <a:r>
              <a:rPr lang="sv-SE" dirty="0" smtClean="0"/>
              <a:t>the matrix’ cache lines.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What went wrong</a:t>
            </a:r>
            <a:r>
              <a:rPr lang="sv-SE" dirty="0" smtClean="0"/>
              <a:t>!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327985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v-SE" sz="2400" b="1" dirty="0" smtClean="0">
                <a:solidFill>
                  <a:srgbClr val="FF0000"/>
                </a:solidFill>
              </a:rPr>
              <a:t>Observation: Each column is an accumulation of eliminations using previous columns!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149080"/>
            <a:ext cx="7760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v-SE" sz="2400" b="1" dirty="0" smtClean="0">
                <a:solidFill>
                  <a:srgbClr val="FF0000"/>
                </a:solidFill>
              </a:rPr>
              <a:t>Temporal </a:t>
            </a:r>
            <a:r>
              <a:rPr lang="sv-SE" sz="2400" b="1" dirty="0">
                <a:solidFill>
                  <a:srgbClr val="FF0000"/>
                </a:solidFill>
              </a:rPr>
              <a:t>B</a:t>
            </a:r>
            <a:r>
              <a:rPr lang="sv-SE" sz="2400" b="1" dirty="0" smtClean="0">
                <a:solidFill>
                  <a:srgbClr val="FF0000"/>
                </a:solidFill>
              </a:rPr>
              <a:t>locking Advice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smtClean="0">
                <a:solidFill>
                  <a:srgbClr val="FF0000"/>
                </a:solidFill>
              </a:rPr>
              <a:t>says:</a:t>
            </a:r>
          </a:p>
          <a:p>
            <a:pPr lvl="1"/>
            <a:r>
              <a:rPr lang="sv-SE" sz="2400" b="1" dirty="0" smtClean="0">
                <a:solidFill>
                  <a:srgbClr val="FF0000"/>
                </a:solidFill>
              </a:rPr>
              <a:t>Use each column many times before it gets evicted</a:t>
            </a:r>
          </a:p>
          <a:p>
            <a:pPr lvl="1"/>
            <a:endParaRPr lang="sv-SE" sz="2400" b="1" dirty="0" smtClean="0">
              <a:solidFill>
                <a:srgbClr val="FF0000"/>
              </a:solidFill>
            </a:endParaRPr>
          </a:p>
          <a:p>
            <a:pPr lvl="1"/>
            <a:r>
              <a:rPr lang="sv-SE" sz="2400" b="1" dirty="0" smtClean="0">
                <a:solidFill>
                  <a:srgbClr val="FF0000"/>
                </a:solidFill>
              </a:rPr>
              <a:t>→ Arrange code to make more pivots available!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Blocking</a:t>
            </a:r>
            <a:r>
              <a:rPr lang="sv-SE" dirty="0" smtClean="0"/>
              <a:t> GE</a:t>
            </a:r>
            <a:endParaRPr lang="sv-S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1160682"/>
            <a:ext cx="4752528" cy="4525963"/>
          </a:xfrm>
        </p:spPr>
        <p:txBody>
          <a:bodyPr>
            <a:normAutofit lnSpcReduction="10000"/>
          </a:bodyPr>
          <a:lstStyle/>
          <a:p>
            <a:endParaRPr lang="sv-SE" sz="2000" dirty="0"/>
          </a:p>
          <a:p>
            <a:pPr marL="109728" indent="0">
              <a:buNone/>
            </a:pPr>
            <a:r>
              <a:rPr lang="sv-SE" sz="2000" dirty="0">
                <a:latin typeface="Lucida Sans Unicode" pitchFamily="34" charset="0"/>
                <a:cs typeface="Lucida Sans Unicode" pitchFamily="34" charset="0"/>
              </a:rPr>
              <a:t>for </a:t>
            </a:r>
            <a:r>
              <a:rPr lang="sv-SE" sz="2000" dirty="0" smtClean="0">
                <a:latin typeface="Lucida Sans Unicode" pitchFamily="34" charset="0"/>
                <a:cs typeface="Lucida Sans Unicode" pitchFamily="34" charset="0"/>
              </a:rPr>
              <a:t>k=1 </a:t>
            </a:r>
            <a:r>
              <a:rPr lang="sv-SE" sz="2000" dirty="0">
                <a:latin typeface="Lucida Sans Unicode" pitchFamily="34" charset="0"/>
                <a:cs typeface="Lucida Sans Unicode" pitchFamily="34" charset="0"/>
              </a:rPr>
              <a:t>to </a:t>
            </a:r>
            <a:r>
              <a:rPr lang="sv-SE" sz="2000" dirty="0" smtClean="0">
                <a:latin typeface="Lucida Sans Unicode" pitchFamily="34" charset="0"/>
                <a:cs typeface="Lucida Sans Unicode" pitchFamily="34" charset="0"/>
              </a:rPr>
              <a:t>n-1, step C</a:t>
            </a:r>
          </a:p>
          <a:p>
            <a:pPr marL="109728" indent="0">
              <a:buNone/>
            </a:pPr>
            <a:r>
              <a:rPr lang="sv-SE" sz="2000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2000" dirty="0" smtClean="0">
                <a:latin typeface="Lucida Sans Unicode" pitchFamily="34" charset="0"/>
                <a:cs typeface="Lucida Sans Unicode" pitchFamily="34" charset="0"/>
              </a:rPr>
              <a:t>   </a:t>
            </a:r>
            <a:r>
              <a:rPr lang="sv-SE" sz="2000" dirty="0" smtClean="0">
                <a:solidFill>
                  <a:srgbClr val="00B0F0"/>
                </a:solidFill>
                <a:latin typeface="Lucida Sans Unicode" pitchFamily="34" charset="0"/>
                <a:cs typeface="Lucida Sans Unicode" pitchFamily="34" charset="0"/>
              </a:rPr>
              <a:t>BlockEnd</a:t>
            </a:r>
            <a:r>
              <a:rPr lang="en-US" sz="2000" dirty="0" smtClean="0">
                <a:solidFill>
                  <a:srgbClr val="00B0F0"/>
                </a:solidFill>
                <a:latin typeface="Lucida Sans Unicode" pitchFamily="34" charset="0"/>
                <a:cs typeface="Lucida Sans Unicode" pitchFamily="34" charset="0"/>
              </a:rPr>
              <a:t>=min(k+C-1,n</a:t>
            </a:r>
            <a:r>
              <a:rPr lang="en-US" sz="2000" dirty="0">
                <a:solidFill>
                  <a:srgbClr val="00B0F0"/>
                </a:solidFill>
                <a:latin typeface="Lucida Sans Unicode" pitchFamily="34" charset="0"/>
                <a:cs typeface="Lucida Sans Unicode" pitchFamily="34" charset="0"/>
              </a:rPr>
              <a:t>)</a:t>
            </a:r>
            <a:endParaRPr lang="sv-SE" sz="2000" dirty="0">
              <a:solidFill>
                <a:srgbClr val="00B0F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109728" indent="0">
              <a:buNone/>
            </a:pPr>
            <a:r>
              <a:rPr lang="sv-SE" sz="2000" dirty="0">
                <a:solidFill>
                  <a:srgbClr val="00B0F0"/>
                </a:solidFill>
                <a:latin typeface="Lucida Sans Unicode" pitchFamily="34" charset="0"/>
                <a:cs typeface="Lucida Sans Unicode" pitchFamily="34" charset="0"/>
              </a:rPr>
              <a:t>    </a:t>
            </a:r>
            <a:r>
              <a:rPr lang="sv-SE" sz="2000" dirty="0" smtClean="0">
                <a:solidFill>
                  <a:srgbClr val="00B0F0"/>
                </a:solidFill>
                <a:latin typeface="Lucida Sans Unicode" pitchFamily="34" charset="0"/>
                <a:cs typeface="Lucida Sans Unicode" pitchFamily="34" charset="0"/>
              </a:rPr>
              <a:t>GE on A(k:n,k:BlockEnd) &amp;</a:t>
            </a:r>
          </a:p>
          <a:p>
            <a:pPr marL="109728" indent="0">
              <a:buNone/>
            </a:pPr>
            <a:r>
              <a:rPr lang="sv-SE" sz="2000" dirty="0" smtClean="0">
                <a:solidFill>
                  <a:srgbClr val="00B0F0"/>
                </a:solidFill>
                <a:latin typeface="Lucida Sans Unicode" pitchFamily="34" charset="0"/>
                <a:cs typeface="Lucida Sans Unicode" pitchFamily="34" charset="0"/>
              </a:rPr>
              <a:t>    Store C pivots’ positions</a:t>
            </a:r>
            <a:endParaRPr lang="sv-SE" sz="2000" dirty="0">
              <a:solidFill>
                <a:srgbClr val="00B0F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109728" indent="0">
              <a:buNone/>
            </a:pPr>
            <a:r>
              <a:rPr lang="en-US" sz="2000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   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for each column j after </a:t>
            </a:r>
            <a:r>
              <a:rPr lang="en-US" sz="2000" dirty="0" err="1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BlockEnd</a:t>
            </a:r>
            <a:endParaRPr lang="en-US" sz="2000" dirty="0" smtClean="0">
              <a:solidFill>
                <a:srgbClr val="00B05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109728" indent="0">
              <a:buNone/>
            </a:pPr>
            <a:r>
              <a:rPr lang="sv-SE" sz="2000" dirty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2000" dirty="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       for i=k to BlockEnd</a:t>
            </a:r>
          </a:p>
          <a:p>
            <a:pPr marL="109728" indent="0">
              <a:buNone/>
            </a:pPr>
            <a:r>
              <a:rPr lang="sv-SE" sz="2000" dirty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	</a:t>
            </a:r>
            <a:r>
              <a:rPr lang="sv-SE" sz="2000" dirty="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    swap using pivots(i)</a:t>
            </a:r>
          </a:p>
          <a:p>
            <a:pPr marL="109728" indent="0">
              <a:buNone/>
            </a:pPr>
            <a:r>
              <a:rPr lang="sv-SE" sz="2000" dirty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2000" dirty="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             elimination i on j</a:t>
            </a:r>
          </a:p>
          <a:p>
            <a:pPr marL="109728" indent="0">
              <a:buNone/>
            </a:pPr>
            <a:r>
              <a:rPr lang="sv-SE" sz="2000" dirty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v-SE" sz="2000" dirty="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       end for i</a:t>
            </a:r>
            <a:endParaRPr lang="en-US" sz="2000" dirty="0">
              <a:solidFill>
                <a:srgbClr val="00B05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109728" indent="0">
              <a:buNone/>
            </a:pPr>
            <a:r>
              <a:rPr lang="sv-SE" sz="2000" dirty="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    end </a:t>
            </a:r>
            <a:r>
              <a:rPr lang="sv-SE" sz="2000" dirty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for </a:t>
            </a:r>
            <a:r>
              <a:rPr lang="sv-SE" sz="2000" dirty="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each j</a:t>
            </a:r>
          </a:p>
          <a:p>
            <a:pPr marL="109728" indent="0">
              <a:buNone/>
            </a:pPr>
            <a:r>
              <a:rPr lang="sv-SE" sz="2000" dirty="0" smtClean="0">
                <a:latin typeface="Lucida Sans Unicode" pitchFamily="34" charset="0"/>
                <a:cs typeface="Lucida Sans Unicode" pitchFamily="34" charset="0"/>
              </a:rPr>
              <a:t>End for k</a:t>
            </a:r>
            <a:endParaRPr lang="sv-SE" sz="20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74063" y="2135311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Rectangle 63"/>
          <p:cNvSpPr/>
          <p:nvPr/>
        </p:nvSpPr>
        <p:spPr>
          <a:xfrm>
            <a:off x="5711541" y="2135311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ctangle 64"/>
          <p:cNvSpPr/>
          <p:nvPr/>
        </p:nvSpPr>
        <p:spPr>
          <a:xfrm>
            <a:off x="5949019" y="2135311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ctangle 65"/>
          <p:cNvSpPr/>
          <p:nvPr/>
        </p:nvSpPr>
        <p:spPr>
          <a:xfrm>
            <a:off x="6186497" y="2135311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ctangle 66"/>
          <p:cNvSpPr/>
          <p:nvPr/>
        </p:nvSpPr>
        <p:spPr>
          <a:xfrm>
            <a:off x="6423975" y="2135311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ctangle 67"/>
          <p:cNvSpPr/>
          <p:nvPr/>
        </p:nvSpPr>
        <p:spPr>
          <a:xfrm>
            <a:off x="6661453" y="2135311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ctangle 68"/>
          <p:cNvSpPr/>
          <p:nvPr/>
        </p:nvSpPr>
        <p:spPr>
          <a:xfrm>
            <a:off x="6898931" y="2135311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ctangle 69"/>
          <p:cNvSpPr/>
          <p:nvPr/>
        </p:nvSpPr>
        <p:spPr>
          <a:xfrm>
            <a:off x="7136409" y="2135311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Rectangle 70"/>
          <p:cNvSpPr/>
          <p:nvPr/>
        </p:nvSpPr>
        <p:spPr>
          <a:xfrm>
            <a:off x="7373887" y="2135311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ctangle 71"/>
          <p:cNvSpPr/>
          <p:nvPr/>
        </p:nvSpPr>
        <p:spPr>
          <a:xfrm>
            <a:off x="7611365" y="2135311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TextBox 73"/>
          <p:cNvSpPr txBox="1"/>
          <p:nvPr/>
        </p:nvSpPr>
        <p:spPr>
          <a:xfrm>
            <a:off x="7977075" y="208943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Lucida Sans Unicode" pitchFamily="34" charset="0"/>
                <a:cs typeface="Lucida Sans Unicode" pitchFamily="34" charset="0"/>
              </a:rPr>
              <a:t>Pivots array</a:t>
            </a:r>
            <a:endParaRPr lang="en-US" sz="14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472575" y="280978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Rectangle 80"/>
          <p:cNvSpPr/>
          <p:nvPr/>
        </p:nvSpPr>
        <p:spPr>
          <a:xfrm>
            <a:off x="5710053" y="280978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Rectangle 81"/>
          <p:cNvSpPr/>
          <p:nvPr/>
        </p:nvSpPr>
        <p:spPr>
          <a:xfrm>
            <a:off x="5947531" y="280978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Rectangle 82"/>
          <p:cNvSpPr/>
          <p:nvPr/>
        </p:nvSpPr>
        <p:spPr>
          <a:xfrm>
            <a:off x="6185009" y="280978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Rectangle 83"/>
          <p:cNvSpPr/>
          <p:nvPr/>
        </p:nvSpPr>
        <p:spPr>
          <a:xfrm>
            <a:off x="6422487" y="280978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Rectangle 84"/>
          <p:cNvSpPr/>
          <p:nvPr/>
        </p:nvSpPr>
        <p:spPr>
          <a:xfrm>
            <a:off x="6659965" y="280978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Rectangle 85"/>
          <p:cNvSpPr/>
          <p:nvPr/>
        </p:nvSpPr>
        <p:spPr>
          <a:xfrm>
            <a:off x="6897443" y="280978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Rectangle 86"/>
          <p:cNvSpPr/>
          <p:nvPr/>
        </p:nvSpPr>
        <p:spPr>
          <a:xfrm>
            <a:off x="7134921" y="280978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Rectangle 87"/>
          <p:cNvSpPr/>
          <p:nvPr/>
        </p:nvSpPr>
        <p:spPr>
          <a:xfrm>
            <a:off x="7372399" y="280978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Rectangle 88"/>
          <p:cNvSpPr/>
          <p:nvPr/>
        </p:nvSpPr>
        <p:spPr>
          <a:xfrm>
            <a:off x="7609877" y="280978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Rectangle 89"/>
          <p:cNvSpPr/>
          <p:nvPr/>
        </p:nvSpPr>
        <p:spPr>
          <a:xfrm>
            <a:off x="7847351" y="280978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Rectangle 90"/>
          <p:cNvSpPr/>
          <p:nvPr/>
        </p:nvSpPr>
        <p:spPr>
          <a:xfrm>
            <a:off x="5472575" y="306287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Rectangle 91"/>
          <p:cNvSpPr/>
          <p:nvPr/>
        </p:nvSpPr>
        <p:spPr>
          <a:xfrm>
            <a:off x="5710053" y="306287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Rectangle 92"/>
          <p:cNvSpPr/>
          <p:nvPr/>
        </p:nvSpPr>
        <p:spPr>
          <a:xfrm>
            <a:off x="5947531" y="306287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Rectangle 93"/>
          <p:cNvSpPr/>
          <p:nvPr/>
        </p:nvSpPr>
        <p:spPr>
          <a:xfrm>
            <a:off x="6185009" y="306287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Rectangle 94"/>
          <p:cNvSpPr/>
          <p:nvPr/>
        </p:nvSpPr>
        <p:spPr>
          <a:xfrm>
            <a:off x="6422487" y="306287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Rectangle 95"/>
          <p:cNvSpPr/>
          <p:nvPr/>
        </p:nvSpPr>
        <p:spPr>
          <a:xfrm>
            <a:off x="6659965" y="306287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Rectangle 96"/>
          <p:cNvSpPr/>
          <p:nvPr/>
        </p:nvSpPr>
        <p:spPr>
          <a:xfrm>
            <a:off x="6897443" y="306287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Rectangle 97"/>
          <p:cNvSpPr/>
          <p:nvPr/>
        </p:nvSpPr>
        <p:spPr>
          <a:xfrm>
            <a:off x="7134921" y="306287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Rectangle 98"/>
          <p:cNvSpPr/>
          <p:nvPr/>
        </p:nvSpPr>
        <p:spPr>
          <a:xfrm>
            <a:off x="7372399" y="306287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Rectangle 99"/>
          <p:cNvSpPr/>
          <p:nvPr/>
        </p:nvSpPr>
        <p:spPr>
          <a:xfrm>
            <a:off x="7609877" y="306287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Rectangle 100"/>
          <p:cNvSpPr/>
          <p:nvPr/>
        </p:nvSpPr>
        <p:spPr>
          <a:xfrm>
            <a:off x="7847351" y="306287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Rectangle 101"/>
          <p:cNvSpPr/>
          <p:nvPr/>
        </p:nvSpPr>
        <p:spPr>
          <a:xfrm>
            <a:off x="5472575" y="331597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" name="Rectangle 102"/>
          <p:cNvSpPr/>
          <p:nvPr/>
        </p:nvSpPr>
        <p:spPr>
          <a:xfrm>
            <a:off x="5710053" y="331597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Rectangle 103"/>
          <p:cNvSpPr/>
          <p:nvPr/>
        </p:nvSpPr>
        <p:spPr>
          <a:xfrm>
            <a:off x="5947531" y="331597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" name="Rectangle 104"/>
          <p:cNvSpPr/>
          <p:nvPr/>
        </p:nvSpPr>
        <p:spPr>
          <a:xfrm>
            <a:off x="6185009" y="331597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Rectangle 105"/>
          <p:cNvSpPr/>
          <p:nvPr/>
        </p:nvSpPr>
        <p:spPr>
          <a:xfrm>
            <a:off x="6422487" y="331597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" name="Rectangle 106"/>
          <p:cNvSpPr/>
          <p:nvPr/>
        </p:nvSpPr>
        <p:spPr>
          <a:xfrm>
            <a:off x="6659965" y="331597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Rectangle 107"/>
          <p:cNvSpPr/>
          <p:nvPr/>
        </p:nvSpPr>
        <p:spPr>
          <a:xfrm>
            <a:off x="6897443" y="331597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Rectangle 108"/>
          <p:cNvSpPr/>
          <p:nvPr/>
        </p:nvSpPr>
        <p:spPr>
          <a:xfrm>
            <a:off x="7134921" y="331597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Rectangle 109"/>
          <p:cNvSpPr/>
          <p:nvPr/>
        </p:nvSpPr>
        <p:spPr>
          <a:xfrm>
            <a:off x="7372399" y="331597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Rectangle 110"/>
          <p:cNvSpPr/>
          <p:nvPr/>
        </p:nvSpPr>
        <p:spPr>
          <a:xfrm>
            <a:off x="7609877" y="331597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Rectangle 111"/>
          <p:cNvSpPr/>
          <p:nvPr/>
        </p:nvSpPr>
        <p:spPr>
          <a:xfrm>
            <a:off x="7847351" y="331597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Rectangle 112"/>
          <p:cNvSpPr/>
          <p:nvPr/>
        </p:nvSpPr>
        <p:spPr>
          <a:xfrm>
            <a:off x="5472575" y="356906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4" name="Rectangle 113"/>
          <p:cNvSpPr/>
          <p:nvPr/>
        </p:nvSpPr>
        <p:spPr>
          <a:xfrm>
            <a:off x="5710053" y="356906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Rectangle 114"/>
          <p:cNvSpPr/>
          <p:nvPr/>
        </p:nvSpPr>
        <p:spPr>
          <a:xfrm>
            <a:off x="5947531" y="356906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6" name="Rectangle 115"/>
          <p:cNvSpPr/>
          <p:nvPr/>
        </p:nvSpPr>
        <p:spPr>
          <a:xfrm>
            <a:off x="6185009" y="356906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Rectangle 116"/>
          <p:cNvSpPr/>
          <p:nvPr/>
        </p:nvSpPr>
        <p:spPr>
          <a:xfrm>
            <a:off x="6422487" y="356906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Rectangle 117"/>
          <p:cNvSpPr/>
          <p:nvPr/>
        </p:nvSpPr>
        <p:spPr>
          <a:xfrm>
            <a:off x="6659965" y="356906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9" name="Rectangle 118"/>
          <p:cNvSpPr/>
          <p:nvPr/>
        </p:nvSpPr>
        <p:spPr>
          <a:xfrm>
            <a:off x="6897443" y="356906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0" name="Rectangle 119"/>
          <p:cNvSpPr/>
          <p:nvPr/>
        </p:nvSpPr>
        <p:spPr>
          <a:xfrm>
            <a:off x="7134921" y="356906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Rectangle 120"/>
          <p:cNvSpPr/>
          <p:nvPr/>
        </p:nvSpPr>
        <p:spPr>
          <a:xfrm>
            <a:off x="7372399" y="356906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2" name="Rectangle 121"/>
          <p:cNvSpPr/>
          <p:nvPr/>
        </p:nvSpPr>
        <p:spPr>
          <a:xfrm>
            <a:off x="7609877" y="356906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Rectangle 122"/>
          <p:cNvSpPr/>
          <p:nvPr/>
        </p:nvSpPr>
        <p:spPr>
          <a:xfrm>
            <a:off x="7847351" y="356906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4" name="Rectangle 123"/>
          <p:cNvSpPr/>
          <p:nvPr/>
        </p:nvSpPr>
        <p:spPr>
          <a:xfrm>
            <a:off x="5472575" y="382216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5" name="Rectangle 124"/>
          <p:cNvSpPr/>
          <p:nvPr/>
        </p:nvSpPr>
        <p:spPr>
          <a:xfrm>
            <a:off x="5710053" y="382216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" name="Rectangle 125"/>
          <p:cNvSpPr/>
          <p:nvPr/>
        </p:nvSpPr>
        <p:spPr>
          <a:xfrm>
            <a:off x="5947531" y="382216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Rectangle 126"/>
          <p:cNvSpPr/>
          <p:nvPr/>
        </p:nvSpPr>
        <p:spPr>
          <a:xfrm>
            <a:off x="6185009" y="382216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8" name="Rectangle 127"/>
          <p:cNvSpPr/>
          <p:nvPr/>
        </p:nvSpPr>
        <p:spPr>
          <a:xfrm>
            <a:off x="6422487" y="382216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Rectangle 128"/>
          <p:cNvSpPr/>
          <p:nvPr/>
        </p:nvSpPr>
        <p:spPr>
          <a:xfrm>
            <a:off x="6659965" y="382216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0" name="Rectangle 129"/>
          <p:cNvSpPr/>
          <p:nvPr/>
        </p:nvSpPr>
        <p:spPr>
          <a:xfrm>
            <a:off x="6897443" y="382216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Rectangle 130"/>
          <p:cNvSpPr/>
          <p:nvPr/>
        </p:nvSpPr>
        <p:spPr>
          <a:xfrm>
            <a:off x="7134921" y="382216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2" name="Rectangle 131"/>
          <p:cNvSpPr/>
          <p:nvPr/>
        </p:nvSpPr>
        <p:spPr>
          <a:xfrm>
            <a:off x="7372399" y="382216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3" name="Rectangle 132"/>
          <p:cNvSpPr/>
          <p:nvPr/>
        </p:nvSpPr>
        <p:spPr>
          <a:xfrm>
            <a:off x="7609877" y="382216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4" name="Rectangle 133"/>
          <p:cNvSpPr/>
          <p:nvPr/>
        </p:nvSpPr>
        <p:spPr>
          <a:xfrm>
            <a:off x="7847351" y="382216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5" name="Rectangle 134"/>
          <p:cNvSpPr/>
          <p:nvPr/>
        </p:nvSpPr>
        <p:spPr>
          <a:xfrm>
            <a:off x="5472575" y="407525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6" name="Rectangle 135"/>
          <p:cNvSpPr/>
          <p:nvPr/>
        </p:nvSpPr>
        <p:spPr>
          <a:xfrm>
            <a:off x="5710053" y="407525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7" name="Rectangle 136"/>
          <p:cNvSpPr/>
          <p:nvPr/>
        </p:nvSpPr>
        <p:spPr>
          <a:xfrm>
            <a:off x="5947531" y="407525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8" name="Rectangle 137"/>
          <p:cNvSpPr/>
          <p:nvPr/>
        </p:nvSpPr>
        <p:spPr>
          <a:xfrm>
            <a:off x="6185009" y="407525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9" name="Rectangle 138"/>
          <p:cNvSpPr/>
          <p:nvPr/>
        </p:nvSpPr>
        <p:spPr>
          <a:xfrm>
            <a:off x="6422487" y="407525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0" name="Rectangle 139"/>
          <p:cNvSpPr/>
          <p:nvPr/>
        </p:nvSpPr>
        <p:spPr>
          <a:xfrm>
            <a:off x="6659965" y="407525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1" name="Rectangle 140"/>
          <p:cNvSpPr/>
          <p:nvPr/>
        </p:nvSpPr>
        <p:spPr>
          <a:xfrm>
            <a:off x="6897443" y="407525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2" name="Rectangle 141"/>
          <p:cNvSpPr/>
          <p:nvPr/>
        </p:nvSpPr>
        <p:spPr>
          <a:xfrm>
            <a:off x="7134921" y="407525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3" name="Rectangle 142"/>
          <p:cNvSpPr/>
          <p:nvPr/>
        </p:nvSpPr>
        <p:spPr>
          <a:xfrm>
            <a:off x="7372399" y="407525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4" name="Rectangle 143"/>
          <p:cNvSpPr/>
          <p:nvPr/>
        </p:nvSpPr>
        <p:spPr>
          <a:xfrm>
            <a:off x="7609877" y="407525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Rectangle 144"/>
          <p:cNvSpPr/>
          <p:nvPr/>
        </p:nvSpPr>
        <p:spPr>
          <a:xfrm>
            <a:off x="7847351" y="407525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6" name="Rectangle 145"/>
          <p:cNvSpPr/>
          <p:nvPr/>
        </p:nvSpPr>
        <p:spPr>
          <a:xfrm>
            <a:off x="5472575" y="432835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7" name="Rectangle 146"/>
          <p:cNvSpPr/>
          <p:nvPr/>
        </p:nvSpPr>
        <p:spPr>
          <a:xfrm>
            <a:off x="5710053" y="432835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8" name="Rectangle 147"/>
          <p:cNvSpPr/>
          <p:nvPr/>
        </p:nvSpPr>
        <p:spPr>
          <a:xfrm>
            <a:off x="5947531" y="432835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9" name="Rectangle 148"/>
          <p:cNvSpPr/>
          <p:nvPr/>
        </p:nvSpPr>
        <p:spPr>
          <a:xfrm>
            <a:off x="6185009" y="432835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0" name="Rectangle 149"/>
          <p:cNvSpPr/>
          <p:nvPr/>
        </p:nvSpPr>
        <p:spPr>
          <a:xfrm>
            <a:off x="6422487" y="432835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1" name="Rectangle 150"/>
          <p:cNvSpPr/>
          <p:nvPr/>
        </p:nvSpPr>
        <p:spPr>
          <a:xfrm>
            <a:off x="6659965" y="432835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2" name="Rectangle 151"/>
          <p:cNvSpPr/>
          <p:nvPr/>
        </p:nvSpPr>
        <p:spPr>
          <a:xfrm>
            <a:off x="6897443" y="432835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3" name="Rectangle 152"/>
          <p:cNvSpPr/>
          <p:nvPr/>
        </p:nvSpPr>
        <p:spPr>
          <a:xfrm>
            <a:off x="7134921" y="432835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4" name="Rectangle 153"/>
          <p:cNvSpPr/>
          <p:nvPr/>
        </p:nvSpPr>
        <p:spPr>
          <a:xfrm>
            <a:off x="7372399" y="432835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5" name="Rectangle 154"/>
          <p:cNvSpPr/>
          <p:nvPr/>
        </p:nvSpPr>
        <p:spPr>
          <a:xfrm>
            <a:off x="7609877" y="432835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6" name="Rectangle 155"/>
          <p:cNvSpPr/>
          <p:nvPr/>
        </p:nvSpPr>
        <p:spPr>
          <a:xfrm>
            <a:off x="7847351" y="432835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7" name="Rectangle 156"/>
          <p:cNvSpPr/>
          <p:nvPr/>
        </p:nvSpPr>
        <p:spPr>
          <a:xfrm>
            <a:off x="5472575" y="458144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8" name="Rectangle 157"/>
          <p:cNvSpPr/>
          <p:nvPr/>
        </p:nvSpPr>
        <p:spPr>
          <a:xfrm>
            <a:off x="5710053" y="458144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9" name="Rectangle 158"/>
          <p:cNvSpPr/>
          <p:nvPr/>
        </p:nvSpPr>
        <p:spPr>
          <a:xfrm>
            <a:off x="5947531" y="458144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0" name="Rectangle 159"/>
          <p:cNvSpPr/>
          <p:nvPr/>
        </p:nvSpPr>
        <p:spPr>
          <a:xfrm>
            <a:off x="6185009" y="458144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1" name="Rectangle 160"/>
          <p:cNvSpPr/>
          <p:nvPr/>
        </p:nvSpPr>
        <p:spPr>
          <a:xfrm>
            <a:off x="6422487" y="458144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2" name="Rectangle 161"/>
          <p:cNvSpPr/>
          <p:nvPr/>
        </p:nvSpPr>
        <p:spPr>
          <a:xfrm>
            <a:off x="6659965" y="458144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3" name="Rectangle 162"/>
          <p:cNvSpPr/>
          <p:nvPr/>
        </p:nvSpPr>
        <p:spPr>
          <a:xfrm>
            <a:off x="6897443" y="458144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4" name="Rectangle 163"/>
          <p:cNvSpPr/>
          <p:nvPr/>
        </p:nvSpPr>
        <p:spPr>
          <a:xfrm>
            <a:off x="7134921" y="458144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5" name="Rectangle 164"/>
          <p:cNvSpPr/>
          <p:nvPr/>
        </p:nvSpPr>
        <p:spPr>
          <a:xfrm>
            <a:off x="7372399" y="458144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6" name="Rectangle 165"/>
          <p:cNvSpPr/>
          <p:nvPr/>
        </p:nvSpPr>
        <p:spPr>
          <a:xfrm>
            <a:off x="7609877" y="458144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7" name="Rectangle 166"/>
          <p:cNvSpPr/>
          <p:nvPr/>
        </p:nvSpPr>
        <p:spPr>
          <a:xfrm>
            <a:off x="7847351" y="4581448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8" name="Rectangle 167"/>
          <p:cNvSpPr/>
          <p:nvPr/>
        </p:nvSpPr>
        <p:spPr>
          <a:xfrm>
            <a:off x="5472575" y="483454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9" name="Rectangle 168"/>
          <p:cNvSpPr/>
          <p:nvPr/>
        </p:nvSpPr>
        <p:spPr>
          <a:xfrm>
            <a:off x="5710053" y="483454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0" name="Rectangle 169"/>
          <p:cNvSpPr/>
          <p:nvPr/>
        </p:nvSpPr>
        <p:spPr>
          <a:xfrm>
            <a:off x="5947531" y="483454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1" name="Rectangle 170"/>
          <p:cNvSpPr/>
          <p:nvPr/>
        </p:nvSpPr>
        <p:spPr>
          <a:xfrm>
            <a:off x="6185009" y="483454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2" name="Rectangle 171"/>
          <p:cNvSpPr/>
          <p:nvPr/>
        </p:nvSpPr>
        <p:spPr>
          <a:xfrm>
            <a:off x="6422487" y="483454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3" name="Rectangle 172"/>
          <p:cNvSpPr/>
          <p:nvPr/>
        </p:nvSpPr>
        <p:spPr>
          <a:xfrm>
            <a:off x="6659965" y="483454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4" name="Rectangle 173"/>
          <p:cNvSpPr/>
          <p:nvPr/>
        </p:nvSpPr>
        <p:spPr>
          <a:xfrm>
            <a:off x="6897443" y="483454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5" name="Rectangle 174"/>
          <p:cNvSpPr/>
          <p:nvPr/>
        </p:nvSpPr>
        <p:spPr>
          <a:xfrm>
            <a:off x="7134921" y="483454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6" name="Rectangle 175"/>
          <p:cNvSpPr/>
          <p:nvPr/>
        </p:nvSpPr>
        <p:spPr>
          <a:xfrm>
            <a:off x="7372399" y="483454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7" name="Rectangle 176"/>
          <p:cNvSpPr/>
          <p:nvPr/>
        </p:nvSpPr>
        <p:spPr>
          <a:xfrm>
            <a:off x="7609877" y="483454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8" name="Rectangle 177"/>
          <p:cNvSpPr/>
          <p:nvPr/>
        </p:nvSpPr>
        <p:spPr>
          <a:xfrm>
            <a:off x="7847351" y="4834543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9" name="Rectangle 178"/>
          <p:cNvSpPr/>
          <p:nvPr/>
        </p:nvSpPr>
        <p:spPr>
          <a:xfrm>
            <a:off x="5472575" y="508763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0" name="Rectangle 179"/>
          <p:cNvSpPr/>
          <p:nvPr/>
        </p:nvSpPr>
        <p:spPr>
          <a:xfrm>
            <a:off x="5710053" y="508763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1" name="Rectangle 180"/>
          <p:cNvSpPr/>
          <p:nvPr/>
        </p:nvSpPr>
        <p:spPr>
          <a:xfrm>
            <a:off x="5947531" y="508763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2" name="Rectangle 181"/>
          <p:cNvSpPr/>
          <p:nvPr/>
        </p:nvSpPr>
        <p:spPr>
          <a:xfrm>
            <a:off x="6185009" y="508763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3" name="Rectangle 182"/>
          <p:cNvSpPr/>
          <p:nvPr/>
        </p:nvSpPr>
        <p:spPr>
          <a:xfrm>
            <a:off x="6422487" y="508763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4" name="Rectangle 183"/>
          <p:cNvSpPr/>
          <p:nvPr/>
        </p:nvSpPr>
        <p:spPr>
          <a:xfrm>
            <a:off x="6659965" y="508763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5" name="Rectangle 184"/>
          <p:cNvSpPr/>
          <p:nvPr/>
        </p:nvSpPr>
        <p:spPr>
          <a:xfrm>
            <a:off x="6897443" y="508763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6" name="Rectangle 185"/>
          <p:cNvSpPr/>
          <p:nvPr/>
        </p:nvSpPr>
        <p:spPr>
          <a:xfrm>
            <a:off x="7134921" y="508763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7" name="Rectangle 186"/>
          <p:cNvSpPr/>
          <p:nvPr/>
        </p:nvSpPr>
        <p:spPr>
          <a:xfrm>
            <a:off x="7372399" y="508763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8" name="Rectangle 187"/>
          <p:cNvSpPr/>
          <p:nvPr/>
        </p:nvSpPr>
        <p:spPr>
          <a:xfrm>
            <a:off x="7609877" y="508763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9" name="Rectangle 188"/>
          <p:cNvSpPr/>
          <p:nvPr/>
        </p:nvSpPr>
        <p:spPr>
          <a:xfrm>
            <a:off x="7847351" y="5087639"/>
            <a:ext cx="21602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ounded Rectangular Callout 1"/>
          <p:cNvSpPr/>
          <p:nvPr/>
        </p:nvSpPr>
        <p:spPr>
          <a:xfrm>
            <a:off x="5710053" y="1030386"/>
            <a:ext cx="3032276" cy="80349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The row exchange turned into a two- element swap before column elimination</a:t>
            </a:r>
            <a:endParaRPr lang="en-US" sz="14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44963" y="5321794"/>
            <a:ext cx="720080" cy="364851"/>
            <a:chOff x="5408484" y="4815283"/>
            <a:chExt cx="720080" cy="364851"/>
          </a:xfrm>
        </p:grpSpPr>
        <p:sp>
          <p:nvSpPr>
            <p:cNvPr id="5" name="Right Brace 4"/>
            <p:cNvSpPr/>
            <p:nvPr/>
          </p:nvSpPr>
          <p:spPr>
            <a:xfrm rot="5400000">
              <a:off x="5649041" y="4700611"/>
              <a:ext cx="238966" cy="72008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01566" y="481528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 smtClean="0">
                  <a:latin typeface="Lucida Sans Unicode" pitchFamily="34" charset="0"/>
                  <a:cs typeface="Lucida Sans Unicode" pitchFamily="34" charset="0"/>
                </a:rPr>
                <a:t>C</a:t>
              </a:r>
              <a:endParaRPr lang="en-US" sz="1200" dirty="0"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165043" y="5321794"/>
            <a:ext cx="1898332" cy="364851"/>
            <a:chOff x="5408484" y="4815283"/>
            <a:chExt cx="720080" cy="364851"/>
          </a:xfrm>
        </p:grpSpPr>
        <p:sp>
          <p:nvSpPr>
            <p:cNvPr id="194" name="Right Brace 193"/>
            <p:cNvSpPr/>
            <p:nvPr/>
          </p:nvSpPr>
          <p:spPr>
            <a:xfrm rot="5400000">
              <a:off x="5649041" y="4700611"/>
              <a:ext cx="238966" cy="72008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471250" y="4815283"/>
              <a:ext cx="630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 smtClean="0">
                  <a:latin typeface="Lucida Sans Unicode" pitchFamily="34" charset="0"/>
                  <a:cs typeface="Lucida Sans Unicode" pitchFamily="34" charset="0"/>
                </a:rPr>
                <a:t>Rest of columns</a:t>
              </a:r>
              <a:endParaRPr lang="en-US" sz="1200" dirty="0"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147784" y="5321794"/>
            <a:ext cx="720080" cy="364851"/>
            <a:chOff x="5408484" y="4815283"/>
            <a:chExt cx="720080" cy="364851"/>
          </a:xfrm>
        </p:grpSpPr>
        <p:sp>
          <p:nvSpPr>
            <p:cNvPr id="197" name="Right Brace 196"/>
            <p:cNvSpPr/>
            <p:nvPr/>
          </p:nvSpPr>
          <p:spPr>
            <a:xfrm rot="5400000">
              <a:off x="5649041" y="4700611"/>
              <a:ext cx="238966" cy="72008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5601566" y="481528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 smtClean="0">
                  <a:latin typeface="Lucida Sans Unicode" pitchFamily="34" charset="0"/>
                  <a:cs typeface="Lucida Sans Unicode" pitchFamily="34" charset="0"/>
                </a:rPr>
                <a:t>C</a:t>
              </a:r>
              <a:endParaRPr lang="en-US" sz="1200" dirty="0"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6867864" y="5321794"/>
            <a:ext cx="1439414" cy="364851"/>
            <a:chOff x="5374712" y="4815283"/>
            <a:chExt cx="868532" cy="364851"/>
          </a:xfrm>
        </p:grpSpPr>
        <p:sp>
          <p:nvSpPr>
            <p:cNvPr id="200" name="Right Brace 199"/>
            <p:cNvSpPr/>
            <p:nvPr/>
          </p:nvSpPr>
          <p:spPr>
            <a:xfrm rot="5400000">
              <a:off x="5649041" y="4700611"/>
              <a:ext cx="238966" cy="72008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5374712" y="4815283"/>
              <a:ext cx="868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 smtClean="0">
                  <a:latin typeface="Lucida Sans Unicode" pitchFamily="34" charset="0"/>
                  <a:cs typeface="Lucida Sans Unicode" pitchFamily="34" charset="0"/>
                </a:rPr>
                <a:t>Rest of columns</a:t>
              </a:r>
              <a:endParaRPr lang="en-US" sz="1200" dirty="0"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  <p:sp>
        <p:nvSpPr>
          <p:cNvPr id="202" name="TextBox 201"/>
          <p:cNvSpPr txBox="1"/>
          <p:nvPr/>
        </p:nvSpPr>
        <p:spPr>
          <a:xfrm>
            <a:off x="692435" y="277955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!$omp parallel do private ( i ,j )</a:t>
            </a:r>
            <a:endParaRPr lang="en-US" b="1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493351" y="1844824"/>
            <a:ext cx="274320" cy="819555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0070C0"/>
                </a:solidFill>
              </a:rPr>
              <a:t>1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90" name="Left Brace 189"/>
          <p:cNvSpPr/>
          <p:nvPr/>
        </p:nvSpPr>
        <p:spPr>
          <a:xfrm>
            <a:off x="493351" y="3200400"/>
            <a:ext cx="274320" cy="1737360"/>
          </a:xfrm>
          <a:prstGeom prst="leftBrace">
            <a:avLst/>
          </a:prstGeom>
          <a:ln w="15875">
            <a:solidFill>
              <a:srgbClr val="0076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rgbClr val="007635"/>
                </a:solidFill>
              </a:rPr>
              <a:t>2</a:t>
            </a:r>
            <a:endParaRPr lang="en-US" dirty="0">
              <a:solidFill>
                <a:srgbClr val="00763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"/>
                            </p:stCondLst>
                            <p:childTnLst>
                              <p:par>
                                <p:cTn id="107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7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50"/>
                            </p:stCondLst>
                            <p:childTnLst>
                              <p:par>
                                <p:cTn id="148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5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0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4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2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8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6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0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8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2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0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4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2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indefinite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6" dur="indefinite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indefinite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4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8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2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6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0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4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8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2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6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9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2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5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8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1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4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7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0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3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6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2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5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8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1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4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7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3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indefinite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6" dur="indefinite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9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2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5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8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1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4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7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0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79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83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6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87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0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91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4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95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8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99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40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6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407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41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41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50"/>
                            </p:stCondLst>
                            <p:childTnLst>
                              <p:par>
                                <p:cTn id="418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9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0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4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7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8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1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2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5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6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9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0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4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47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8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0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461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4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465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469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2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473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6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477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481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485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8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489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0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49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49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0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01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502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05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506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09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510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1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13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514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5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17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518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1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522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52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9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530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53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53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2500"/>
                            </p:stCondLst>
                            <p:childTnLst>
                              <p:par>
                                <p:cTn id="541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42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46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7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50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1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54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5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6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58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9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0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62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3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6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8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0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3250"/>
                            </p:stCondLst>
                            <p:childTnLst>
                              <p:par>
                                <p:cTn id="582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58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5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7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588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9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1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592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3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5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596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7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9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600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03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604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5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0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608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9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61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61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62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1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4000"/>
                            </p:stCondLst>
                            <p:childTnLst>
                              <p:par>
                                <p:cTn id="623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4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625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6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8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629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0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2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633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4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6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637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8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0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641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2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4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645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6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64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52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65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5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65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60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66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64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65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6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7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69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0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1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73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4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5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77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8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1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2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3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5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6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1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9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9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0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5500"/>
                            </p:stCondLst>
                            <p:childTnLst>
                              <p:par>
                                <p:cTn id="705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06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707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8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10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711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2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14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715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6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18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719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0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2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723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4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6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72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8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3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731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2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3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73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6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3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73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4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74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6250"/>
                            </p:stCondLst>
                            <p:childTnLst>
                              <p:par>
                                <p:cTn id="746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4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74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9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51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752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3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55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756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7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59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760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1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63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764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5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67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768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9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1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77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77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9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78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8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78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7000"/>
                            </p:stCondLst>
                            <p:childTnLst>
                              <p:par>
                                <p:cTn id="787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8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9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0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92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3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4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96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7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8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00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1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04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5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6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08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9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0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1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4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1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2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2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7750"/>
                            </p:stCondLst>
                            <p:childTnLst>
                              <p:par>
                                <p:cTn id="828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29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830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1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3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834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5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7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838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9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41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84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45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846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7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49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850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1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5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854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5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5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85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6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86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6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86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8500"/>
                            </p:stCondLst>
                            <p:childTnLst>
                              <p:par>
                                <p:cTn id="869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70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871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2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74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875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6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78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879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0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82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883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4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86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887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8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90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891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2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94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895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6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9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899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0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0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90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0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90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9250"/>
                            </p:stCondLst>
                            <p:childTnLst>
                              <p:par>
                                <p:cTn id="910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11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2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3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15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6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7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19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0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1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23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4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5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27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8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9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31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2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3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35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6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7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39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0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1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4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4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1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52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953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4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56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957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8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60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961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2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64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965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6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68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969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0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72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973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4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76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977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80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981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2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8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98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8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98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0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92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93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994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5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97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998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9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01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002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3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05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006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7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09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010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1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13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014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5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17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018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9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21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02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2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026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2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03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3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34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5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6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38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9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0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42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3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4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46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7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8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50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1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2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54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5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6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58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9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0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6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66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7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74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75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076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7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79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080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1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83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084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5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87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088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9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91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092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3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95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096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7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99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100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1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0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10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5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0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10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9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1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11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5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16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117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8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20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121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2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24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125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6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28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129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32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133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4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36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137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8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40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141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2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4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145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6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4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14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5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15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5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56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57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8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9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61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2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3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65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6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7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69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73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4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5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77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8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9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81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2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3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85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6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7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8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1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9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97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198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199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0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02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203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4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06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207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8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2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2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14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215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18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219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0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22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223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4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26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227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8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3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231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3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23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7" fill="hold">
                            <p:stCondLst>
                              <p:cond delay="15250"/>
                            </p:stCondLst>
                            <p:childTnLst>
                              <p:par>
                                <p:cTn id="1238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39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240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1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43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244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5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47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248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9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51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252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3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55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256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7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59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260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1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6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26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67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268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9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71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272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7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27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9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80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1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2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84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5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6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88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9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0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92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3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4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296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7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8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00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1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2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0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6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08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9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0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12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1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9" fill="hold">
                            <p:stCondLst>
                              <p:cond delay="16750"/>
                            </p:stCondLst>
                            <p:childTnLst>
                              <p:par>
                                <p:cTn id="1320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21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22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3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25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26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7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29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30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1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33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34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5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37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38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41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42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3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46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7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49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50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1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5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5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5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35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5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6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3" fill="hold">
                      <p:stCondLst>
                        <p:cond delay="indefinite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7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8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1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2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5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6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9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0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3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4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7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8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1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2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5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6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9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0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3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4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7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8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1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2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5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6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8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9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0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3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4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7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8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0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1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2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5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6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8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9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0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2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3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4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7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8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1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2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4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5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6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F2F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9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0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2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3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6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9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2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4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5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8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0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1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4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6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7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0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2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3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6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9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2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4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5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8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0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1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4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6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7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0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3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6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9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FCFC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2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3" fill="hold">
                      <p:stCondLst>
                        <p:cond delay="indefinite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2" fill="hold">
                      <p:stCondLst>
                        <p:cond delay="indefinite"/>
                      </p:stCondLst>
                      <p:childTnLst>
                        <p:par>
                          <p:cTn id="1543" fill="hold">
                            <p:stCondLst>
                              <p:cond delay="0"/>
                            </p:stCondLst>
                            <p:childTnLst>
                              <p:par>
                                <p:cTn id="15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2" grpId="0"/>
      <p:bldP spid="4" grpId="0" animBg="1"/>
      <p:bldP spid="4" grpId="1" animBg="1"/>
      <p:bldP spid="190" grpId="0" animBg="1"/>
      <p:bldP spid="19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Speed up vs. Block size C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671772"/>
              </p:ext>
            </p:extLst>
          </p:nvPr>
        </p:nvGraphicFramePr>
        <p:xfrm>
          <a:off x="1304925" y="1210841"/>
          <a:ext cx="653415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84161" y="5963816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hlinkClick r:id="rId3" action="ppaction://hlinkfile"/>
              </a:rPr>
              <a:t>ParaTools ThreadSpotter report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Typical</a:t>
            </a:r>
            <a:r>
              <a:rPr lang="sv-SE" dirty="0" smtClean="0"/>
              <a:t> Cache Implementation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90765" y="616669"/>
            <a:ext cx="5767753" cy="5910262"/>
            <a:chOff x="3376247" y="614363"/>
            <a:chExt cx="5767753" cy="5910262"/>
          </a:xfrm>
        </p:grpSpPr>
        <p:sp>
          <p:nvSpPr>
            <p:cNvPr id="20484" name="Rectangle 6"/>
            <p:cNvSpPr>
              <a:spLocks noChangeArrowheads="1"/>
            </p:cNvSpPr>
            <p:nvPr/>
          </p:nvSpPr>
          <p:spPr bwMode="auto">
            <a:xfrm>
              <a:off x="3494942" y="2132856"/>
              <a:ext cx="5649058" cy="388778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sv-SE" dirty="0" smtClean="0"/>
                <a:t>C</a:t>
              </a:r>
              <a:endParaRPr lang="sv-SE" dirty="0"/>
            </a:p>
          </p:txBody>
        </p:sp>
        <p:sp>
          <p:nvSpPr>
            <p:cNvPr id="20485" name="Text Box 9"/>
            <p:cNvSpPr txBox="1">
              <a:spLocks noChangeArrowheads="1"/>
            </p:cNvSpPr>
            <p:nvPr/>
          </p:nvSpPr>
          <p:spPr bwMode="auto">
            <a:xfrm>
              <a:off x="3376247" y="1700213"/>
              <a:ext cx="15023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sv-SE"/>
                <a:t>Generic Cache:</a:t>
              </a:r>
            </a:p>
          </p:txBody>
        </p:sp>
        <p:sp>
          <p:nvSpPr>
            <p:cNvPr id="20486" name="Rectangle 10"/>
            <p:cNvSpPr>
              <a:spLocks noChangeArrowheads="1"/>
            </p:cNvSpPr>
            <p:nvPr/>
          </p:nvSpPr>
          <p:spPr bwMode="auto">
            <a:xfrm>
              <a:off x="3442189" y="2349500"/>
              <a:ext cx="1727688" cy="215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 sz="1400" dirty="0">
                  <a:solidFill>
                    <a:schemeClr val="bg1"/>
                  </a:solidFill>
                </a:rPr>
                <a:t>Addr  [63..0]</a:t>
              </a:r>
            </a:p>
          </p:txBody>
        </p:sp>
        <p:sp>
          <p:nvSpPr>
            <p:cNvPr id="20487" name="Text Box 12"/>
            <p:cNvSpPr txBox="1">
              <a:spLocks noChangeArrowheads="1"/>
            </p:cNvSpPr>
            <p:nvPr/>
          </p:nvSpPr>
          <p:spPr bwMode="auto">
            <a:xfrm>
              <a:off x="3442189" y="2133600"/>
              <a:ext cx="136127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sv-SE" sz="900"/>
                <a:t>MSB                               LSB</a:t>
              </a:r>
            </a:p>
          </p:txBody>
        </p:sp>
        <p:sp>
          <p:nvSpPr>
            <p:cNvPr id="219149" name="AutoShape 13"/>
            <p:cNvSpPr>
              <a:spLocks/>
            </p:cNvSpPr>
            <p:nvPr/>
          </p:nvSpPr>
          <p:spPr bwMode="auto">
            <a:xfrm rot="5400000">
              <a:off x="4765737" y="2443102"/>
              <a:ext cx="144462" cy="531935"/>
            </a:xfrm>
            <a:prstGeom prst="rightBrace">
              <a:avLst>
                <a:gd name="adj1" fmla="val 33242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50" name="AutoShape 14"/>
            <p:cNvSpPr>
              <a:spLocks/>
            </p:cNvSpPr>
            <p:nvPr/>
          </p:nvSpPr>
          <p:spPr bwMode="auto">
            <a:xfrm rot="5400000">
              <a:off x="3934863" y="2144164"/>
              <a:ext cx="144462" cy="1129811"/>
            </a:xfrm>
            <a:prstGeom prst="rightBrace">
              <a:avLst>
                <a:gd name="adj1" fmla="val 70605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324" name="Rectangle 188"/>
            <p:cNvSpPr>
              <a:spLocks noChangeArrowheads="1"/>
            </p:cNvSpPr>
            <p:nvPr/>
          </p:nvSpPr>
          <p:spPr bwMode="auto">
            <a:xfrm>
              <a:off x="6765682" y="981075"/>
              <a:ext cx="1994388" cy="2159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325" name="Rectangle 189"/>
            <p:cNvSpPr>
              <a:spLocks noChangeArrowheads="1"/>
            </p:cNvSpPr>
            <p:nvPr/>
          </p:nvSpPr>
          <p:spPr bwMode="auto">
            <a:xfrm>
              <a:off x="6765682" y="981075"/>
              <a:ext cx="464526" cy="2159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/>
                <a:t>AT</a:t>
              </a:r>
            </a:p>
          </p:txBody>
        </p:sp>
        <p:sp>
          <p:nvSpPr>
            <p:cNvPr id="219326" name="Rectangle 190"/>
            <p:cNvSpPr>
              <a:spLocks noChangeArrowheads="1"/>
            </p:cNvSpPr>
            <p:nvPr/>
          </p:nvSpPr>
          <p:spPr bwMode="auto">
            <a:xfrm>
              <a:off x="7230208" y="981075"/>
              <a:ext cx="266700" cy="2159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/>
                <a:t>S</a:t>
              </a:r>
            </a:p>
          </p:txBody>
        </p:sp>
        <p:sp>
          <p:nvSpPr>
            <p:cNvPr id="219327" name="Rectangle 191"/>
            <p:cNvSpPr>
              <a:spLocks noChangeArrowheads="1"/>
            </p:cNvSpPr>
            <p:nvPr/>
          </p:nvSpPr>
          <p:spPr bwMode="auto">
            <a:xfrm>
              <a:off x="7496908" y="981075"/>
              <a:ext cx="1263162" cy="215900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/>
                <a:t>Data = 64B</a:t>
              </a:r>
            </a:p>
          </p:txBody>
        </p:sp>
        <p:sp>
          <p:nvSpPr>
            <p:cNvPr id="219360" name="Text Box 224"/>
            <p:cNvSpPr txBox="1">
              <a:spLocks noChangeArrowheads="1"/>
            </p:cNvSpPr>
            <p:nvPr/>
          </p:nvSpPr>
          <p:spPr bwMode="auto">
            <a:xfrm>
              <a:off x="6285036" y="614363"/>
              <a:ext cx="2063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FF0000"/>
                  </a:solidFill>
                </a:rPr>
                <a:t>Cacheline</a:t>
              </a:r>
              <a:r>
                <a:rPr lang="sv-SE" b="1" dirty="0"/>
                <a:t>, </a:t>
              </a:r>
              <a:r>
                <a:rPr lang="sv-SE" dirty="0"/>
                <a:t>here 64B: </a:t>
              </a:r>
            </a:p>
          </p:txBody>
        </p:sp>
        <p:grpSp>
          <p:nvGrpSpPr>
            <p:cNvPr id="2" name="Group 264"/>
            <p:cNvGrpSpPr>
              <a:grpSpLocks/>
            </p:cNvGrpSpPr>
            <p:nvPr/>
          </p:nvGrpSpPr>
          <p:grpSpPr bwMode="auto">
            <a:xfrm>
              <a:off x="5237285" y="2349500"/>
              <a:ext cx="3726474" cy="2808288"/>
              <a:chOff x="3574" y="1480"/>
              <a:chExt cx="2543" cy="1769"/>
            </a:xfrm>
          </p:grpSpPr>
          <p:sp>
            <p:nvSpPr>
              <p:cNvPr id="20544" name="Rectangle 15"/>
              <p:cNvSpPr>
                <a:spLocks noChangeArrowheads="1"/>
              </p:cNvSpPr>
              <p:nvPr/>
            </p:nvSpPr>
            <p:spPr bwMode="auto">
              <a:xfrm>
                <a:off x="3574" y="1480"/>
                <a:ext cx="2540" cy="176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0545" name="Rectangle 17"/>
              <p:cNvSpPr>
                <a:spLocks noChangeArrowheads="1"/>
              </p:cNvSpPr>
              <p:nvPr/>
            </p:nvSpPr>
            <p:spPr bwMode="auto">
              <a:xfrm>
                <a:off x="3574" y="1480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6" name="Rectangle 25"/>
              <p:cNvSpPr>
                <a:spLocks noChangeArrowheads="1"/>
              </p:cNvSpPr>
              <p:nvPr/>
            </p:nvSpPr>
            <p:spPr bwMode="auto">
              <a:xfrm>
                <a:off x="3574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7" name="Rectangle 26"/>
              <p:cNvSpPr>
                <a:spLocks noChangeArrowheads="1"/>
              </p:cNvSpPr>
              <p:nvPr/>
            </p:nvSpPr>
            <p:spPr bwMode="auto">
              <a:xfrm>
                <a:off x="3892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8" name="Rectangle 27"/>
              <p:cNvSpPr>
                <a:spLocks noChangeArrowheads="1"/>
              </p:cNvSpPr>
              <p:nvPr/>
            </p:nvSpPr>
            <p:spPr bwMode="auto">
              <a:xfrm>
                <a:off x="4210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9" name="Rectangle 28"/>
              <p:cNvSpPr>
                <a:spLocks noChangeArrowheads="1"/>
              </p:cNvSpPr>
              <p:nvPr/>
            </p:nvSpPr>
            <p:spPr bwMode="auto">
              <a:xfrm>
                <a:off x="4528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0" name="Rectangle 29"/>
              <p:cNvSpPr>
                <a:spLocks noChangeArrowheads="1"/>
              </p:cNvSpPr>
              <p:nvPr/>
            </p:nvSpPr>
            <p:spPr bwMode="auto">
              <a:xfrm>
                <a:off x="4846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1" name="Rectangle 31"/>
              <p:cNvSpPr>
                <a:spLocks noChangeArrowheads="1"/>
              </p:cNvSpPr>
              <p:nvPr/>
            </p:nvSpPr>
            <p:spPr bwMode="auto">
              <a:xfrm>
                <a:off x="5482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2" name="Rectangle 32"/>
              <p:cNvSpPr>
                <a:spLocks noChangeArrowheads="1"/>
              </p:cNvSpPr>
              <p:nvPr/>
            </p:nvSpPr>
            <p:spPr bwMode="auto">
              <a:xfrm>
                <a:off x="5800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3" name="Rectangle 33"/>
              <p:cNvSpPr>
                <a:spLocks noChangeArrowheads="1"/>
              </p:cNvSpPr>
              <p:nvPr/>
            </p:nvSpPr>
            <p:spPr bwMode="auto">
              <a:xfrm>
                <a:off x="3574" y="1571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4" name="Rectangle 34"/>
              <p:cNvSpPr>
                <a:spLocks noChangeArrowheads="1"/>
              </p:cNvSpPr>
              <p:nvPr/>
            </p:nvSpPr>
            <p:spPr bwMode="auto">
              <a:xfrm>
                <a:off x="3574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5" name="Rectangle 35"/>
              <p:cNvSpPr>
                <a:spLocks noChangeArrowheads="1"/>
              </p:cNvSpPr>
              <p:nvPr/>
            </p:nvSpPr>
            <p:spPr bwMode="auto">
              <a:xfrm>
                <a:off x="3892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6" name="Rectangle 36"/>
              <p:cNvSpPr>
                <a:spLocks noChangeArrowheads="1"/>
              </p:cNvSpPr>
              <p:nvPr/>
            </p:nvSpPr>
            <p:spPr bwMode="auto">
              <a:xfrm>
                <a:off x="4210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7" name="Rectangle 37"/>
              <p:cNvSpPr>
                <a:spLocks noChangeArrowheads="1"/>
              </p:cNvSpPr>
              <p:nvPr/>
            </p:nvSpPr>
            <p:spPr bwMode="auto">
              <a:xfrm>
                <a:off x="4528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8" name="Rectangle 38"/>
              <p:cNvSpPr>
                <a:spLocks noChangeArrowheads="1"/>
              </p:cNvSpPr>
              <p:nvPr/>
            </p:nvSpPr>
            <p:spPr bwMode="auto">
              <a:xfrm>
                <a:off x="4846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9" name="Rectangle 39"/>
              <p:cNvSpPr>
                <a:spLocks noChangeArrowheads="1"/>
              </p:cNvSpPr>
              <p:nvPr/>
            </p:nvSpPr>
            <p:spPr bwMode="auto">
              <a:xfrm>
                <a:off x="5164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0" name="Rectangle 40"/>
              <p:cNvSpPr>
                <a:spLocks noChangeArrowheads="1"/>
              </p:cNvSpPr>
              <p:nvPr/>
            </p:nvSpPr>
            <p:spPr bwMode="auto">
              <a:xfrm>
                <a:off x="5482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1" name="Rectangle 41"/>
              <p:cNvSpPr>
                <a:spLocks noChangeArrowheads="1"/>
              </p:cNvSpPr>
              <p:nvPr/>
            </p:nvSpPr>
            <p:spPr bwMode="auto">
              <a:xfrm>
                <a:off x="5800" y="157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2" name="Rectangle 42"/>
              <p:cNvSpPr>
                <a:spLocks noChangeArrowheads="1"/>
              </p:cNvSpPr>
              <p:nvPr/>
            </p:nvSpPr>
            <p:spPr bwMode="auto">
              <a:xfrm>
                <a:off x="3574" y="1662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3" name="Rectangle 43"/>
              <p:cNvSpPr>
                <a:spLocks noChangeArrowheads="1"/>
              </p:cNvSpPr>
              <p:nvPr/>
            </p:nvSpPr>
            <p:spPr bwMode="auto">
              <a:xfrm>
                <a:off x="3574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4" name="Rectangle 44"/>
              <p:cNvSpPr>
                <a:spLocks noChangeArrowheads="1"/>
              </p:cNvSpPr>
              <p:nvPr/>
            </p:nvSpPr>
            <p:spPr bwMode="auto">
              <a:xfrm>
                <a:off x="3892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5" name="Rectangle 45"/>
              <p:cNvSpPr>
                <a:spLocks noChangeArrowheads="1"/>
              </p:cNvSpPr>
              <p:nvPr/>
            </p:nvSpPr>
            <p:spPr bwMode="auto">
              <a:xfrm>
                <a:off x="4210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6" name="Rectangle 46"/>
              <p:cNvSpPr>
                <a:spLocks noChangeArrowheads="1"/>
              </p:cNvSpPr>
              <p:nvPr/>
            </p:nvSpPr>
            <p:spPr bwMode="auto">
              <a:xfrm>
                <a:off x="4528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7" name="Rectangle 47"/>
              <p:cNvSpPr>
                <a:spLocks noChangeArrowheads="1"/>
              </p:cNvSpPr>
              <p:nvPr/>
            </p:nvSpPr>
            <p:spPr bwMode="auto">
              <a:xfrm>
                <a:off x="4846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8" name="Rectangle 48"/>
              <p:cNvSpPr>
                <a:spLocks noChangeArrowheads="1"/>
              </p:cNvSpPr>
              <p:nvPr/>
            </p:nvSpPr>
            <p:spPr bwMode="auto">
              <a:xfrm>
                <a:off x="5164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9" name="Rectangle 49"/>
              <p:cNvSpPr>
                <a:spLocks noChangeArrowheads="1"/>
              </p:cNvSpPr>
              <p:nvPr/>
            </p:nvSpPr>
            <p:spPr bwMode="auto">
              <a:xfrm>
                <a:off x="5482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0" name="Rectangle 50"/>
              <p:cNvSpPr>
                <a:spLocks noChangeArrowheads="1"/>
              </p:cNvSpPr>
              <p:nvPr/>
            </p:nvSpPr>
            <p:spPr bwMode="auto">
              <a:xfrm>
                <a:off x="5800" y="166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1" name="Rectangle 51"/>
              <p:cNvSpPr>
                <a:spLocks noChangeArrowheads="1"/>
              </p:cNvSpPr>
              <p:nvPr/>
            </p:nvSpPr>
            <p:spPr bwMode="auto">
              <a:xfrm>
                <a:off x="3574" y="1753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2" name="Rectangle 52"/>
              <p:cNvSpPr>
                <a:spLocks noChangeArrowheads="1"/>
              </p:cNvSpPr>
              <p:nvPr/>
            </p:nvSpPr>
            <p:spPr bwMode="auto">
              <a:xfrm>
                <a:off x="3574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3" name="Rectangle 53"/>
              <p:cNvSpPr>
                <a:spLocks noChangeArrowheads="1"/>
              </p:cNvSpPr>
              <p:nvPr/>
            </p:nvSpPr>
            <p:spPr bwMode="auto">
              <a:xfrm>
                <a:off x="3892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4" name="Rectangle 54"/>
              <p:cNvSpPr>
                <a:spLocks noChangeArrowheads="1"/>
              </p:cNvSpPr>
              <p:nvPr/>
            </p:nvSpPr>
            <p:spPr bwMode="auto">
              <a:xfrm>
                <a:off x="4210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5" name="Rectangle 55"/>
              <p:cNvSpPr>
                <a:spLocks noChangeArrowheads="1"/>
              </p:cNvSpPr>
              <p:nvPr/>
            </p:nvSpPr>
            <p:spPr bwMode="auto">
              <a:xfrm>
                <a:off x="4528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6" name="Rectangle 56"/>
              <p:cNvSpPr>
                <a:spLocks noChangeArrowheads="1"/>
              </p:cNvSpPr>
              <p:nvPr/>
            </p:nvSpPr>
            <p:spPr bwMode="auto">
              <a:xfrm>
                <a:off x="4846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7" name="Rectangle 57"/>
              <p:cNvSpPr>
                <a:spLocks noChangeArrowheads="1"/>
              </p:cNvSpPr>
              <p:nvPr/>
            </p:nvSpPr>
            <p:spPr bwMode="auto">
              <a:xfrm>
                <a:off x="5164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8" name="Rectangle 58"/>
              <p:cNvSpPr>
                <a:spLocks noChangeArrowheads="1"/>
              </p:cNvSpPr>
              <p:nvPr/>
            </p:nvSpPr>
            <p:spPr bwMode="auto">
              <a:xfrm>
                <a:off x="5482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9" name="Rectangle 59"/>
              <p:cNvSpPr>
                <a:spLocks noChangeArrowheads="1"/>
              </p:cNvSpPr>
              <p:nvPr/>
            </p:nvSpPr>
            <p:spPr bwMode="auto">
              <a:xfrm>
                <a:off x="5800" y="175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Rectangle 60"/>
              <p:cNvSpPr>
                <a:spLocks noChangeArrowheads="1"/>
              </p:cNvSpPr>
              <p:nvPr/>
            </p:nvSpPr>
            <p:spPr bwMode="auto">
              <a:xfrm>
                <a:off x="3574" y="1844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1" name="Rectangle 61"/>
              <p:cNvSpPr>
                <a:spLocks noChangeArrowheads="1"/>
              </p:cNvSpPr>
              <p:nvPr/>
            </p:nvSpPr>
            <p:spPr bwMode="auto">
              <a:xfrm>
                <a:off x="3574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2" name="Rectangle 62"/>
              <p:cNvSpPr>
                <a:spLocks noChangeArrowheads="1"/>
              </p:cNvSpPr>
              <p:nvPr/>
            </p:nvSpPr>
            <p:spPr bwMode="auto">
              <a:xfrm>
                <a:off x="3892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" name="Rectangle 63"/>
              <p:cNvSpPr>
                <a:spLocks noChangeArrowheads="1"/>
              </p:cNvSpPr>
              <p:nvPr/>
            </p:nvSpPr>
            <p:spPr bwMode="auto">
              <a:xfrm>
                <a:off x="4210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4" name="Rectangle 64"/>
              <p:cNvSpPr>
                <a:spLocks noChangeArrowheads="1"/>
              </p:cNvSpPr>
              <p:nvPr/>
            </p:nvSpPr>
            <p:spPr bwMode="auto">
              <a:xfrm>
                <a:off x="4528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5" name="Rectangle 65"/>
              <p:cNvSpPr>
                <a:spLocks noChangeArrowheads="1"/>
              </p:cNvSpPr>
              <p:nvPr/>
            </p:nvSpPr>
            <p:spPr bwMode="auto">
              <a:xfrm>
                <a:off x="4846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6" name="Rectangle 66"/>
              <p:cNvSpPr>
                <a:spLocks noChangeArrowheads="1"/>
              </p:cNvSpPr>
              <p:nvPr/>
            </p:nvSpPr>
            <p:spPr bwMode="auto">
              <a:xfrm>
                <a:off x="5164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7" name="Rectangle 67"/>
              <p:cNvSpPr>
                <a:spLocks noChangeArrowheads="1"/>
              </p:cNvSpPr>
              <p:nvPr/>
            </p:nvSpPr>
            <p:spPr bwMode="auto">
              <a:xfrm>
                <a:off x="5482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8" name="Rectangle 68"/>
              <p:cNvSpPr>
                <a:spLocks noChangeArrowheads="1"/>
              </p:cNvSpPr>
              <p:nvPr/>
            </p:nvSpPr>
            <p:spPr bwMode="auto">
              <a:xfrm>
                <a:off x="5800" y="184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9" name="Rectangle 69"/>
              <p:cNvSpPr>
                <a:spLocks noChangeArrowheads="1"/>
              </p:cNvSpPr>
              <p:nvPr/>
            </p:nvSpPr>
            <p:spPr bwMode="auto">
              <a:xfrm>
                <a:off x="3574" y="1935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0" name="Rectangle 70"/>
              <p:cNvSpPr>
                <a:spLocks noChangeArrowheads="1"/>
              </p:cNvSpPr>
              <p:nvPr/>
            </p:nvSpPr>
            <p:spPr bwMode="auto">
              <a:xfrm>
                <a:off x="3574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1" name="Rectangle 71"/>
              <p:cNvSpPr>
                <a:spLocks noChangeArrowheads="1"/>
              </p:cNvSpPr>
              <p:nvPr/>
            </p:nvSpPr>
            <p:spPr bwMode="auto">
              <a:xfrm>
                <a:off x="3892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2" name="Rectangle 72"/>
              <p:cNvSpPr>
                <a:spLocks noChangeArrowheads="1"/>
              </p:cNvSpPr>
              <p:nvPr/>
            </p:nvSpPr>
            <p:spPr bwMode="auto">
              <a:xfrm>
                <a:off x="4210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3" name="Rectangle 73"/>
              <p:cNvSpPr>
                <a:spLocks noChangeArrowheads="1"/>
              </p:cNvSpPr>
              <p:nvPr/>
            </p:nvSpPr>
            <p:spPr bwMode="auto">
              <a:xfrm>
                <a:off x="4528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4" name="Rectangle 74"/>
              <p:cNvSpPr>
                <a:spLocks noChangeArrowheads="1"/>
              </p:cNvSpPr>
              <p:nvPr/>
            </p:nvSpPr>
            <p:spPr bwMode="auto">
              <a:xfrm>
                <a:off x="4846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5" name="Rectangle 75"/>
              <p:cNvSpPr>
                <a:spLocks noChangeArrowheads="1"/>
              </p:cNvSpPr>
              <p:nvPr/>
            </p:nvSpPr>
            <p:spPr bwMode="auto">
              <a:xfrm>
                <a:off x="5164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6" name="Rectangle 76"/>
              <p:cNvSpPr>
                <a:spLocks noChangeArrowheads="1"/>
              </p:cNvSpPr>
              <p:nvPr/>
            </p:nvSpPr>
            <p:spPr bwMode="auto">
              <a:xfrm>
                <a:off x="5482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7" name="Rectangle 77"/>
              <p:cNvSpPr>
                <a:spLocks noChangeArrowheads="1"/>
              </p:cNvSpPr>
              <p:nvPr/>
            </p:nvSpPr>
            <p:spPr bwMode="auto">
              <a:xfrm>
                <a:off x="5800" y="193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8" name="Rectangle 78"/>
              <p:cNvSpPr>
                <a:spLocks noChangeArrowheads="1"/>
              </p:cNvSpPr>
              <p:nvPr/>
            </p:nvSpPr>
            <p:spPr bwMode="auto">
              <a:xfrm>
                <a:off x="3574" y="2026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9" name="Rectangle 79"/>
              <p:cNvSpPr>
                <a:spLocks noChangeArrowheads="1"/>
              </p:cNvSpPr>
              <p:nvPr/>
            </p:nvSpPr>
            <p:spPr bwMode="auto">
              <a:xfrm>
                <a:off x="3574" y="202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0" name="Rectangle 80"/>
              <p:cNvSpPr>
                <a:spLocks noChangeArrowheads="1"/>
              </p:cNvSpPr>
              <p:nvPr/>
            </p:nvSpPr>
            <p:spPr bwMode="auto">
              <a:xfrm>
                <a:off x="3892" y="202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1" name="Rectangle 81"/>
              <p:cNvSpPr>
                <a:spLocks noChangeArrowheads="1"/>
              </p:cNvSpPr>
              <p:nvPr/>
            </p:nvSpPr>
            <p:spPr bwMode="auto">
              <a:xfrm>
                <a:off x="4210" y="202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2" name="Rectangle 82"/>
              <p:cNvSpPr>
                <a:spLocks noChangeArrowheads="1"/>
              </p:cNvSpPr>
              <p:nvPr/>
            </p:nvSpPr>
            <p:spPr bwMode="auto">
              <a:xfrm>
                <a:off x="4528" y="202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3" name="Rectangle 83"/>
              <p:cNvSpPr>
                <a:spLocks noChangeArrowheads="1"/>
              </p:cNvSpPr>
              <p:nvPr/>
            </p:nvSpPr>
            <p:spPr bwMode="auto">
              <a:xfrm>
                <a:off x="4846" y="202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" name="Rectangle 85"/>
              <p:cNvSpPr>
                <a:spLocks noChangeArrowheads="1"/>
              </p:cNvSpPr>
              <p:nvPr/>
            </p:nvSpPr>
            <p:spPr bwMode="auto">
              <a:xfrm>
                <a:off x="5482" y="202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5" name="Rectangle 86"/>
              <p:cNvSpPr>
                <a:spLocks noChangeArrowheads="1"/>
              </p:cNvSpPr>
              <p:nvPr/>
            </p:nvSpPr>
            <p:spPr bwMode="auto">
              <a:xfrm>
                <a:off x="5800" y="202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6" name="Rectangle 87"/>
              <p:cNvSpPr>
                <a:spLocks noChangeArrowheads="1"/>
              </p:cNvSpPr>
              <p:nvPr/>
            </p:nvSpPr>
            <p:spPr bwMode="auto">
              <a:xfrm>
                <a:off x="3574" y="2117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7" name="Rectangle 88"/>
              <p:cNvSpPr>
                <a:spLocks noChangeArrowheads="1"/>
              </p:cNvSpPr>
              <p:nvPr/>
            </p:nvSpPr>
            <p:spPr bwMode="auto">
              <a:xfrm>
                <a:off x="3574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8" name="Rectangle 89"/>
              <p:cNvSpPr>
                <a:spLocks noChangeArrowheads="1"/>
              </p:cNvSpPr>
              <p:nvPr/>
            </p:nvSpPr>
            <p:spPr bwMode="auto">
              <a:xfrm>
                <a:off x="3892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9" name="Rectangle 90"/>
              <p:cNvSpPr>
                <a:spLocks noChangeArrowheads="1"/>
              </p:cNvSpPr>
              <p:nvPr/>
            </p:nvSpPr>
            <p:spPr bwMode="auto">
              <a:xfrm>
                <a:off x="4210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0" name="Rectangle 91"/>
              <p:cNvSpPr>
                <a:spLocks noChangeArrowheads="1"/>
              </p:cNvSpPr>
              <p:nvPr/>
            </p:nvSpPr>
            <p:spPr bwMode="auto">
              <a:xfrm>
                <a:off x="4528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1" name="Rectangle 92"/>
              <p:cNvSpPr>
                <a:spLocks noChangeArrowheads="1"/>
              </p:cNvSpPr>
              <p:nvPr/>
            </p:nvSpPr>
            <p:spPr bwMode="auto">
              <a:xfrm>
                <a:off x="4846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2" name="Rectangle 93"/>
              <p:cNvSpPr>
                <a:spLocks noChangeArrowheads="1"/>
              </p:cNvSpPr>
              <p:nvPr/>
            </p:nvSpPr>
            <p:spPr bwMode="auto">
              <a:xfrm>
                <a:off x="5164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3" name="Rectangle 94"/>
              <p:cNvSpPr>
                <a:spLocks noChangeArrowheads="1"/>
              </p:cNvSpPr>
              <p:nvPr/>
            </p:nvSpPr>
            <p:spPr bwMode="auto">
              <a:xfrm>
                <a:off x="5482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4" name="Rectangle 95"/>
              <p:cNvSpPr>
                <a:spLocks noChangeArrowheads="1"/>
              </p:cNvSpPr>
              <p:nvPr/>
            </p:nvSpPr>
            <p:spPr bwMode="auto">
              <a:xfrm>
                <a:off x="5800" y="2117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5" name="Rectangle 96"/>
              <p:cNvSpPr>
                <a:spLocks noChangeArrowheads="1"/>
              </p:cNvSpPr>
              <p:nvPr/>
            </p:nvSpPr>
            <p:spPr bwMode="auto">
              <a:xfrm>
                <a:off x="3574" y="2208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6" name="Rectangle 97"/>
              <p:cNvSpPr>
                <a:spLocks noChangeArrowheads="1"/>
              </p:cNvSpPr>
              <p:nvPr/>
            </p:nvSpPr>
            <p:spPr bwMode="auto">
              <a:xfrm>
                <a:off x="3574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7" name="Rectangle 98"/>
              <p:cNvSpPr>
                <a:spLocks noChangeArrowheads="1"/>
              </p:cNvSpPr>
              <p:nvPr/>
            </p:nvSpPr>
            <p:spPr bwMode="auto">
              <a:xfrm>
                <a:off x="3892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8" name="Rectangle 99"/>
              <p:cNvSpPr>
                <a:spLocks noChangeArrowheads="1"/>
              </p:cNvSpPr>
              <p:nvPr/>
            </p:nvSpPr>
            <p:spPr bwMode="auto">
              <a:xfrm>
                <a:off x="4210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9" name="Rectangle 100"/>
              <p:cNvSpPr>
                <a:spLocks noChangeArrowheads="1"/>
              </p:cNvSpPr>
              <p:nvPr/>
            </p:nvSpPr>
            <p:spPr bwMode="auto">
              <a:xfrm>
                <a:off x="4528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0" name="Rectangle 101"/>
              <p:cNvSpPr>
                <a:spLocks noChangeArrowheads="1"/>
              </p:cNvSpPr>
              <p:nvPr/>
            </p:nvSpPr>
            <p:spPr bwMode="auto">
              <a:xfrm>
                <a:off x="4846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1" name="Rectangle 102"/>
              <p:cNvSpPr>
                <a:spLocks noChangeArrowheads="1"/>
              </p:cNvSpPr>
              <p:nvPr/>
            </p:nvSpPr>
            <p:spPr bwMode="auto">
              <a:xfrm>
                <a:off x="5164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2" name="Rectangle 103"/>
              <p:cNvSpPr>
                <a:spLocks noChangeArrowheads="1"/>
              </p:cNvSpPr>
              <p:nvPr/>
            </p:nvSpPr>
            <p:spPr bwMode="auto">
              <a:xfrm>
                <a:off x="5482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3" name="Rectangle 104"/>
              <p:cNvSpPr>
                <a:spLocks noChangeArrowheads="1"/>
              </p:cNvSpPr>
              <p:nvPr/>
            </p:nvSpPr>
            <p:spPr bwMode="auto">
              <a:xfrm>
                <a:off x="5800" y="220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4" name="Rectangle 105"/>
              <p:cNvSpPr>
                <a:spLocks noChangeArrowheads="1"/>
              </p:cNvSpPr>
              <p:nvPr/>
            </p:nvSpPr>
            <p:spPr bwMode="auto">
              <a:xfrm>
                <a:off x="3574" y="2299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5" name="Rectangle 106"/>
              <p:cNvSpPr>
                <a:spLocks noChangeArrowheads="1"/>
              </p:cNvSpPr>
              <p:nvPr/>
            </p:nvSpPr>
            <p:spPr bwMode="auto">
              <a:xfrm>
                <a:off x="3574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6" name="Rectangle 107"/>
              <p:cNvSpPr>
                <a:spLocks noChangeArrowheads="1"/>
              </p:cNvSpPr>
              <p:nvPr/>
            </p:nvSpPr>
            <p:spPr bwMode="auto">
              <a:xfrm>
                <a:off x="3892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7" name="Rectangle 108"/>
              <p:cNvSpPr>
                <a:spLocks noChangeArrowheads="1"/>
              </p:cNvSpPr>
              <p:nvPr/>
            </p:nvSpPr>
            <p:spPr bwMode="auto">
              <a:xfrm>
                <a:off x="4210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8" name="Rectangle 109"/>
              <p:cNvSpPr>
                <a:spLocks noChangeArrowheads="1"/>
              </p:cNvSpPr>
              <p:nvPr/>
            </p:nvSpPr>
            <p:spPr bwMode="auto">
              <a:xfrm>
                <a:off x="4528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9" name="Rectangle 110"/>
              <p:cNvSpPr>
                <a:spLocks noChangeArrowheads="1"/>
              </p:cNvSpPr>
              <p:nvPr/>
            </p:nvSpPr>
            <p:spPr bwMode="auto">
              <a:xfrm>
                <a:off x="4846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0" name="Rectangle 111"/>
              <p:cNvSpPr>
                <a:spLocks noChangeArrowheads="1"/>
              </p:cNvSpPr>
              <p:nvPr/>
            </p:nvSpPr>
            <p:spPr bwMode="auto">
              <a:xfrm>
                <a:off x="5164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1" name="Rectangle 112"/>
              <p:cNvSpPr>
                <a:spLocks noChangeArrowheads="1"/>
              </p:cNvSpPr>
              <p:nvPr/>
            </p:nvSpPr>
            <p:spPr bwMode="auto">
              <a:xfrm>
                <a:off x="5482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2" name="Rectangle 113"/>
              <p:cNvSpPr>
                <a:spLocks noChangeArrowheads="1"/>
              </p:cNvSpPr>
              <p:nvPr/>
            </p:nvSpPr>
            <p:spPr bwMode="auto">
              <a:xfrm>
                <a:off x="5800" y="2299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3" name="Rectangle 114"/>
              <p:cNvSpPr>
                <a:spLocks noChangeArrowheads="1"/>
              </p:cNvSpPr>
              <p:nvPr/>
            </p:nvSpPr>
            <p:spPr bwMode="auto">
              <a:xfrm>
                <a:off x="3574" y="2390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4" name="Rectangle 115"/>
              <p:cNvSpPr>
                <a:spLocks noChangeArrowheads="1"/>
              </p:cNvSpPr>
              <p:nvPr/>
            </p:nvSpPr>
            <p:spPr bwMode="auto">
              <a:xfrm>
                <a:off x="3574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5" name="Rectangle 116"/>
              <p:cNvSpPr>
                <a:spLocks noChangeArrowheads="1"/>
              </p:cNvSpPr>
              <p:nvPr/>
            </p:nvSpPr>
            <p:spPr bwMode="auto">
              <a:xfrm>
                <a:off x="3892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6" name="Rectangle 117"/>
              <p:cNvSpPr>
                <a:spLocks noChangeArrowheads="1"/>
              </p:cNvSpPr>
              <p:nvPr/>
            </p:nvSpPr>
            <p:spPr bwMode="auto">
              <a:xfrm>
                <a:off x="4210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7" name="Rectangle 118"/>
              <p:cNvSpPr>
                <a:spLocks noChangeArrowheads="1"/>
              </p:cNvSpPr>
              <p:nvPr/>
            </p:nvSpPr>
            <p:spPr bwMode="auto">
              <a:xfrm>
                <a:off x="4528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38" name="Rectangle 119"/>
              <p:cNvSpPr>
                <a:spLocks noChangeArrowheads="1"/>
              </p:cNvSpPr>
              <p:nvPr/>
            </p:nvSpPr>
            <p:spPr bwMode="auto">
              <a:xfrm>
                <a:off x="4846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9" name="Rectangle 120"/>
              <p:cNvSpPr>
                <a:spLocks noChangeArrowheads="1"/>
              </p:cNvSpPr>
              <p:nvPr/>
            </p:nvSpPr>
            <p:spPr bwMode="auto">
              <a:xfrm>
                <a:off x="5164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0" name="Rectangle 121"/>
              <p:cNvSpPr>
                <a:spLocks noChangeArrowheads="1"/>
              </p:cNvSpPr>
              <p:nvPr/>
            </p:nvSpPr>
            <p:spPr bwMode="auto">
              <a:xfrm>
                <a:off x="5482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1" name="Rectangle 122"/>
              <p:cNvSpPr>
                <a:spLocks noChangeArrowheads="1"/>
              </p:cNvSpPr>
              <p:nvPr/>
            </p:nvSpPr>
            <p:spPr bwMode="auto">
              <a:xfrm>
                <a:off x="5800" y="239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2" name="Rectangle 123"/>
              <p:cNvSpPr>
                <a:spLocks noChangeArrowheads="1"/>
              </p:cNvSpPr>
              <p:nvPr/>
            </p:nvSpPr>
            <p:spPr bwMode="auto">
              <a:xfrm>
                <a:off x="3574" y="2481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3" name="Rectangle 124"/>
              <p:cNvSpPr>
                <a:spLocks noChangeArrowheads="1"/>
              </p:cNvSpPr>
              <p:nvPr/>
            </p:nvSpPr>
            <p:spPr bwMode="auto">
              <a:xfrm>
                <a:off x="3574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4" name="Rectangle 125"/>
              <p:cNvSpPr>
                <a:spLocks noChangeArrowheads="1"/>
              </p:cNvSpPr>
              <p:nvPr/>
            </p:nvSpPr>
            <p:spPr bwMode="auto">
              <a:xfrm>
                <a:off x="3892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5" name="Rectangle 126"/>
              <p:cNvSpPr>
                <a:spLocks noChangeArrowheads="1"/>
              </p:cNvSpPr>
              <p:nvPr/>
            </p:nvSpPr>
            <p:spPr bwMode="auto">
              <a:xfrm>
                <a:off x="4210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6" name="Rectangle 127"/>
              <p:cNvSpPr>
                <a:spLocks noChangeArrowheads="1"/>
              </p:cNvSpPr>
              <p:nvPr/>
            </p:nvSpPr>
            <p:spPr bwMode="auto">
              <a:xfrm>
                <a:off x="4528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7" name="Rectangle 128"/>
              <p:cNvSpPr>
                <a:spLocks noChangeArrowheads="1"/>
              </p:cNvSpPr>
              <p:nvPr/>
            </p:nvSpPr>
            <p:spPr bwMode="auto">
              <a:xfrm>
                <a:off x="4846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8" name="Rectangle 129"/>
              <p:cNvSpPr>
                <a:spLocks noChangeArrowheads="1"/>
              </p:cNvSpPr>
              <p:nvPr/>
            </p:nvSpPr>
            <p:spPr bwMode="auto">
              <a:xfrm>
                <a:off x="5164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9" name="Rectangle 130"/>
              <p:cNvSpPr>
                <a:spLocks noChangeArrowheads="1"/>
              </p:cNvSpPr>
              <p:nvPr/>
            </p:nvSpPr>
            <p:spPr bwMode="auto">
              <a:xfrm>
                <a:off x="5482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0" name="Rectangle 131"/>
              <p:cNvSpPr>
                <a:spLocks noChangeArrowheads="1"/>
              </p:cNvSpPr>
              <p:nvPr/>
            </p:nvSpPr>
            <p:spPr bwMode="auto">
              <a:xfrm>
                <a:off x="5800" y="2481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1" name="Rectangle 132"/>
              <p:cNvSpPr>
                <a:spLocks noChangeArrowheads="1"/>
              </p:cNvSpPr>
              <p:nvPr/>
            </p:nvSpPr>
            <p:spPr bwMode="auto">
              <a:xfrm>
                <a:off x="3574" y="2572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2" name="Rectangle 133"/>
              <p:cNvSpPr>
                <a:spLocks noChangeArrowheads="1"/>
              </p:cNvSpPr>
              <p:nvPr/>
            </p:nvSpPr>
            <p:spPr bwMode="auto">
              <a:xfrm>
                <a:off x="3574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3" name="Rectangle 134"/>
              <p:cNvSpPr>
                <a:spLocks noChangeArrowheads="1"/>
              </p:cNvSpPr>
              <p:nvPr/>
            </p:nvSpPr>
            <p:spPr bwMode="auto">
              <a:xfrm>
                <a:off x="3892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4" name="Rectangle 135"/>
              <p:cNvSpPr>
                <a:spLocks noChangeArrowheads="1"/>
              </p:cNvSpPr>
              <p:nvPr/>
            </p:nvSpPr>
            <p:spPr bwMode="auto">
              <a:xfrm>
                <a:off x="4210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5" name="Rectangle 136"/>
              <p:cNvSpPr>
                <a:spLocks noChangeArrowheads="1"/>
              </p:cNvSpPr>
              <p:nvPr/>
            </p:nvSpPr>
            <p:spPr bwMode="auto">
              <a:xfrm>
                <a:off x="4528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6" name="Rectangle 137"/>
              <p:cNvSpPr>
                <a:spLocks noChangeArrowheads="1"/>
              </p:cNvSpPr>
              <p:nvPr/>
            </p:nvSpPr>
            <p:spPr bwMode="auto">
              <a:xfrm>
                <a:off x="4846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7" name="Rectangle 138"/>
              <p:cNvSpPr>
                <a:spLocks noChangeArrowheads="1"/>
              </p:cNvSpPr>
              <p:nvPr/>
            </p:nvSpPr>
            <p:spPr bwMode="auto">
              <a:xfrm>
                <a:off x="5164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8" name="Rectangle 139"/>
              <p:cNvSpPr>
                <a:spLocks noChangeArrowheads="1"/>
              </p:cNvSpPr>
              <p:nvPr/>
            </p:nvSpPr>
            <p:spPr bwMode="auto">
              <a:xfrm>
                <a:off x="5482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9" name="Rectangle 140"/>
              <p:cNvSpPr>
                <a:spLocks noChangeArrowheads="1"/>
              </p:cNvSpPr>
              <p:nvPr/>
            </p:nvSpPr>
            <p:spPr bwMode="auto">
              <a:xfrm>
                <a:off x="5800" y="2572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0" name="Rectangle 141"/>
              <p:cNvSpPr>
                <a:spLocks noChangeArrowheads="1"/>
              </p:cNvSpPr>
              <p:nvPr/>
            </p:nvSpPr>
            <p:spPr bwMode="auto">
              <a:xfrm>
                <a:off x="3574" y="2663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1" name="Rectangle 142"/>
              <p:cNvSpPr>
                <a:spLocks noChangeArrowheads="1"/>
              </p:cNvSpPr>
              <p:nvPr/>
            </p:nvSpPr>
            <p:spPr bwMode="auto">
              <a:xfrm>
                <a:off x="3574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2" name="Rectangle 143"/>
              <p:cNvSpPr>
                <a:spLocks noChangeArrowheads="1"/>
              </p:cNvSpPr>
              <p:nvPr/>
            </p:nvSpPr>
            <p:spPr bwMode="auto">
              <a:xfrm>
                <a:off x="3892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3" name="Rectangle 144"/>
              <p:cNvSpPr>
                <a:spLocks noChangeArrowheads="1"/>
              </p:cNvSpPr>
              <p:nvPr/>
            </p:nvSpPr>
            <p:spPr bwMode="auto">
              <a:xfrm>
                <a:off x="4210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4" name="Rectangle 145"/>
              <p:cNvSpPr>
                <a:spLocks noChangeArrowheads="1"/>
              </p:cNvSpPr>
              <p:nvPr/>
            </p:nvSpPr>
            <p:spPr bwMode="auto">
              <a:xfrm>
                <a:off x="4528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5" name="Rectangle 146"/>
              <p:cNvSpPr>
                <a:spLocks noChangeArrowheads="1"/>
              </p:cNvSpPr>
              <p:nvPr/>
            </p:nvSpPr>
            <p:spPr bwMode="auto">
              <a:xfrm>
                <a:off x="4846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6" name="Rectangle 147"/>
              <p:cNvSpPr>
                <a:spLocks noChangeArrowheads="1"/>
              </p:cNvSpPr>
              <p:nvPr/>
            </p:nvSpPr>
            <p:spPr bwMode="auto">
              <a:xfrm>
                <a:off x="5164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7" name="Rectangle 148"/>
              <p:cNvSpPr>
                <a:spLocks noChangeArrowheads="1"/>
              </p:cNvSpPr>
              <p:nvPr/>
            </p:nvSpPr>
            <p:spPr bwMode="auto">
              <a:xfrm>
                <a:off x="5482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8" name="Rectangle 149"/>
              <p:cNvSpPr>
                <a:spLocks noChangeArrowheads="1"/>
              </p:cNvSpPr>
              <p:nvPr/>
            </p:nvSpPr>
            <p:spPr bwMode="auto">
              <a:xfrm>
                <a:off x="5800" y="2663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9" name="Rectangle 150"/>
              <p:cNvSpPr>
                <a:spLocks noChangeArrowheads="1"/>
              </p:cNvSpPr>
              <p:nvPr/>
            </p:nvSpPr>
            <p:spPr bwMode="auto">
              <a:xfrm>
                <a:off x="3574" y="2754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0" name="Rectangle 151"/>
              <p:cNvSpPr>
                <a:spLocks noChangeArrowheads="1"/>
              </p:cNvSpPr>
              <p:nvPr/>
            </p:nvSpPr>
            <p:spPr bwMode="auto">
              <a:xfrm>
                <a:off x="3574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1" name="Rectangle 152"/>
              <p:cNvSpPr>
                <a:spLocks noChangeArrowheads="1"/>
              </p:cNvSpPr>
              <p:nvPr/>
            </p:nvSpPr>
            <p:spPr bwMode="auto">
              <a:xfrm>
                <a:off x="3892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2" name="Rectangle 153"/>
              <p:cNvSpPr>
                <a:spLocks noChangeArrowheads="1"/>
              </p:cNvSpPr>
              <p:nvPr/>
            </p:nvSpPr>
            <p:spPr bwMode="auto">
              <a:xfrm>
                <a:off x="4210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3" name="Rectangle 154"/>
              <p:cNvSpPr>
                <a:spLocks noChangeArrowheads="1"/>
              </p:cNvSpPr>
              <p:nvPr/>
            </p:nvSpPr>
            <p:spPr bwMode="auto">
              <a:xfrm>
                <a:off x="4528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4" name="Rectangle 155"/>
              <p:cNvSpPr>
                <a:spLocks noChangeArrowheads="1"/>
              </p:cNvSpPr>
              <p:nvPr/>
            </p:nvSpPr>
            <p:spPr bwMode="auto">
              <a:xfrm>
                <a:off x="4846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5" name="Rectangle 156"/>
              <p:cNvSpPr>
                <a:spLocks noChangeArrowheads="1"/>
              </p:cNvSpPr>
              <p:nvPr/>
            </p:nvSpPr>
            <p:spPr bwMode="auto">
              <a:xfrm>
                <a:off x="5164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6" name="Rectangle 157"/>
              <p:cNvSpPr>
                <a:spLocks noChangeArrowheads="1"/>
              </p:cNvSpPr>
              <p:nvPr/>
            </p:nvSpPr>
            <p:spPr bwMode="auto">
              <a:xfrm>
                <a:off x="5482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7" name="Rectangle 158"/>
              <p:cNvSpPr>
                <a:spLocks noChangeArrowheads="1"/>
              </p:cNvSpPr>
              <p:nvPr/>
            </p:nvSpPr>
            <p:spPr bwMode="auto">
              <a:xfrm>
                <a:off x="5800" y="2754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8" name="Rectangle 159"/>
              <p:cNvSpPr>
                <a:spLocks noChangeArrowheads="1"/>
              </p:cNvSpPr>
              <p:nvPr/>
            </p:nvSpPr>
            <p:spPr bwMode="auto">
              <a:xfrm>
                <a:off x="3574" y="2845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9" name="Rectangle 160"/>
              <p:cNvSpPr>
                <a:spLocks noChangeArrowheads="1"/>
              </p:cNvSpPr>
              <p:nvPr/>
            </p:nvSpPr>
            <p:spPr bwMode="auto">
              <a:xfrm>
                <a:off x="3574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0" name="Rectangle 161"/>
              <p:cNvSpPr>
                <a:spLocks noChangeArrowheads="1"/>
              </p:cNvSpPr>
              <p:nvPr/>
            </p:nvSpPr>
            <p:spPr bwMode="auto">
              <a:xfrm>
                <a:off x="3892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1" name="Rectangle 162"/>
              <p:cNvSpPr>
                <a:spLocks noChangeArrowheads="1"/>
              </p:cNvSpPr>
              <p:nvPr/>
            </p:nvSpPr>
            <p:spPr bwMode="auto">
              <a:xfrm>
                <a:off x="4210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2" name="Rectangle 163"/>
              <p:cNvSpPr>
                <a:spLocks noChangeArrowheads="1"/>
              </p:cNvSpPr>
              <p:nvPr/>
            </p:nvSpPr>
            <p:spPr bwMode="auto">
              <a:xfrm>
                <a:off x="4528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3" name="Rectangle 164"/>
              <p:cNvSpPr>
                <a:spLocks noChangeArrowheads="1"/>
              </p:cNvSpPr>
              <p:nvPr/>
            </p:nvSpPr>
            <p:spPr bwMode="auto">
              <a:xfrm>
                <a:off x="4846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4" name="Rectangle 165"/>
              <p:cNvSpPr>
                <a:spLocks noChangeArrowheads="1"/>
              </p:cNvSpPr>
              <p:nvPr/>
            </p:nvSpPr>
            <p:spPr bwMode="auto">
              <a:xfrm>
                <a:off x="5164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5" name="Rectangle 166"/>
              <p:cNvSpPr>
                <a:spLocks noChangeArrowheads="1"/>
              </p:cNvSpPr>
              <p:nvPr/>
            </p:nvSpPr>
            <p:spPr bwMode="auto">
              <a:xfrm>
                <a:off x="5482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" name="Rectangle 167"/>
              <p:cNvSpPr>
                <a:spLocks noChangeArrowheads="1"/>
              </p:cNvSpPr>
              <p:nvPr/>
            </p:nvSpPr>
            <p:spPr bwMode="auto">
              <a:xfrm>
                <a:off x="5800" y="2845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" name="Rectangle 168"/>
              <p:cNvSpPr>
                <a:spLocks noChangeArrowheads="1"/>
              </p:cNvSpPr>
              <p:nvPr/>
            </p:nvSpPr>
            <p:spPr bwMode="auto">
              <a:xfrm>
                <a:off x="3574" y="2936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8" name="Rectangle 169"/>
              <p:cNvSpPr>
                <a:spLocks noChangeArrowheads="1"/>
              </p:cNvSpPr>
              <p:nvPr/>
            </p:nvSpPr>
            <p:spPr bwMode="auto">
              <a:xfrm>
                <a:off x="3574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9" name="Rectangle 170"/>
              <p:cNvSpPr>
                <a:spLocks noChangeArrowheads="1"/>
              </p:cNvSpPr>
              <p:nvPr/>
            </p:nvSpPr>
            <p:spPr bwMode="auto">
              <a:xfrm>
                <a:off x="3892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0" name="Rectangle 171"/>
              <p:cNvSpPr>
                <a:spLocks noChangeArrowheads="1"/>
              </p:cNvSpPr>
              <p:nvPr/>
            </p:nvSpPr>
            <p:spPr bwMode="auto">
              <a:xfrm>
                <a:off x="4210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1" name="Rectangle 172"/>
              <p:cNvSpPr>
                <a:spLocks noChangeArrowheads="1"/>
              </p:cNvSpPr>
              <p:nvPr/>
            </p:nvSpPr>
            <p:spPr bwMode="auto">
              <a:xfrm>
                <a:off x="4528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2" name="Rectangle 173"/>
              <p:cNvSpPr>
                <a:spLocks noChangeArrowheads="1"/>
              </p:cNvSpPr>
              <p:nvPr/>
            </p:nvSpPr>
            <p:spPr bwMode="auto">
              <a:xfrm>
                <a:off x="4846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3" name="Rectangle 174"/>
              <p:cNvSpPr>
                <a:spLocks noChangeArrowheads="1"/>
              </p:cNvSpPr>
              <p:nvPr/>
            </p:nvSpPr>
            <p:spPr bwMode="auto">
              <a:xfrm>
                <a:off x="5164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4" name="Rectangle 175"/>
              <p:cNvSpPr>
                <a:spLocks noChangeArrowheads="1"/>
              </p:cNvSpPr>
              <p:nvPr/>
            </p:nvSpPr>
            <p:spPr bwMode="auto">
              <a:xfrm>
                <a:off x="5482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5" name="Rectangle 176"/>
              <p:cNvSpPr>
                <a:spLocks noChangeArrowheads="1"/>
              </p:cNvSpPr>
              <p:nvPr/>
            </p:nvSpPr>
            <p:spPr bwMode="auto">
              <a:xfrm>
                <a:off x="5800" y="2936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6" name="Rectangle 179"/>
              <p:cNvSpPr>
                <a:spLocks noChangeArrowheads="1"/>
              </p:cNvSpPr>
              <p:nvPr/>
            </p:nvSpPr>
            <p:spPr bwMode="auto">
              <a:xfrm>
                <a:off x="3574" y="3158"/>
                <a:ext cx="204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7" name="Rectangle 180"/>
              <p:cNvSpPr>
                <a:spLocks noChangeArrowheads="1"/>
              </p:cNvSpPr>
              <p:nvPr/>
            </p:nvSpPr>
            <p:spPr bwMode="auto">
              <a:xfrm>
                <a:off x="3574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8" name="Rectangle 181"/>
              <p:cNvSpPr>
                <a:spLocks noChangeArrowheads="1"/>
              </p:cNvSpPr>
              <p:nvPr/>
            </p:nvSpPr>
            <p:spPr bwMode="auto">
              <a:xfrm>
                <a:off x="3892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9" name="Rectangle 182"/>
              <p:cNvSpPr>
                <a:spLocks noChangeArrowheads="1"/>
              </p:cNvSpPr>
              <p:nvPr/>
            </p:nvSpPr>
            <p:spPr bwMode="auto">
              <a:xfrm>
                <a:off x="4210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0" name="Rectangle 183"/>
              <p:cNvSpPr>
                <a:spLocks noChangeArrowheads="1"/>
              </p:cNvSpPr>
              <p:nvPr/>
            </p:nvSpPr>
            <p:spPr bwMode="auto">
              <a:xfrm>
                <a:off x="4528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1" name="Rectangle 184"/>
              <p:cNvSpPr>
                <a:spLocks noChangeArrowheads="1"/>
              </p:cNvSpPr>
              <p:nvPr/>
            </p:nvSpPr>
            <p:spPr bwMode="auto">
              <a:xfrm>
                <a:off x="4846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2" name="Rectangle 185"/>
              <p:cNvSpPr>
                <a:spLocks noChangeArrowheads="1"/>
              </p:cNvSpPr>
              <p:nvPr/>
            </p:nvSpPr>
            <p:spPr bwMode="auto">
              <a:xfrm>
                <a:off x="5164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3" name="Rectangle 186"/>
              <p:cNvSpPr>
                <a:spLocks noChangeArrowheads="1"/>
              </p:cNvSpPr>
              <p:nvPr/>
            </p:nvSpPr>
            <p:spPr bwMode="auto">
              <a:xfrm>
                <a:off x="5482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4" name="Rectangle 187"/>
              <p:cNvSpPr>
                <a:spLocks noChangeArrowheads="1"/>
              </p:cNvSpPr>
              <p:nvPr/>
            </p:nvSpPr>
            <p:spPr bwMode="auto">
              <a:xfrm>
                <a:off x="5800" y="3158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5" name="Rectangle 30"/>
              <p:cNvSpPr>
                <a:spLocks noChangeArrowheads="1"/>
              </p:cNvSpPr>
              <p:nvPr/>
            </p:nvSpPr>
            <p:spPr bwMode="auto">
              <a:xfrm>
                <a:off x="5161" y="1480"/>
                <a:ext cx="317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6" name="Text Box 217"/>
              <p:cNvSpPr txBox="1">
                <a:spLocks noChangeArrowheads="1"/>
              </p:cNvSpPr>
              <p:nvPr/>
            </p:nvSpPr>
            <p:spPr bwMode="auto">
              <a:xfrm>
                <a:off x="3664" y="2931"/>
                <a:ext cx="2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r>
                  <a:rPr lang="sv-SE"/>
                  <a:t>...</a:t>
                </a:r>
              </a:p>
            </p:txBody>
          </p:sp>
          <p:sp>
            <p:nvSpPr>
              <p:cNvPr id="20707" name="Line 225"/>
              <p:cNvSpPr>
                <a:spLocks noChangeShapeType="1"/>
              </p:cNvSpPr>
              <p:nvPr/>
            </p:nvSpPr>
            <p:spPr bwMode="auto">
              <a:xfrm>
                <a:off x="3891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708" name="Line 226"/>
              <p:cNvSpPr>
                <a:spLocks noChangeShapeType="1"/>
              </p:cNvSpPr>
              <p:nvPr/>
            </p:nvSpPr>
            <p:spPr bwMode="auto">
              <a:xfrm>
                <a:off x="4209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709" name="Line 227"/>
              <p:cNvSpPr>
                <a:spLocks noChangeShapeType="1"/>
              </p:cNvSpPr>
              <p:nvPr/>
            </p:nvSpPr>
            <p:spPr bwMode="auto">
              <a:xfrm>
                <a:off x="4527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710" name="Line 228"/>
              <p:cNvSpPr>
                <a:spLocks noChangeShapeType="1"/>
              </p:cNvSpPr>
              <p:nvPr/>
            </p:nvSpPr>
            <p:spPr bwMode="auto">
              <a:xfrm>
                <a:off x="4845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711" name="Line 229"/>
              <p:cNvSpPr>
                <a:spLocks noChangeShapeType="1"/>
              </p:cNvSpPr>
              <p:nvPr/>
            </p:nvSpPr>
            <p:spPr bwMode="auto">
              <a:xfrm>
                <a:off x="5163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712" name="Line 230"/>
              <p:cNvSpPr>
                <a:spLocks noChangeShapeType="1"/>
              </p:cNvSpPr>
              <p:nvPr/>
            </p:nvSpPr>
            <p:spPr bwMode="auto">
              <a:xfrm>
                <a:off x="5481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713" name="Line 231"/>
              <p:cNvSpPr>
                <a:spLocks noChangeShapeType="1"/>
              </p:cNvSpPr>
              <p:nvPr/>
            </p:nvSpPr>
            <p:spPr bwMode="auto">
              <a:xfrm>
                <a:off x="5799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0714" name="Line 232"/>
              <p:cNvSpPr>
                <a:spLocks noChangeShapeType="1"/>
              </p:cNvSpPr>
              <p:nvPr/>
            </p:nvSpPr>
            <p:spPr bwMode="auto">
              <a:xfrm>
                <a:off x="6117" y="202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219391" name="Freeform 255"/>
            <p:cNvSpPr>
              <a:spLocks/>
            </p:cNvSpPr>
            <p:nvPr/>
          </p:nvSpPr>
          <p:spPr bwMode="auto">
            <a:xfrm>
              <a:off x="5169877" y="5373688"/>
              <a:ext cx="3789485" cy="215900"/>
            </a:xfrm>
            <a:custGeom>
              <a:avLst/>
              <a:gdLst>
                <a:gd name="T0" fmla="*/ 2147483647 w 2586"/>
                <a:gd name="T1" fmla="*/ 0 h 136"/>
                <a:gd name="T2" fmla="*/ 2147483647 w 2586"/>
                <a:gd name="T3" fmla="*/ 0 h 136"/>
                <a:gd name="T4" fmla="*/ 2147483647 w 2586"/>
                <a:gd name="T5" fmla="*/ 2147483647 h 136"/>
                <a:gd name="T6" fmla="*/ 2147483647 w 2586"/>
                <a:gd name="T7" fmla="*/ 2147483647 h 136"/>
                <a:gd name="T8" fmla="*/ 0 w 2586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6"/>
                <a:gd name="T16" fmla="*/ 0 h 136"/>
                <a:gd name="T17" fmla="*/ 2586 w 2586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6" h="136">
                  <a:moveTo>
                    <a:pt x="46" y="0"/>
                  </a:moveTo>
                  <a:lnTo>
                    <a:pt x="2586" y="0"/>
                  </a:lnTo>
                  <a:lnTo>
                    <a:pt x="2495" y="136"/>
                  </a:lnTo>
                  <a:lnTo>
                    <a:pt x="136" y="136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392" name="Text Box 256"/>
            <p:cNvSpPr txBox="1">
              <a:spLocks noChangeArrowheads="1"/>
            </p:cNvSpPr>
            <p:nvPr/>
          </p:nvSpPr>
          <p:spPr bwMode="auto">
            <a:xfrm>
              <a:off x="6838951" y="5265738"/>
              <a:ext cx="5421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mux</a:t>
              </a:r>
            </a:p>
          </p:txBody>
        </p:sp>
        <p:sp>
          <p:nvSpPr>
            <p:cNvPr id="219393" name="Line 257"/>
            <p:cNvSpPr>
              <a:spLocks noChangeShapeType="1"/>
            </p:cNvSpPr>
            <p:nvPr/>
          </p:nvSpPr>
          <p:spPr bwMode="auto">
            <a:xfrm>
              <a:off x="7164266" y="5589588"/>
              <a:ext cx="0" cy="647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396" name="Text Box 260"/>
            <p:cNvSpPr txBox="1">
              <a:spLocks noChangeArrowheads="1"/>
            </p:cNvSpPr>
            <p:nvPr/>
          </p:nvSpPr>
          <p:spPr bwMode="auto">
            <a:xfrm>
              <a:off x="4221937" y="5068888"/>
              <a:ext cx="8803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sv-SE" sz="1200" b="1">
                  <a:solidFill>
                    <a:srgbClr val="FF0000"/>
                  </a:solidFill>
                </a:rPr>
                <a:t>Hit</a:t>
              </a:r>
            </a:p>
            <a:p>
              <a:pPr algn="ctr"/>
              <a:r>
                <a:rPr lang="sv-SE" sz="1200" b="1">
                  <a:solidFill>
                    <a:srgbClr val="FF0000"/>
                  </a:solidFill>
                </a:rPr>
                <a:t>Sel way ”6”</a:t>
              </a:r>
            </a:p>
          </p:txBody>
        </p:sp>
        <p:sp>
          <p:nvSpPr>
            <p:cNvPr id="219397" name="Line 261"/>
            <p:cNvSpPr>
              <a:spLocks noChangeShapeType="1"/>
            </p:cNvSpPr>
            <p:nvPr/>
          </p:nvSpPr>
          <p:spPr bwMode="auto">
            <a:xfrm>
              <a:off x="4771293" y="5516563"/>
              <a:ext cx="53193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398" name="Rectangle 262"/>
            <p:cNvSpPr>
              <a:spLocks noChangeArrowheads="1"/>
            </p:cNvSpPr>
            <p:nvPr/>
          </p:nvSpPr>
          <p:spPr bwMode="auto">
            <a:xfrm>
              <a:off x="6566389" y="6308725"/>
              <a:ext cx="1263162" cy="215900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v-SE"/>
                <a:t>Data = 64B</a:t>
              </a:r>
            </a:p>
          </p:txBody>
        </p:sp>
        <p:sp>
          <p:nvSpPr>
            <p:cNvPr id="219328" name="Line 192"/>
            <p:cNvSpPr>
              <a:spLocks noChangeShapeType="1"/>
            </p:cNvSpPr>
            <p:nvPr/>
          </p:nvSpPr>
          <p:spPr bwMode="auto">
            <a:xfrm>
              <a:off x="6765681" y="1196976"/>
              <a:ext cx="797169" cy="20161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329" name="Line 193"/>
            <p:cNvSpPr>
              <a:spLocks noChangeShapeType="1"/>
            </p:cNvSpPr>
            <p:nvPr/>
          </p:nvSpPr>
          <p:spPr bwMode="auto">
            <a:xfrm flipV="1">
              <a:off x="8028843" y="1196976"/>
              <a:ext cx="731226" cy="20161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357" name="Rectangle 221"/>
            <p:cNvSpPr>
              <a:spLocks noChangeArrowheads="1"/>
            </p:cNvSpPr>
            <p:nvPr/>
          </p:nvSpPr>
          <p:spPr bwMode="auto">
            <a:xfrm>
              <a:off x="5237285" y="3213101"/>
              <a:ext cx="3722077" cy="14446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401" name="Line 265"/>
            <p:cNvSpPr>
              <a:spLocks noChangeShapeType="1"/>
            </p:cNvSpPr>
            <p:nvPr/>
          </p:nvSpPr>
          <p:spPr bwMode="auto">
            <a:xfrm>
              <a:off x="5701812" y="32131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02" name="Line 266"/>
            <p:cNvSpPr>
              <a:spLocks noChangeShapeType="1"/>
            </p:cNvSpPr>
            <p:nvPr/>
          </p:nvSpPr>
          <p:spPr bwMode="auto">
            <a:xfrm>
              <a:off x="6167804" y="32131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03" name="Line 267"/>
            <p:cNvSpPr>
              <a:spLocks noChangeShapeType="1"/>
            </p:cNvSpPr>
            <p:nvPr/>
          </p:nvSpPr>
          <p:spPr bwMode="auto">
            <a:xfrm>
              <a:off x="6633797" y="32131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04" name="Line 268"/>
            <p:cNvSpPr>
              <a:spLocks noChangeShapeType="1"/>
            </p:cNvSpPr>
            <p:nvPr/>
          </p:nvSpPr>
          <p:spPr bwMode="auto">
            <a:xfrm>
              <a:off x="7099789" y="32131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05" name="Line 269"/>
            <p:cNvSpPr>
              <a:spLocks noChangeShapeType="1"/>
            </p:cNvSpPr>
            <p:nvPr/>
          </p:nvSpPr>
          <p:spPr bwMode="auto">
            <a:xfrm>
              <a:off x="7565781" y="32131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06" name="Line 270"/>
            <p:cNvSpPr>
              <a:spLocks noChangeShapeType="1"/>
            </p:cNvSpPr>
            <p:nvPr/>
          </p:nvSpPr>
          <p:spPr bwMode="auto">
            <a:xfrm>
              <a:off x="8031774" y="32131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07" name="Line 271"/>
            <p:cNvSpPr>
              <a:spLocks noChangeShapeType="1"/>
            </p:cNvSpPr>
            <p:nvPr/>
          </p:nvSpPr>
          <p:spPr bwMode="auto">
            <a:xfrm>
              <a:off x="8497766" y="32131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220" name="Rectangle 84"/>
            <p:cNvSpPr>
              <a:spLocks noChangeArrowheads="1"/>
            </p:cNvSpPr>
            <p:nvPr/>
          </p:nvSpPr>
          <p:spPr bwMode="auto">
            <a:xfrm>
              <a:off x="7562851" y="3213101"/>
              <a:ext cx="464526" cy="14446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412" name="Line 276"/>
            <p:cNvSpPr>
              <a:spLocks noChangeShapeType="1"/>
            </p:cNvSpPr>
            <p:nvPr/>
          </p:nvSpPr>
          <p:spPr bwMode="auto">
            <a:xfrm>
              <a:off x="5502520" y="5157788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13" name="Line 277"/>
            <p:cNvSpPr>
              <a:spLocks noChangeShapeType="1"/>
            </p:cNvSpPr>
            <p:nvPr/>
          </p:nvSpPr>
          <p:spPr bwMode="auto">
            <a:xfrm>
              <a:off x="5968512" y="5157788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14" name="Line 278"/>
            <p:cNvSpPr>
              <a:spLocks noChangeShapeType="1"/>
            </p:cNvSpPr>
            <p:nvPr/>
          </p:nvSpPr>
          <p:spPr bwMode="auto">
            <a:xfrm>
              <a:off x="6434504" y="5157788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15" name="Line 279"/>
            <p:cNvSpPr>
              <a:spLocks noChangeShapeType="1"/>
            </p:cNvSpPr>
            <p:nvPr/>
          </p:nvSpPr>
          <p:spPr bwMode="auto">
            <a:xfrm>
              <a:off x="6900497" y="5157788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16" name="Line 280"/>
            <p:cNvSpPr>
              <a:spLocks noChangeShapeType="1"/>
            </p:cNvSpPr>
            <p:nvPr/>
          </p:nvSpPr>
          <p:spPr bwMode="auto">
            <a:xfrm>
              <a:off x="7366489" y="5157788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17" name="Line 281"/>
            <p:cNvSpPr>
              <a:spLocks noChangeShapeType="1"/>
            </p:cNvSpPr>
            <p:nvPr/>
          </p:nvSpPr>
          <p:spPr bwMode="auto">
            <a:xfrm>
              <a:off x="7832481" y="5157788"/>
              <a:ext cx="0" cy="215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18" name="Line 282"/>
            <p:cNvSpPr>
              <a:spLocks noChangeShapeType="1"/>
            </p:cNvSpPr>
            <p:nvPr/>
          </p:nvSpPr>
          <p:spPr bwMode="auto">
            <a:xfrm>
              <a:off x="8298474" y="5157788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19" name="Line 283"/>
            <p:cNvSpPr>
              <a:spLocks noChangeShapeType="1"/>
            </p:cNvSpPr>
            <p:nvPr/>
          </p:nvSpPr>
          <p:spPr bwMode="auto">
            <a:xfrm>
              <a:off x="8764466" y="5157788"/>
              <a:ext cx="0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219422" name="Text Box 286"/>
            <p:cNvSpPr txBox="1">
              <a:spLocks noChangeArrowheads="1"/>
            </p:cNvSpPr>
            <p:nvPr/>
          </p:nvSpPr>
          <p:spPr bwMode="auto">
            <a:xfrm>
              <a:off x="5169877" y="2084388"/>
              <a:ext cx="7168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sv-SE" sz="1600"/>
                <a:t>SRAM: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973780" y="3090536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b="1" dirty="0" smtClean="0">
                  <a:solidFill>
                    <a:srgbClr val="FF0000"/>
                  </a:solidFill>
                </a:rPr>
                <a:t>Cache Set: </a:t>
              </a:r>
              <a:endParaRPr lang="sv-SE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3850242" y="2780928"/>
              <a:ext cx="3449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 smtClean="0"/>
                <a:t>tag</a:t>
              </a:r>
              <a:endParaRPr lang="sv-SE" sz="1100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589555" y="2799766"/>
              <a:ext cx="4603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 smtClean="0"/>
                <a:t>index</a:t>
              </a:r>
              <a:endParaRPr lang="sv-SE" sz="1100" dirty="0"/>
            </a:p>
          </p:txBody>
        </p:sp>
        <p:sp>
          <p:nvSpPr>
            <p:cNvPr id="238" name="Right Brace 237"/>
            <p:cNvSpPr/>
            <p:nvPr/>
          </p:nvSpPr>
          <p:spPr bwMode="auto">
            <a:xfrm rot="5400000">
              <a:off x="6989807" y="1593600"/>
              <a:ext cx="216024" cy="3722260"/>
            </a:xfrm>
            <a:prstGeom prst="rightBrace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6300192" y="3717032"/>
              <a:ext cx="2181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err="1" smtClean="0">
                  <a:solidFill>
                    <a:schemeClr val="bg1">
                      <a:lumMod val="95000"/>
                    </a:schemeClr>
                  </a:solidFill>
                </a:rPr>
                <a:t>Associativity</a:t>
              </a:r>
              <a:r>
                <a:rPr lang="sv-SE" b="1" dirty="0" smtClean="0">
                  <a:solidFill>
                    <a:schemeClr val="bg1">
                      <a:lumMod val="95000"/>
                    </a:schemeClr>
                  </a:solidFill>
                </a:rPr>
                <a:t> = 8-way</a:t>
              </a:r>
              <a:endParaRPr lang="sv-SE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</a:t>
            </a:fld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/>
        </p:nvSpPr>
        <p:spPr bwMode="auto">
          <a:xfrm>
            <a:off x="941963" y="3860800"/>
            <a:ext cx="1063869" cy="6492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 dirty="0"/>
              <a:t>L2 $</a:t>
            </a:r>
          </a:p>
          <a:p>
            <a:pPr algn="ctr"/>
            <a:r>
              <a:rPr lang="sv-SE" dirty="0"/>
              <a:t>256kB</a:t>
            </a:r>
          </a:p>
        </p:txBody>
      </p:sp>
      <p:sp>
        <p:nvSpPr>
          <p:cNvPr id="224" name="Rectangle 222"/>
          <p:cNvSpPr>
            <a:spLocks noChangeArrowheads="1"/>
          </p:cNvSpPr>
          <p:nvPr/>
        </p:nvSpPr>
        <p:spPr bwMode="auto">
          <a:xfrm>
            <a:off x="942123" y="4941889"/>
            <a:ext cx="467457" cy="503237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400" dirty="0" smtClean="0"/>
              <a:t>D1 ¢</a:t>
            </a:r>
            <a:endParaRPr lang="sv-SE" sz="1400" dirty="0"/>
          </a:p>
          <a:p>
            <a:pPr algn="ctr"/>
            <a:r>
              <a:rPr lang="sv-SE" sz="1400" dirty="0"/>
              <a:t>64kB</a:t>
            </a:r>
          </a:p>
        </p:txBody>
      </p:sp>
      <p:sp>
        <p:nvSpPr>
          <p:cNvPr id="225" name="Rectangle 223"/>
          <p:cNvSpPr>
            <a:spLocks noChangeArrowheads="1"/>
          </p:cNvSpPr>
          <p:nvPr/>
        </p:nvSpPr>
        <p:spPr bwMode="auto">
          <a:xfrm>
            <a:off x="676728" y="2782888"/>
            <a:ext cx="1727688" cy="6477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 dirty="0"/>
              <a:t>L3 $  24MB</a:t>
            </a:r>
          </a:p>
        </p:txBody>
      </p:sp>
      <p:sp>
        <p:nvSpPr>
          <p:cNvPr id="226" name="Rectangle 222"/>
          <p:cNvSpPr>
            <a:spLocks noChangeArrowheads="1"/>
          </p:cNvSpPr>
          <p:nvPr/>
        </p:nvSpPr>
        <p:spPr bwMode="auto">
          <a:xfrm>
            <a:off x="1604637" y="4941169"/>
            <a:ext cx="467457" cy="503237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 sz="1400" dirty="0" smtClean="0"/>
              <a:t>I1 ¢</a:t>
            </a:r>
            <a:endParaRPr lang="sv-SE" sz="1400" dirty="0"/>
          </a:p>
          <a:p>
            <a:pPr algn="ctr"/>
            <a:r>
              <a:rPr lang="sv-SE" sz="1400" dirty="0"/>
              <a:t>64kB</a:t>
            </a:r>
          </a:p>
        </p:txBody>
      </p:sp>
    </p:spTree>
    <p:extLst>
      <p:ext uri="{BB962C8B-B14F-4D97-AF65-F5344CB8AC3E}">
        <p14:creationId xmlns:p14="http://schemas.microsoft.com/office/powerpoint/2010/main" val="13040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827584" y="1700808"/>
          <a:ext cx="7488832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Speed up w.r.t sequential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530120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Lucida Sans Unicode" pitchFamily="34" charset="0"/>
                <a:cs typeface="Lucida Sans Unicode" pitchFamily="34" charset="0"/>
              </a:rPr>
              <a:t>nThreads</a:t>
            </a:r>
            <a:endParaRPr lang="en-US" sz="1200" dirty="0">
              <a:latin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28384" y="2420888"/>
            <a:ext cx="1001714" cy="2376264"/>
            <a:chOff x="8028384" y="2420888"/>
            <a:chExt cx="1001714" cy="2808312"/>
          </a:xfrm>
        </p:grpSpPr>
        <p:sp>
          <p:nvSpPr>
            <p:cNvPr id="7" name="TextBox 6"/>
            <p:cNvSpPr txBox="1"/>
            <p:nvPr/>
          </p:nvSpPr>
          <p:spPr>
            <a:xfrm>
              <a:off x="8310018" y="3573017"/>
              <a:ext cx="720080" cy="363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smtClean="0">
                  <a:latin typeface="Lucida Sans Unicode" pitchFamily="34" charset="0"/>
                  <a:cs typeface="Lucida Sans Unicode" pitchFamily="34" charset="0"/>
                </a:rPr>
                <a:t>6.22x</a:t>
              </a:r>
              <a:endParaRPr lang="en-US" sz="1400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8028384" y="2420888"/>
              <a:ext cx="504056" cy="280831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1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Usage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ParaTools,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ED27AC3-B7BF-EB45-B1FE-CDC5A65D1E0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PTTS Integration with TAU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tau_exec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--</a:t>
            </a:r>
            <a:r>
              <a:rPr lang="en-US" b="1" dirty="0" err="1" smtClean="0">
                <a:solidFill>
                  <a:srgbClr val="FF0000"/>
                </a:solidFill>
              </a:rPr>
              <a:t>ptts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Sampling (</a:t>
            </a:r>
            <a:r>
              <a:rPr lang="en-US" dirty="0" err="1" smtClean="0"/>
              <a:t>sample_ts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enerates sample files named </a:t>
            </a:r>
            <a:r>
              <a:rPr lang="en-US" dirty="0" err="1" smtClean="0"/>
              <a:t>ptts</a:t>
            </a:r>
            <a:r>
              <a:rPr lang="en-US" dirty="0" smtClean="0"/>
              <a:t>/sample.#.</a:t>
            </a:r>
            <a:r>
              <a:rPr lang="en-US" dirty="0" err="1" smtClean="0"/>
              <a:t>smp</a:t>
            </a:r>
            <a:endParaRPr lang="en-US" i="1" dirty="0" smtClean="0"/>
          </a:p>
          <a:p>
            <a:pPr lvl="1"/>
            <a:r>
              <a:rPr lang="en-US" dirty="0" smtClean="0"/>
              <a:t>Issue Identification (</a:t>
            </a:r>
            <a:r>
              <a:rPr lang="en-US" dirty="0" err="1" smtClean="0"/>
              <a:t>report_ts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Generates report files named </a:t>
            </a:r>
            <a:r>
              <a:rPr lang="en-US" dirty="0" err="1" smtClean="0"/>
              <a:t>ptts</a:t>
            </a:r>
            <a:r>
              <a:rPr lang="en-US" dirty="0" smtClean="0"/>
              <a:t>/report.#.</a:t>
            </a:r>
            <a:r>
              <a:rPr lang="en-US" dirty="0" err="1" smtClean="0"/>
              <a:t>tsr</a:t>
            </a:r>
            <a:endParaRPr lang="en-US" dirty="0" smtClean="0"/>
          </a:p>
          <a:p>
            <a:pPr lvl="1"/>
            <a:r>
              <a:rPr lang="en-US" dirty="0"/>
              <a:t>Reporting (view-</a:t>
            </a:r>
            <a:r>
              <a:rPr lang="en-US" dirty="0" err="1"/>
              <a:t>static_ts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Generates node_# directories with html reports</a:t>
            </a:r>
          </a:p>
          <a:p>
            <a:r>
              <a:rPr lang="en-US" dirty="0" smtClean="0"/>
              <a:t>Each rank produces log files for each step</a:t>
            </a:r>
          </a:p>
          <a:p>
            <a:pPr lvl="1"/>
            <a:r>
              <a:rPr lang="en-US" dirty="0" smtClean="0"/>
              <a:t>sample_</a:t>
            </a:r>
            <a:r>
              <a:rPr lang="en-US" dirty="0" err="1" smtClean="0"/>
              <a:t>ts</a:t>
            </a:r>
            <a:r>
              <a:rPr lang="en-US" dirty="0" smtClean="0"/>
              <a:t>.#.log, report_</a:t>
            </a:r>
            <a:r>
              <a:rPr lang="en-US" dirty="0" err="1" smtClean="0"/>
              <a:t>ts</a:t>
            </a:r>
            <a:r>
              <a:rPr lang="en-US" dirty="0" smtClean="0"/>
              <a:t>.#.log, and view-static_</a:t>
            </a:r>
            <a:r>
              <a:rPr lang="en-US" dirty="0" err="1" smtClean="0"/>
              <a:t>ts</a:t>
            </a:r>
            <a:r>
              <a:rPr lang="en-US" dirty="0" smtClean="0"/>
              <a:t>.#.log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PTTS Integration with TAU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63083"/>
              </p:ext>
            </p:extLst>
          </p:nvPr>
        </p:nvGraphicFramePr>
        <p:xfrm>
          <a:off x="381000" y="1143000"/>
          <a:ext cx="838200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558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ptts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PTTS</a:t>
                      </a:r>
                      <a:r>
                        <a:rPr lang="en-US" baseline="0" dirty="0" smtClean="0"/>
                        <a:t> to generate performance data.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ptts</a:t>
                      </a:r>
                      <a:r>
                        <a:rPr lang="en-US" dirty="0" smtClean="0"/>
                        <a:t>-post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Skip application sampling and post-process existing sample files. Useful for analyzing performance at each cache layer, or predicting performance on other</a:t>
                      </a:r>
                      <a:r>
                        <a:rPr lang="en-US" baseline="0" dirty="0" smtClean="0"/>
                        <a:t> architectures.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ptts-num</a:t>
                      </a:r>
                      <a:r>
                        <a:rPr lang="en-US" dirty="0" smtClean="0"/>
                        <a:t>=&lt;N&gt;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Indicate number of MPI ranks if the size of the MPI communicator cannot</a:t>
                      </a:r>
                      <a:r>
                        <a:rPr lang="en-US" baseline="0" dirty="0" smtClean="0"/>
                        <a:t> be automatically detected, e.g. on Cray.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ptts</a:t>
                      </a:r>
                      <a:r>
                        <a:rPr lang="en-US" dirty="0" smtClean="0"/>
                        <a:t>-sample-flags=&lt;flags&gt;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 flags to pass</a:t>
                      </a:r>
                      <a:r>
                        <a:rPr lang="en-US" baseline="0" dirty="0" smtClean="0"/>
                        <a:t> to the </a:t>
                      </a:r>
                      <a:r>
                        <a:rPr lang="en-US" baseline="0" dirty="0" err="1" smtClean="0"/>
                        <a:t>sample_ts</a:t>
                      </a:r>
                      <a:r>
                        <a:rPr lang="en-US" baseline="0" dirty="0" smtClean="0"/>
                        <a:t> command. Can also be specified in the TAU_TS_SAMPLE_FLAGS environment variable.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ptts</a:t>
                      </a:r>
                      <a:r>
                        <a:rPr lang="en-US" dirty="0" smtClean="0"/>
                        <a:t>-report-flags=&lt;flags&gt;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 flags to pass to the </a:t>
                      </a:r>
                      <a:r>
                        <a:rPr lang="en-US" dirty="0" err="1" smtClean="0"/>
                        <a:t>report_ts</a:t>
                      </a:r>
                      <a:r>
                        <a:rPr lang="en-US" dirty="0" smtClean="0"/>
                        <a:t> command. Can</a:t>
                      </a:r>
                      <a:r>
                        <a:rPr lang="en-US" baseline="0" dirty="0" smtClean="0"/>
                        <a:t> also be specified in the TAU_TS_REPORT_FLAGS environment variable.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Controlling when to start and stop sampling</a:t>
            </a:r>
          </a:p>
          <a:p>
            <a:endParaRPr lang="en-US" dirty="0" smtClean="0"/>
          </a:p>
          <a:p>
            <a:r>
              <a:rPr lang="en-US" dirty="0" smtClean="0"/>
              <a:t>Start conditions</a:t>
            </a:r>
          </a:p>
          <a:p>
            <a:pPr lvl="1"/>
            <a:r>
              <a:rPr lang="en-US" dirty="0" smtClean="0"/>
              <a:t>delay, -d &lt;seconds&gt;</a:t>
            </a:r>
          </a:p>
          <a:p>
            <a:pPr lvl="1"/>
            <a:r>
              <a:rPr lang="en-US" dirty="0" smtClean="0"/>
              <a:t>--start-at-function &lt;function name&gt;</a:t>
            </a:r>
          </a:p>
          <a:p>
            <a:pPr lvl="1"/>
            <a:r>
              <a:rPr lang="en-US" dirty="0" smtClean="0"/>
              <a:t>--start-at-address &lt;0x1234123&gt;</a:t>
            </a:r>
          </a:p>
          <a:p>
            <a:pPr lvl="1"/>
            <a:r>
              <a:rPr lang="en-US" dirty="0" smtClean="0"/>
              <a:t>--start-at-ignore &lt;pass count&gt;</a:t>
            </a:r>
          </a:p>
          <a:p>
            <a:pPr lvl="0"/>
            <a:r>
              <a:rPr lang="en-US" dirty="0" smtClean="0"/>
              <a:t>Stop conditions</a:t>
            </a:r>
          </a:p>
          <a:p>
            <a:pPr lvl="1"/>
            <a:r>
              <a:rPr lang="en-US" dirty="0" smtClean="0"/>
              <a:t>Duration, -t &lt;seconds&gt;</a:t>
            </a:r>
          </a:p>
          <a:p>
            <a:pPr lvl="1"/>
            <a:r>
              <a:rPr lang="en-US" dirty="0" smtClean="0"/>
              <a:t>--stop-at-function &lt;function name&gt;</a:t>
            </a:r>
          </a:p>
          <a:p>
            <a:pPr lvl="1"/>
            <a:r>
              <a:rPr lang="en-US" dirty="0" smtClean="0"/>
              <a:t>--stop-at-address &lt;0x123123&gt;</a:t>
            </a:r>
          </a:p>
          <a:p>
            <a:pPr lvl="1"/>
            <a:r>
              <a:rPr lang="en-US" dirty="0" smtClean="0"/>
              <a:t>--stop-at-ignore &lt;pass count&gt;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Sampler settings: Start &amp; Stop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depth</a:t>
            </a:r>
          </a:p>
          <a:p>
            <a:pPr lvl="1"/>
            <a:r>
              <a:rPr lang="en-US" dirty="0" smtClean="0"/>
              <a:t>How long call stack to consider while differentiating instructions</a:t>
            </a:r>
          </a:p>
          <a:p>
            <a:pPr lvl="1"/>
            <a:r>
              <a:rPr lang="en-US" dirty="0" smtClean="0"/>
              <a:t>	--depth 0 – just consider the PC</a:t>
            </a:r>
          </a:p>
          <a:p>
            <a:pPr lvl="1"/>
            <a:r>
              <a:rPr lang="en-US" dirty="0" smtClean="0"/>
              <a:t>	--depth 1 – consider the PC and the site which called this function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percentage</a:t>
            </a:r>
          </a:p>
          <a:p>
            <a:pPr lvl="1"/>
            <a:r>
              <a:rPr lang="en-US" dirty="0" smtClean="0"/>
              <a:t>cutoff. Suppress uninteresting issues</a:t>
            </a:r>
          </a:p>
          <a:p>
            <a:pPr lvl="1"/>
            <a:r>
              <a:rPr lang="en-US" dirty="0" smtClean="0"/>
              <a:t>	--percentage 3			(% of fetches)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settings: Issue selection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source directory – look for source in other places</a:t>
            </a:r>
          </a:p>
          <a:p>
            <a:pPr lvl="1"/>
            <a:r>
              <a:rPr lang="en-US" smtClean="0"/>
              <a:t>Useful if the directories are not recorded in the debug information</a:t>
            </a:r>
          </a:p>
          <a:p>
            <a:pPr lvl="1"/>
            <a:r>
              <a:rPr lang="en-US" smtClean="0"/>
              <a:t>-s directory</a:t>
            </a:r>
          </a:p>
          <a:p>
            <a:r>
              <a:rPr lang="en-US" smtClean="0"/>
              <a:t>binary – look for binaries (containing debug information in other places)</a:t>
            </a:r>
          </a:p>
          <a:p>
            <a:pPr lvl="1"/>
            <a:r>
              <a:rPr lang="en-US" smtClean="0"/>
              <a:t>Useful if the binary has moved since sampling</a:t>
            </a:r>
          </a:p>
          <a:p>
            <a:pPr lvl="1"/>
            <a:r>
              <a:rPr lang="en-US" smtClean="0"/>
              <a:t>-b path-to-actual-binary</a:t>
            </a:r>
          </a:p>
          <a:p>
            <a:r>
              <a:rPr lang="en-US" smtClean="0"/>
              <a:t>debug directory (for debug information stored external to the elf file)</a:t>
            </a:r>
          </a:p>
          <a:p>
            <a:pPr lvl="1"/>
            <a:r>
              <a:rPr lang="en-US" smtClean="0"/>
              <a:t>-D directory</a:t>
            </a:r>
          </a:p>
          <a:p>
            <a:r>
              <a:rPr lang="en-US" smtClean="0"/>
              <a:t>debug level (varying degree of information)</a:t>
            </a:r>
          </a:p>
          <a:p>
            <a:pPr lvl="1"/>
            <a:r>
              <a:rPr lang="en-US" smtClean="0"/>
              <a:t>--debug-level 0-3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settings: Source/debug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Shrinking cache memory per core is causing some applications to spend over half their runtime waiting for data to arrive in cache. </a:t>
            </a:r>
          </a:p>
          <a:p>
            <a:endParaRPr lang="en-US" dirty="0" smtClean="0"/>
          </a:p>
          <a:p>
            <a:r>
              <a:rPr lang="en-US" dirty="0" smtClean="0"/>
              <a:t>ParaTools </a:t>
            </a:r>
            <a:r>
              <a:rPr lang="en-US" dirty="0" err="1" smtClean="0"/>
              <a:t>ThreadSpotter</a:t>
            </a:r>
            <a:r>
              <a:rPr lang="en-US" dirty="0" smtClean="0"/>
              <a:t> </a:t>
            </a:r>
            <a:r>
              <a:rPr lang="en-US" dirty="0" smtClean="0"/>
              <a:t>can:</a:t>
            </a:r>
            <a:endParaRPr lang="en-US" dirty="0"/>
          </a:p>
          <a:p>
            <a:pPr lvl="1"/>
            <a:r>
              <a:rPr lang="en-US" dirty="0" smtClean="0"/>
              <a:t>Analyze </a:t>
            </a:r>
            <a:r>
              <a:rPr lang="en-US" dirty="0"/>
              <a:t>memory bandwidth and latency, data locality and thread </a:t>
            </a:r>
            <a:r>
              <a:rPr lang="en-US" dirty="0" smtClean="0"/>
              <a:t>communications.</a:t>
            </a:r>
            <a:endParaRPr lang="en-US" dirty="0"/>
          </a:p>
          <a:p>
            <a:pPr lvl="1"/>
            <a:r>
              <a:rPr lang="en-US" dirty="0" smtClean="0"/>
              <a:t>Identify </a:t>
            </a:r>
            <a:r>
              <a:rPr lang="en-US" dirty="0"/>
              <a:t>specific issues and pinpoints troublesome areas in source </a:t>
            </a:r>
            <a:r>
              <a:rPr lang="en-US" dirty="0" smtClean="0"/>
              <a:t>code.</a:t>
            </a:r>
            <a:endParaRPr lang="en-US" dirty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guidance towards a </a:t>
            </a:r>
            <a:r>
              <a:rPr lang="en-US" dirty="0" smtClean="0"/>
              <a:t>resolution.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Supports </a:t>
            </a:r>
            <a:r>
              <a:rPr lang="en-US" b="1" dirty="0" smtClean="0"/>
              <a:t>mixed language distributed memory </a:t>
            </a:r>
            <a:r>
              <a:rPr lang="en-US" dirty="0" smtClean="0"/>
              <a:t>applications like CREATE-AV HELIOS</a:t>
            </a:r>
            <a:r>
              <a:rPr lang="en-US" dirty="0"/>
              <a:t> </a:t>
            </a:r>
            <a:r>
              <a:rPr lang="en-US" dirty="0" smtClean="0"/>
              <a:t>and KESTREL.</a:t>
            </a:r>
          </a:p>
          <a:p>
            <a:pPr lvl="1"/>
            <a:r>
              <a:rPr lang="en-US" dirty="0" smtClean="0"/>
              <a:t>Integrates with the TAU Performance System®.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ParaTools ThreadSpotter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88599"/>
            <a:ext cx="8680450" cy="459039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High-level, </a:t>
            </a:r>
            <a:r>
              <a:rPr lang="en-US" dirty="0"/>
              <a:t>P</a:t>
            </a:r>
            <a:r>
              <a:rPr lang="en-US" dirty="0" smtClean="0"/>
              <a:t>lain English Reporting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11071" y="6492875"/>
            <a:ext cx="449122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ParaTools Inc. unless otherwise marked.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0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68297"/>
            <a:ext cx="8680450" cy="463099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Identifies Problems and Suggests Solutions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11071" y="6492875"/>
            <a:ext cx="449122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ParaTools Inc. unless otherwise marked.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ThreadSpotter and Rotorcraft Optimization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11071" y="6492875"/>
            <a:ext cx="449122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ParaTools Inc. unless otherwise marked.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03768" y="4122686"/>
            <a:ext cx="2805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CREATE-AV Helios</a:t>
            </a:r>
            <a:endParaRPr lang="en-US" sz="2800" b="1"/>
          </a:p>
        </p:txBody>
      </p:sp>
      <p:sp>
        <p:nvSpPr>
          <p:cNvPr id="8" name="Rectangle 7"/>
          <p:cNvSpPr/>
          <p:nvPr/>
        </p:nvSpPr>
        <p:spPr>
          <a:xfrm>
            <a:off x="109921" y="5954139"/>
            <a:ext cx="598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threadspotter.paratools.com</a:t>
            </a:r>
            <a:r>
              <a:rPr lang="en-US" dirty="0"/>
              <a:t>/create-</a:t>
            </a:r>
            <a:r>
              <a:rPr lang="en-US" dirty="0" err="1"/>
              <a:t>av</a:t>
            </a:r>
            <a:r>
              <a:rPr lang="en-US" dirty="0"/>
              <a:t>-</a:t>
            </a:r>
            <a:r>
              <a:rPr lang="en-US" dirty="0" err="1"/>
              <a:t>helios</a:t>
            </a:r>
            <a:r>
              <a:rPr lang="en-US" dirty="0"/>
              <a:t>-tutorial/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"/>
          <a:stretch/>
        </p:blipFill>
        <p:spPr>
          <a:xfrm>
            <a:off x="203503" y="1180183"/>
            <a:ext cx="4889166" cy="456808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51" y="974313"/>
            <a:ext cx="5302250" cy="3092450"/>
          </a:xfrm>
        </p:spPr>
      </p:pic>
    </p:spTree>
    <p:extLst>
      <p:ext uri="{BB962C8B-B14F-4D97-AF65-F5344CB8AC3E}">
        <p14:creationId xmlns:p14="http://schemas.microsoft.com/office/powerpoint/2010/main" val="46895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ThreadSpotter</a:t>
            </a:r>
            <a:r>
              <a:rPr lang="en-US" dirty="0" smtClean="0"/>
              <a:t> Reports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ParaTools,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ED27AC3-B7BF-EB45-B1FE-CDC5A65D1E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Index for 2040 MPI Ranks</a:t>
            </a:r>
            <a:endParaRPr lang="en-US" dirty="0"/>
          </a:p>
        </p:txBody>
      </p:sp>
      <p:pic>
        <p:nvPicPr>
          <p:cNvPr id="7" name="Content Placeholder 6" descr="../../../../../../Desktop/Screen%20Shot%202017-04-19%20at%201.5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096" y="1031875"/>
            <a:ext cx="4769458" cy="530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1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F0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17692</TotalTime>
  <Words>1227</Words>
  <Application>Microsoft Macintosh PowerPoint</Application>
  <PresentationFormat>On-screen Show (4:3)</PresentationFormat>
  <Paragraphs>279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Lucida Sans Unicode</vt:lpstr>
      <vt:lpstr>ＭＳ Ｐゴシック</vt:lpstr>
      <vt:lpstr>Times New Roman</vt:lpstr>
      <vt:lpstr>Verdana</vt:lpstr>
      <vt:lpstr>Arial</vt:lpstr>
      <vt:lpstr>Office Theme</vt:lpstr>
      <vt:lpstr>Introduction to ParaTools ThreadSpotter</vt:lpstr>
      <vt:lpstr>Cache Capacity/Latency/BW</vt:lpstr>
      <vt:lpstr>Typical Cache Implementation</vt:lpstr>
      <vt:lpstr>ParaTools ThreadSpotter</vt:lpstr>
      <vt:lpstr>High-level, Plain English Reporting</vt:lpstr>
      <vt:lpstr>Identifies Problems and Suggests Solutions</vt:lpstr>
      <vt:lpstr>ThreadSpotter and Rotorcraft Optimization</vt:lpstr>
      <vt:lpstr>ThreadSpotter Reports</vt:lpstr>
      <vt:lpstr>Report Index for 2040 MPI Ranks</vt:lpstr>
      <vt:lpstr>Report Cover page</vt:lpstr>
      <vt:lpstr>Global statistics</vt:lpstr>
      <vt:lpstr>ThreadSpotter Concepts</vt:lpstr>
      <vt:lpstr>ParaTools ThreadSpotter report: Issues</vt:lpstr>
      <vt:lpstr>ParaTools ThreadSpotter report: Loops</vt:lpstr>
      <vt:lpstr>ParaTools ThreadSpotter report: Details</vt:lpstr>
      <vt:lpstr>Metrics as a function of cache size</vt:lpstr>
      <vt:lpstr>ParaTools ThreadSpotter report: Source annotation</vt:lpstr>
      <vt:lpstr>Report Vocabulary</vt:lpstr>
      <vt:lpstr>ParaTools ThreadSpotter report: help</vt:lpstr>
      <vt:lpstr>Example: Temporal Blocking </vt:lpstr>
      <vt:lpstr>Overview of the forward elimination stage</vt:lpstr>
      <vt:lpstr>First approach speed up</vt:lpstr>
      <vt:lpstr>PowerPoint Presentation</vt:lpstr>
      <vt:lpstr>PowerPoint Presentation</vt:lpstr>
      <vt:lpstr>What went wrong!</vt:lpstr>
      <vt:lpstr>What went wrong!</vt:lpstr>
      <vt:lpstr>What went wrong! </vt:lpstr>
      <vt:lpstr>Blocking GE</vt:lpstr>
      <vt:lpstr>Speed up vs. Block size C</vt:lpstr>
      <vt:lpstr>Speed up w.r.t sequential time</vt:lpstr>
      <vt:lpstr>Command Line Usage</vt:lpstr>
      <vt:lpstr>PTTS Integration with TAU</vt:lpstr>
      <vt:lpstr>PTTS Integration with TAU</vt:lpstr>
      <vt:lpstr>Sampler settings: Start &amp; Stop</vt:lpstr>
      <vt:lpstr>Report settings: Issue selection</vt:lpstr>
      <vt:lpstr>Report settings: Source/debug</vt:lpstr>
    </vt:vector>
  </TitlesOfParts>
  <Company>ParaTools, Inc.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Intuitive Performance Engineering  at the Exascale  with TAU and TAU Commander</dc:title>
  <dc:creator>John Linford</dc:creator>
  <cp:lastModifiedBy>John Linford</cp:lastModifiedBy>
  <cp:revision>863</cp:revision>
  <cp:lastPrinted>2016-08-17T21:33:01Z</cp:lastPrinted>
  <dcterms:created xsi:type="dcterms:W3CDTF">2014-07-30T16:00:04Z</dcterms:created>
  <dcterms:modified xsi:type="dcterms:W3CDTF">2017-09-08T02:01:14Z</dcterms:modified>
</cp:coreProperties>
</file>