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97" r:id="rId1"/>
  </p:sldMasterIdLst>
  <p:notesMasterIdLst>
    <p:notesMasterId r:id="rId63"/>
  </p:notesMasterIdLst>
  <p:handoutMasterIdLst>
    <p:handoutMasterId r:id="rId64"/>
  </p:handoutMasterIdLst>
  <p:sldIdLst>
    <p:sldId id="551" r:id="rId2"/>
    <p:sldId id="562" r:id="rId3"/>
    <p:sldId id="561" r:id="rId4"/>
    <p:sldId id="563" r:id="rId5"/>
    <p:sldId id="554" r:id="rId6"/>
    <p:sldId id="555" r:id="rId7"/>
    <p:sldId id="556" r:id="rId8"/>
    <p:sldId id="552" r:id="rId9"/>
    <p:sldId id="557" r:id="rId10"/>
    <p:sldId id="564" r:id="rId11"/>
    <p:sldId id="558" r:id="rId12"/>
    <p:sldId id="559" r:id="rId13"/>
    <p:sldId id="565" r:id="rId14"/>
    <p:sldId id="568" r:id="rId15"/>
    <p:sldId id="569" r:id="rId16"/>
    <p:sldId id="566" r:id="rId17"/>
    <p:sldId id="567" r:id="rId18"/>
    <p:sldId id="560" r:id="rId19"/>
    <p:sldId id="477" r:id="rId20"/>
    <p:sldId id="513" r:id="rId21"/>
    <p:sldId id="478" r:id="rId22"/>
    <p:sldId id="479" r:id="rId23"/>
    <p:sldId id="481" r:id="rId24"/>
    <p:sldId id="482" r:id="rId25"/>
    <p:sldId id="540" r:id="rId26"/>
    <p:sldId id="539" r:id="rId27"/>
    <p:sldId id="528" r:id="rId28"/>
    <p:sldId id="529" r:id="rId29"/>
    <p:sldId id="530" r:id="rId30"/>
    <p:sldId id="531" r:id="rId31"/>
    <p:sldId id="532" r:id="rId32"/>
    <p:sldId id="533" r:id="rId33"/>
    <p:sldId id="534" r:id="rId34"/>
    <p:sldId id="514" r:id="rId35"/>
    <p:sldId id="517" r:id="rId36"/>
    <p:sldId id="545" r:id="rId37"/>
    <p:sldId id="516" r:id="rId38"/>
    <p:sldId id="518" r:id="rId39"/>
    <p:sldId id="519" r:id="rId40"/>
    <p:sldId id="522" r:id="rId41"/>
    <p:sldId id="524" r:id="rId42"/>
    <p:sldId id="546" r:id="rId43"/>
    <p:sldId id="548" r:id="rId44"/>
    <p:sldId id="547" r:id="rId45"/>
    <p:sldId id="549" r:id="rId46"/>
    <p:sldId id="550" r:id="rId47"/>
    <p:sldId id="525" r:id="rId48"/>
    <p:sldId id="526" r:id="rId49"/>
    <p:sldId id="527" r:id="rId50"/>
    <p:sldId id="535" r:id="rId51"/>
    <p:sldId id="536" r:id="rId52"/>
    <p:sldId id="537" r:id="rId53"/>
    <p:sldId id="542" r:id="rId54"/>
    <p:sldId id="571" r:id="rId55"/>
    <p:sldId id="570" r:id="rId56"/>
    <p:sldId id="572" r:id="rId57"/>
    <p:sldId id="573" r:id="rId58"/>
    <p:sldId id="574" r:id="rId59"/>
    <p:sldId id="575" r:id="rId60"/>
    <p:sldId id="576" r:id="rId61"/>
    <p:sldId id="577" r:id="rId6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45" autoAdjust="0"/>
    <p:restoredTop sz="78914" autoAdjust="0"/>
  </p:normalViewPr>
  <p:slideViewPr>
    <p:cSldViewPr snapToGrid="0" snapToObjects="1">
      <p:cViewPr varScale="1">
        <p:scale>
          <a:sx n="126" d="100"/>
          <a:sy n="126" d="100"/>
        </p:scale>
        <p:origin x="1368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7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notesMaster" Target="notesMasters/notesMaster1.xml"/><Relationship Id="rId64" Type="http://schemas.openxmlformats.org/officeDocument/2006/relationships/handoutMaster" Target="handoutMasters/handoutMaster1.xml"/><Relationship Id="rId65" Type="http://schemas.openxmlformats.org/officeDocument/2006/relationships/presProps" Target="presProps.xml"/><Relationship Id="rId66" Type="http://schemas.openxmlformats.org/officeDocument/2006/relationships/viewProps" Target="viewProps.xml"/><Relationship Id="rId67" Type="http://schemas.openxmlformats.org/officeDocument/2006/relationships/theme" Target="theme/theme1.xml"/><Relationship Id="rId68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207ACF-D4AD-F041-B5C4-F08D5B16873D}" type="datetimeFigureOut">
              <a:rPr lang="en-US" smtClean="0"/>
              <a:t>9/8/17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CDD156-6AF2-A640-A995-E6C8E3A12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10917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BE0056-DF4A-3745-AA01-D153CE69C132}" type="datetimeFigureOut">
              <a:rPr lang="en-US" smtClean="0"/>
              <a:t>9/8/17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2C41BE-FD6E-8A4C-9F34-513CE688F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33829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41BE-FD6E-8A4C-9F34-513CE688F74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804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ea typeface="ＭＳ Ｐゴシック" charset="0"/>
                <a:cs typeface="ＭＳ Ｐゴシック" charset="0"/>
              </a:rPr>
              <a:t>Heap memory usage reported by the </a:t>
            </a:r>
            <a:r>
              <a:rPr lang="en-US" sz="2800" dirty="0" err="1" smtClean="0">
                <a:ea typeface="ＭＳ Ｐゴシック" charset="0"/>
                <a:cs typeface="ＭＳ Ｐゴシック" charset="0"/>
              </a:rPr>
              <a:t>mallinfo</a:t>
            </a:r>
            <a:r>
              <a:rPr lang="en-US" sz="2800" dirty="0" smtClean="0">
                <a:ea typeface="ＭＳ Ｐゴシック" charset="0"/>
                <a:cs typeface="ＭＳ Ｐゴシック" charset="0"/>
              </a:rPr>
              <a:t>() call is not 64-bit clean. 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ea typeface="ＭＳ Ｐゴシック" charset="0"/>
              </a:rPr>
              <a:t>32 bit counters in Linux roll over when &gt; 4GB memory is used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ea typeface="ＭＳ Ｐゴシック" charset="0"/>
              </a:rPr>
              <a:t>We keep track of heap memory usage in 64 bit counters inside TAU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ea typeface="ＭＳ Ｐゴシック" charset="0"/>
                <a:cs typeface="ＭＳ Ｐゴシック" charset="0"/>
              </a:rPr>
              <a:t>Compensation of perturbation introduced by tool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ea typeface="ＭＳ Ｐゴシック" charset="0"/>
              </a:rPr>
              <a:t>Only show what application uses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ea typeface="ＭＳ Ｐゴシック" charset="0"/>
              </a:rPr>
              <a:t>Create guards for TAU calls to not track I/O and memory allocations/de-allocations performed inside TAU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ea typeface="ＭＳ Ｐゴシック" charset="0"/>
                <a:cs typeface="ＭＳ Ｐゴシック" charset="0"/>
              </a:rPr>
              <a:t>Provide broad POSIX I/O and memory coverage </a:t>
            </a:r>
          </a:p>
          <a:p>
            <a:pPr lvl="1">
              <a:lnSpc>
                <a:spcPct val="90000"/>
              </a:lnSpc>
            </a:pPr>
            <a:endParaRPr lang="en-US" dirty="0">
              <a:ea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41BE-FD6E-8A4C-9F34-513CE688F74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674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ea typeface="ＭＳ Ｐゴシック" charset="0"/>
                <a:cs typeface="ＭＳ Ｐゴシック" charset="0"/>
              </a:rPr>
              <a:t>Heap memory usage reported by the </a:t>
            </a:r>
            <a:r>
              <a:rPr lang="en-US" sz="2800" dirty="0" err="1" smtClean="0">
                <a:ea typeface="ＭＳ Ｐゴシック" charset="0"/>
                <a:cs typeface="ＭＳ Ｐゴシック" charset="0"/>
              </a:rPr>
              <a:t>mallinfo</a:t>
            </a:r>
            <a:r>
              <a:rPr lang="en-US" sz="2800" dirty="0" smtClean="0">
                <a:ea typeface="ＭＳ Ｐゴシック" charset="0"/>
                <a:cs typeface="ＭＳ Ｐゴシック" charset="0"/>
              </a:rPr>
              <a:t>() call is not 64-bit clean. 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ea typeface="ＭＳ Ｐゴシック" charset="0"/>
              </a:rPr>
              <a:t>32 bit counters in Linux roll over when &gt; 4GB memory is used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ea typeface="ＭＳ Ｐゴシック" charset="0"/>
              </a:rPr>
              <a:t>We keep track of heap memory usage in 64 bit counters inside TAU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ea typeface="ＭＳ Ｐゴシック" charset="0"/>
                <a:cs typeface="ＭＳ Ｐゴシック" charset="0"/>
              </a:rPr>
              <a:t>Compensation of perturbation introduced by tool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ea typeface="ＭＳ Ｐゴシック" charset="0"/>
              </a:rPr>
              <a:t>Only show what application uses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ea typeface="ＭＳ Ｐゴシック" charset="0"/>
              </a:rPr>
              <a:t>Create guards for TAU calls to not track I/O and memory allocations/de-allocations performed inside TAU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ea typeface="ＭＳ Ｐゴシック" charset="0"/>
                <a:cs typeface="ＭＳ Ｐゴシック" charset="0"/>
              </a:rPr>
              <a:t>Provide broad POSIX I/O and memory coverage </a:t>
            </a:r>
          </a:p>
          <a:p>
            <a:pPr lvl="1">
              <a:lnSpc>
                <a:spcPct val="90000"/>
              </a:lnSpc>
            </a:pPr>
            <a:endParaRPr lang="en-US" dirty="0">
              <a:ea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41BE-FD6E-8A4C-9F34-513CE688F74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88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41BE-FD6E-8A4C-9F34-513CE688F74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406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685801" y="2946584"/>
            <a:ext cx="7772400" cy="809953"/>
            <a:chOff x="-1" y="0"/>
            <a:chExt cx="9144001" cy="809953"/>
          </a:xfrm>
        </p:grpSpPr>
        <p:grpSp>
          <p:nvGrpSpPr>
            <p:cNvPr id="9" name="Group 8"/>
            <p:cNvGrpSpPr/>
            <p:nvPr userDrawn="1"/>
          </p:nvGrpSpPr>
          <p:grpSpPr>
            <a:xfrm>
              <a:off x="-1" y="507538"/>
              <a:ext cx="9144001" cy="302415"/>
              <a:chOff x="-1" y="507538"/>
              <a:chExt cx="9144001" cy="302415"/>
            </a:xfrm>
            <a:effectLst>
              <a:outerShdw blurRad="50800" dist="38100" dir="5400000" algn="tl" rotWithShape="0">
                <a:srgbClr val="000000">
                  <a:alpha val="43000"/>
                </a:srgbClr>
              </a:outerShdw>
            </a:effectLst>
          </p:grpSpPr>
          <p:sp>
            <p:nvSpPr>
              <p:cNvPr id="11" name="Rectangle 10"/>
              <p:cNvSpPr/>
              <p:nvPr userDrawn="1"/>
            </p:nvSpPr>
            <p:spPr>
              <a:xfrm>
                <a:off x="1" y="586906"/>
                <a:ext cx="9143999" cy="10058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ffectLst/>
                </a:endParaRPr>
              </a:p>
            </p:txBody>
          </p:sp>
          <p:sp>
            <p:nvSpPr>
              <p:cNvPr id="12" name="Rectangle 11"/>
              <p:cNvSpPr/>
              <p:nvPr userDrawn="1"/>
            </p:nvSpPr>
            <p:spPr>
              <a:xfrm>
                <a:off x="0" y="507538"/>
                <a:ext cx="1143000" cy="302415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13" name="Rectangle 12"/>
              <p:cNvSpPr/>
              <p:nvPr userDrawn="1"/>
            </p:nvSpPr>
            <p:spPr>
              <a:xfrm>
                <a:off x="-1" y="537300"/>
                <a:ext cx="3657600" cy="20116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p:grpSp>
        <p:sp>
          <p:nvSpPr>
            <p:cNvPr id="10" name="Rectangle 9"/>
            <p:cNvSpPr/>
            <p:nvPr userDrawn="1"/>
          </p:nvSpPr>
          <p:spPr>
            <a:xfrm>
              <a:off x="0" y="0"/>
              <a:ext cx="9144000" cy="64008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‹#›</a:t>
            </a:fld>
            <a:endParaRPr lang="en-US"/>
          </a:p>
        </p:txBody>
      </p:sp>
      <p:pic>
        <p:nvPicPr>
          <p:cNvPr id="16" name="Picture 15" descr="paratools_small_shadow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38240"/>
            <a:ext cx="1435206" cy="30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198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320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95680"/>
            <a:ext cx="2057400" cy="5252721"/>
          </a:xfrm>
        </p:spPr>
        <p:txBody>
          <a:bodyPr vert="eaVert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95681"/>
            <a:ext cx="6019800" cy="5252720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316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197" y="1031799"/>
            <a:ext cx="8681405" cy="5304117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1635262" y="6492875"/>
            <a:ext cx="617220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Copyright © ParaTools, Inc.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 userDrawn="1">
            <p:ph type="title"/>
          </p:nvPr>
        </p:nvSpPr>
        <p:spPr>
          <a:xfrm>
            <a:off x="0" y="-20619"/>
            <a:ext cx="9144000" cy="637288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731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722313" y="3732996"/>
            <a:ext cx="7772400" cy="755089"/>
            <a:chOff x="-1" y="0"/>
            <a:chExt cx="9144001" cy="755089"/>
          </a:xfrm>
        </p:grpSpPr>
        <p:grpSp>
          <p:nvGrpSpPr>
            <p:cNvPr id="9" name="Group 8"/>
            <p:cNvGrpSpPr/>
            <p:nvPr userDrawn="1"/>
          </p:nvGrpSpPr>
          <p:grpSpPr>
            <a:xfrm>
              <a:off x="-1" y="507538"/>
              <a:ext cx="9144001" cy="247551"/>
              <a:chOff x="-1" y="507538"/>
              <a:chExt cx="9144001" cy="247551"/>
            </a:xfrm>
            <a:effectLst>
              <a:outerShdw blurRad="50800" dist="38100" dir="5400000" algn="tl" rotWithShape="0">
                <a:srgbClr val="000000">
                  <a:alpha val="43000"/>
                </a:srgbClr>
              </a:outerShdw>
            </a:effectLst>
          </p:grpSpPr>
          <p:sp>
            <p:nvSpPr>
              <p:cNvPr id="11" name="Rectangle 10"/>
              <p:cNvSpPr/>
              <p:nvPr userDrawn="1"/>
            </p:nvSpPr>
            <p:spPr>
              <a:xfrm>
                <a:off x="1" y="586906"/>
                <a:ext cx="9143999" cy="10058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  <a:effectLst/>
                </a:endParaRPr>
              </a:p>
            </p:txBody>
          </p:sp>
          <p:sp>
            <p:nvSpPr>
              <p:cNvPr id="12" name="Rectangle 11"/>
              <p:cNvSpPr/>
              <p:nvPr userDrawn="1"/>
            </p:nvSpPr>
            <p:spPr>
              <a:xfrm>
                <a:off x="0" y="507538"/>
                <a:ext cx="1143000" cy="24755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13" name="Rectangle 12"/>
              <p:cNvSpPr/>
              <p:nvPr userDrawn="1"/>
            </p:nvSpPr>
            <p:spPr>
              <a:xfrm>
                <a:off x="-1" y="537301"/>
                <a:ext cx="3657600" cy="182879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p:grpSp>
        <p:sp>
          <p:nvSpPr>
            <p:cNvPr id="10" name="Rectangle 9"/>
            <p:cNvSpPr/>
            <p:nvPr userDrawn="1"/>
          </p:nvSpPr>
          <p:spPr>
            <a:xfrm>
              <a:off x="0" y="0"/>
              <a:ext cx="9144000" cy="64008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effectLst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ln>
            <a:noFill/>
          </a:ln>
        </p:spPr>
        <p:txBody>
          <a:bodyPr anchor="b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 descr="paratools_small_shadow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38240"/>
            <a:ext cx="1435206" cy="30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402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197" y="1031799"/>
            <a:ext cx="4206240" cy="53041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3362" y="1031799"/>
            <a:ext cx="4206240" cy="53041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529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197" y="1031799"/>
            <a:ext cx="420624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197" y="1671560"/>
            <a:ext cx="4206240" cy="466435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1055" y="1031799"/>
            <a:ext cx="420624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1055" y="1671560"/>
            <a:ext cx="4206240" cy="46643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651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151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255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0" y="1031798"/>
            <a:ext cx="5252002" cy="530411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196" y="1031798"/>
            <a:ext cx="3200400" cy="53041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522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252538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111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 rot="10800000">
            <a:off x="1" y="6441445"/>
            <a:ext cx="9143999" cy="100584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162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sp>
        <p:nvSpPr>
          <p:cNvPr id="28" name="Rectangle 27"/>
          <p:cNvSpPr/>
          <p:nvPr userDrawn="1"/>
        </p:nvSpPr>
        <p:spPr>
          <a:xfrm rot="10800000">
            <a:off x="1" y="6492874"/>
            <a:ext cx="9144000" cy="36512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-1" y="0"/>
            <a:ext cx="9144001" cy="809953"/>
            <a:chOff x="-1" y="0"/>
            <a:chExt cx="9144001" cy="809953"/>
          </a:xfrm>
        </p:grpSpPr>
        <p:grpSp>
          <p:nvGrpSpPr>
            <p:cNvPr id="21" name="Group 20"/>
            <p:cNvGrpSpPr/>
            <p:nvPr userDrawn="1"/>
          </p:nvGrpSpPr>
          <p:grpSpPr>
            <a:xfrm>
              <a:off x="-1" y="507538"/>
              <a:ext cx="9144001" cy="302415"/>
              <a:chOff x="-1" y="507538"/>
              <a:chExt cx="9144001" cy="302415"/>
            </a:xfrm>
            <a:effectLst>
              <a:outerShdw blurRad="50800" dist="38100" dir="5400000" algn="tl" rotWithShape="0">
                <a:srgbClr val="000000">
                  <a:alpha val="43000"/>
                </a:srgbClr>
              </a:outerShdw>
            </a:effectLst>
          </p:grpSpPr>
          <p:sp>
            <p:nvSpPr>
              <p:cNvPr id="23" name="Rectangle 22"/>
              <p:cNvSpPr/>
              <p:nvPr userDrawn="1"/>
            </p:nvSpPr>
            <p:spPr>
              <a:xfrm>
                <a:off x="1" y="586906"/>
                <a:ext cx="9143999" cy="10058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ffectLst/>
                </a:endParaRPr>
              </a:p>
            </p:txBody>
          </p:sp>
          <p:sp>
            <p:nvSpPr>
              <p:cNvPr id="24" name="Rectangle 23"/>
              <p:cNvSpPr/>
              <p:nvPr userDrawn="1"/>
            </p:nvSpPr>
            <p:spPr>
              <a:xfrm>
                <a:off x="0" y="507538"/>
                <a:ext cx="1143000" cy="302415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25" name="Rectangle 24"/>
              <p:cNvSpPr/>
              <p:nvPr userDrawn="1"/>
            </p:nvSpPr>
            <p:spPr>
              <a:xfrm>
                <a:off x="-1" y="537300"/>
                <a:ext cx="3657600" cy="20116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p:grpSp>
        <p:sp>
          <p:nvSpPr>
            <p:cNvPr id="22" name="Rectangle 21"/>
            <p:cNvSpPr/>
            <p:nvPr userDrawn="1"/>
          </p:nvSpPr>
          <p:spPr>
            <a:xfrm>
              <a:off x="0" y="0"/>
              <a:ext cx="9144000" cy="64008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0" y="-20619"/>
            <a:ext cx="9144000" cy="637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228197" y="1031800"/>
            <a:ext cx="8681405" cy="5297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35264" y="6492875"/>
            <a:ext cx="61670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Copyright © ParaTools, Inc.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4"/>
          </p:nvPr>
        </p:nvSpPr>
        <p:spPr>
          <a:xfrm>
            <a:off x="8002358" y="6492875"/>
            <a:ext cx="9072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F6AED-BC71-3D4D-8309-CF5F710814C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7" name="Picture 16" descr="paratools_small_shadow.pn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38240"/>
            <a:ext cx="1435206" cy="30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811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b="0" kern="1200" cap="none" spc="0">
          <a:ln w="18415" cmpd="sng">
            <a:solidFill>
              <a:srgbClr val="FFFFFF"/>
            </a:solidFill>
            <a:prstDash val="solid"/>
          </a:ln>
          <a:solidFill>
            <a:srgbClr val="FFFFFF"/>
          </a:solidFill>
          <a:effectLst>
            <a:outerShdw blurRad="63500" dir="3600000" algn="tl" rotWithShape="0">
              <a:srgbClr val="000000">
                <a:alpha val="7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5486" y="1082706"/>
            <a:ext cx="8453028" cy="2509046"/>
          </a:xfrm>
        </p:spPr>
        <p:txBody>
          <a:bodyPr>
            <a:noAutofit/>
          </a:bodyPr>
          <a:lstStyle/>
          <a:p>
            <a:r>
              <a:rPr lang="en-US" sz="4800" dirty="0" smtClean="0"/>
              <a:t>Profiling </a:t>
            </a:r>
            <a:r>
              <a:rPr lang="en-US" sz="4800" dirty="0" err="1" smtClean="0"/>
              <a:t>OpenSHMEM</a:t>
            </a:r>
            <a:r>
              <a:rPr lang="en-US" sz="4800" dirty="0" smtClean="0"/>
              <a:t> with TAU Commander</a:t>
            </a:r>
            <a:endParaRPr lang="en-US" sz="4800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2646829" y="5549010"/>
            <a:ext cx="3850341" cy="1045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/>
              <a:t>8 September 2017</a:t>
            </a:r>
          </a:p>
          <a:p>
            <a:r>
              <a:rPr lang="en-US" sz="1600" dirty="0" smtClean="0"/>
              <a:t>Baltimore, MD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ParaTools,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437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28198" y="1031799"/>
            <a:ext cx="4190080" cy="5304117"/>
          </a:xfrm>
        </p:spPr>
        <p:txBody>
          <a:bodyPr>
            <a:normAutofit/>
          </a:bodyPr>
          <a:lstStyle/>
          <a:p>
            <a:r>
              <a:rPr lang="en-US" dirty="0" smtClean="0"/>
              <a:t>Target</a:t>
            </a:r>
          </a:p>
          <a:p>
            <a:pPr lvl="1"/>
            <a:r>
              <a:rPr lang="en-US" dirty="0" smtClean="0"/>
              <a:t>Installed software</a:t>
            </a:r>
          </a:p>
          <a:p>
            <a:pPr lvl="1"/>
            <a:r>
              <a:rPr lang="en-US" dirty="0" smtClean="0"/>
              <a:t>Available compilers</a:t>
            </a:r>
          </a:p>
          <a:p>
            <a:pPr lvl="1"/>
            <a:r>
              <a:rPr lang="en-US" dirty="0" smtClean="0"/>
              <a:t>Host architecture/OS</a:t>
            </a:r>
          </a:p>
          <a:p>
            <a:r>
              <a:rPr lang="en-US" dirty="0" smtClean="0"/>
              <a:t>Application</a:t>
            </a:r>
          </a:p>
          <a:p>
            <a:pPr lvl="1"/>
            <a:r>
              <a:rPr lang="en-US" dirty="0" smtClean="0"/>
              <a:t>MPI, </a:t>
            </a:r>
            <a:r>
              <a:rPr lang="en-US" dirty="0" err="1" smtClean="0"/>
              <a:t>OpenMP</a:t>
            </a:r>
            <a:r>
              <a:rPr lang="en-US" dirty="0" smtClean="0"/>
              <a:t>,</a:t>
            </a:r>
            <a:r>
              <a:rPr lang="en-US" dirty="0"/>
              <a:t> </a:t>
            </a:r>
            <a:r>
              <a:rPr lang="en-US" dirty="0" smtClean="0"/>
              <a:t>CUDA, </a:t>
            </a:r>
            <a:r>
              <a:rPr lang="en-US" dirty="0" err="1" smtClean="0"/>
              <a:t>OpenACC</a:t>
            </a:r>
            <a:r>
              <a:rPr lang="en-US" dirty="0" smtClean="0"/>
              <a:t>, etc.</a:t>
            </a:r>
          </a:p>
          <a:p>
            <a:r>
              <a:rPr lang="en-US" dirty="0"/>
              <a:t>Measurement</a:t>
            </a:r>
          </a:p>
          <a:p>
            <a:pPr lvl="1"/>
            <a:r>
              <a:rPr lang="en-US" dirty="0"/>
              <a:t>Profile, trace, or both</a:t>
            </a:r>
          </a:p>
          <a:p>
            <a:pPr lvl="1"/>
            <a:r>
              <a:rPr lang="en-US" dirty="0"/>
              <a:t>Sample, source </a:t>
            </a:r>
            <a:r>
              <a:rPr lang="en-US" dirty="0" err="1" smtClean="0"/>
              <a:t>inst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10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T-A-M Model for Performance Engineering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574794" y="4248516"/>
            <a:ext cx="4105241" cy="105542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Target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4794" y="1466856"/>
            <a:ext cx="4105241" cy="278166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Measurement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272417" y="2262894"/>
            <a:ext cx="2701052" cy="1636797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Application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18277" y="5529644"/>
            <a:ext cx="44913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Experiment = </a:t>
            </a:r>
            <a:br>
              <a:rPr lang="en-US" sz="2000" b="1" dirty="0" smtClean="0"/>
            </a:br>
            <a:r>
              <a:rPr lang="en-US" sz="2000" b="1" dirty="0" smtClean="0"/>
              <a:t>(Target, Application, Measurement)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76312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1600" b="1" dirty="0">
                <a:latin typeface="Menlo" charset="0"/>
              </a:rPr>
              <a:t>Configuration Subcommands:</a:t>
            </a:r>
            <a:endParaRPr lang="en-US" sz="1600" dirty="0">
              <a:latin typeface="Menlo" charset="0"/>
            </a:endParaRPr>
          </a:p>
          <a:p>
            <a:pPr marL="0" indent="0">
              <a:buNone/>
            </a:pPr>
            <a:r>
              <a:rPr lang="en-US" sz="1600" dirty="0">
                <a:latin typeface="Menlo" charset="0"/>
              </a:rPr>
              <a:t>  </a:t>
            </a:r>
            <a:r>
              <a:rPr lang="en-US" sz="1600" dirty="0">
                <a:solidFill>
                  <a:srgbClr val="34BD26"/>
                </a:solidFill>
                <a:latin typeface="Menlo" charset="0"/>
              </a:rPr>
              <a:t>application   </a:t>
            </a:r>
            <a:r>
              <a:rPr lang="en-US" sz="1600" dirty="0">
                <a:latin typeface="Menlo" charset="0"/>
              </a:rPr>
              <a:t>  Create and manage application configurations.</a:t>
            </a:r>
          </a:p>
          <a:p>
            <a:pPr marL="0" indent="0">
              <a:buNone/>
            </a:pPr>
            <a:r>
              <a:rPr lang="en-US" sz="1600" dirty="0">
                <a:latin typeface="Menlo" charset="0"/>
              </a:rPr>
              <a:t>  </a:t>
            </a:r>
            <a:r>
              <a:rPr lang="en-US" sz="1600" dirty="0">
                <a:solidFill>
                  <a:srgbClr val="34BD26"/>
                </a:solidFill>
                <a:latin typeface="Menlo" charset="0"/>
              </a:rPr>
              <a:t>experiment    </a:t>
            </a:r>
            <a:r>
              <a:rPr lang="en-US" sz="1600" dirty="0">
                <a:latin typeface="Menlo" charset="0"/>
              </a:rPr>
              <a:t>  Create and manage experiments.</a:t>
            </a:r>
          </a:p>
          <a:p>
            <a:pPr marL="0" indent="0">
              <a:buNone/>
            </a:pPr>
            <a:r>
              <a:rPr lang="en-US" sz="1600" dirty="0">
                <a:latin typeface="Menlo" charset="0"/>
              </a:rPr>
              <a:t>  </a:t>
            </a:r>
            <a:r>
              <a:rPr lang="en-US" sz="1600" dirty="0">
                <a:solidFill>
                  <a:srgbClr val="34BD26"/>
                </a:solidFill>
                <a:latin typeface="Menlo" charset="0"/>
              </a:rPr>
              <a:t>measurement   </a:t>
            </a:r>
            <a:r>
              <a:rPr lang="en-US" sz="1600" dirty="0">
                <a:latin typeface="Menlo" charset="0"/>
              </a:rPr>
              <a:t>  Create and manage measurement configurations.</a:t>
            </a:r>
          </a:p>
          <a:p>
            <a:pPr marL="0" indent="0">
              <a:buNone/>
            </a:pPr>
            <a:r>
              <a:rPr lang="en-US" sz="1600" dirty="0">
                <a:latin typeface="Menlo" charset="0"/>
              </a:rPr>
              <a:t>  </a:t>
            </a:r>
            <a:r>
              <a:rPr lang="en-US" sz="1600" dirty="0">
                <a:solidFill>
                  <a:srgbClr val="34BD26"/>
                </a:solidFill>
                <a:latin typeface="Menlo" charset="0"/>
              </a:rPr>
              <a:t>project       </a:t>
            </a:r>
            <a:r>
              <a:rPr lang="en-US" sz="1600" dirty="0">
                <a:latin typeface="Menlo" charset="0"/>
              </a:rPr>
              <a:t>  Create and manage project configurations.</a:t>
            </a:r>
          </a:p>
          <a:p>
            <a:pPr marL="0" indent="0">
              <a:buNone/>
            </a:pPr>
            <a:r>
              <a:rPr lang="en-US" sz="1600" dirty="0">
                <a:latin typeface="Menlo" charset="0"/>
              </a:rPr>
              <a:t>  </a:t>
            </a:r>
            <a:r>
              <a:rPr lang="en-US" sz="1600" dirty="0">
                <a:solidFill>
                  <a:srgbClr val="34BD26"/>
                </a:solidFill>
                <a:latin typeface="Menlo" charset="0"/>
              </a:rPr>
              <a:t>target        </a:t>
            </a:r>
            <a:r>
              <a:rPr lang="en-US" sz="1600" dirty="0">
                <a:latin typeface="Menlo" charset="0"/>
              </a:rPr>
              <a:t>  Create and manage target configurations.</a:t>
            </a:r>
          </a:p>
          <a:p>
            <a:pPr marL="0" indent="0">
              <a:buNone/>
            </a:pPr>
            <a:r>
              <a:rPr lang="en-US" sz="1600" dirty="0">
                <a:latin typeface="Menlo" charset="0"/>
              </a:rPr>
              <a:t>  </a:t>
            </a:r>
            <a:r>
              <a:rPr lang="en-US" sz="1600" dirty="0">
                <a:solidFill>
                  <a:srgbClr val="34BD26"/>
                </a:solidFill>
                <a:latin typeface="Menlo" charset="0"/>
              </a:rPr>
              <a:t>trial         </a:t>
            </a:r>
            <a:r>
              <a:rPr lang="en-US" sz="1600" dirty="0">
                <a:latin typeface="Menlo" charset="0"/>
              </a:rPr>
              <a:t>  Create and manage experiment trials.</a:t>
            </a:r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r>
              <a:rPr lang="en-US" sz="1100" b="1" dirty="0">
                <a:solidFill>
                  <a:srgbClr val="5330E1"/>
                </a:solidFill>
                <a:latin typeface="Menlo" charset="0"/>
              </a:rPr>
              <a:t>$</a:t>
            </a:r>
            <a:r>
              <a:rPr lang="en-US" sz="1100" dirty="0">
                <a:latin typeface="Menlo" charset="0"/>
              </a:rPr>
              <a:t> tau application --help</a:t>
            </a:r>
          </a:p>
          <a:p>
            <a:pPr marL="0" indent="0">
              <a:buNone/>
            </a:pPr>
            <a:r>
              <a:rPr lang="en-US" sz="1100" dirty="0">
                <a:latin typeface="Menlo" charset="0"/>
              </a:rPr>
              <a:t>usage: tau application &lt;subcommand&gt; [arguments]</a:t>
            </a:r>
          </a:p>
          <a:p>
            <a:pPr marL="0" indent="0">
              <a:buNone/>
            </a:pPr>
            <a:r>
              <a:rPr lang="en-US" sz="1100" dirty="0">
                <a:latin typeface="Menlo" charset="0"/>
              </a:rPr>
              <a:t/>
            </a:r>
            <a:br>
              <a:rPr lang="en-US" sz="1100" dirty="0">
                <a:latin typeface="Menlo" charset="0"/>
              </a:rPr>
            </a:br>
            <a:endParaRPr lang="en-US" sz="1100" dirty="0">
              <a:latin typeface="Menlo" charset="0"/>
            </a:endParaRPr>
          </a:p>
          <a:p>
            <a:pPr marL="0" indent="0">
              <a:buNone/>
            </a:pPr>
            <a:r>
              <a:rPr lang="en-US" sz="1100" dirty="0">
                <a:latin typeface="Menlo" charset="0"/>
              </a:rPr>
              <a:t>Create and manage application configurations.</a:t>
            </a:r>
          </a:p>
          <a:p>
            <a:pPr marL="0" indent="0">
              <a:buNone/>
            </a:pPr>
            <a:r>
              <a:rPr lang="en-US" sz="1100" dirty="0">
                <a:latin typeface="Menlo" charset="0"/>
              </a:rPr>
              <a:t/>
            </a:r>
            <a:br>
              <a:rPr lang="en-US" sz="1100" dirty="0">
                <a:latin typeface="Menlo" charset="0"/>
              </a:rPr>
            </a:br>
            <a:endParaRPr lang="en-US" sz="1100" dirty="0">
              <a:latin typeface="Menlo" charset="0"/>
            </a:endParaRPr>
          </a:p>
          <a:p>
            <a:pPr marL="0" indent="0">
              <a:buNone/>
            </a:pPr>
            <a:r>
              <a:rPr lang="en-US" sz="1100" b="1" dirty="0">
                <a:latin typeface="Menlo" charset="0"/>
              </a:rPr>
              <a:t>Positional Arguments</a:t>
            </a:r>
            <a:r>
              <a:rPr lang="en-US" sz="1100" dirty="0">
                <a:latin typeface="Menlo" charset="0"/>
              </a:rPr>
              <a:t>:</a:t>
            </a:r>
          </a:p>
          <a:p>
            <a:pPr marL="0" indent="0">
              <a:buNone/>
            </a:pPr>
            <a:r>
              <a:rPr lang="en-US" sz="1100" dirty="0">
                <a:latin typeface="Menlo" charset="0"/>
              </a:rPr>
              <a:t>  </a:t>
            </a:r>
            <a:r>
              <a:rPr lang="en-US" sz="1100" dirty="0">
                <a:solidFill>
                  <a:srgbClr val="C33720"/>
                </a:solidFill>
                <a:latin typeface="Menlo" charset="0"/>
              </a:rPr>
              <a:t>&lt;subcommand&gt;</a:t>
            </a:r>
            <a:r>
              <a:rPr lang="en-US" sz="1100" dirty="0">
                <a:latin typeface="Menlo" charset="0"/>
              </a:rPr>
              <a:t>  See 'subcommands' below.</a:t>
            </a:r>
          </a:p>
          <a:p>
            <a:pPr marL="0" indent="0">
              <a:buNone/>
            </a:pPr>
            <a:r>
              <a:rPr lang="en-US" sz="1100" dirty="0">
                <a:latin typeface="Menlo" charset="0"/>
              </a:rPr>
              <a:t>  </a:t>
            </a:r>
            <a:r>
              <a:rPr lang="en-US" sz="1100" dirty="0">
                <a:solidFill>
                  <a:srgbClr val="C33720"/>
                </a:solidFill>
                <a:latin typeface="Menlo" charset="0"/>
              </a:rPr>
              <a:t>[arguments]</a:t>
            </a:r>
            <a:r>
              <a:rPr lang="en-US" sz="1100" dirty="0">
                <a:latin typeface="Menlo" charset="0"/>
              </a:rPr>
              <a:t>   Arguments to be passed to &lt;subcommand&gt;.</a:t>
            </a:r>
          </a:p>
          <a:p>
            <a:pPr marL="0" indent="0">
              <a:buNone/>
            </a:pPr>
            <a:r>
              <a:rPr lang="en-US" sz="1100" dirty="0">
                <a:latin typeface="Menlo" charset="0"/>
              </a:rPr>
              <a:t/>
            </a:r>
            <a:br>
              <a:rPr lang="en-US" sz="1100" dirty="0">
                <a:latin typeface="Menlo" charset="0"/>
              </a:rPr>
            </a:br>
            <a:endParaRPr lang="en-US" sz="1100" dirty="0">
              <a:latin typeface="Menlo" charset="0"/>
            </a:endParaRPr>
          </a:p>
          <a:p>
            <a:pPr marL="0" indent="0">
              <a:buNone/>
            </a:pPr>
            <a:r>
              <a:rPr lang="en-US" sz="1100" b="1" dirty="0">
                <a:latin typeface="Menlo" charset="0"/>
              </a:rPr>
              <a:t>Optional Arguments</a:t>
            </a:r>
            <a:r>
              <a:rPr lang="en-US" sz="1100" dirty="0">
                <a:latin typeface="Menlo" charset="0"/>
              </a:rPr>
              <a:t>:</a:t>
            </a:r>
          </a:p>
          <a:p>
            <a:pPr marL="0" indent="0">
              <a:buNone/>
            </a:pPr>
            <a:r>
              <a:rPr lang="en-US" sz="1100" dirty="0">
                <a:latin typeface="Menlo" charset="0"/>
              </a:rPr>
              <a:t>  </a:t>
            </a:r>
            <a:r>
              <a:rPr lang="en-US" sz="1100" dirty="0">
                <a:solidFill>
                  <a:srgbClr val="C33720"/>
                </a:solidFill>
                <a:latin typeface="Menlo" charset="0"/>
              </a:rPr>
              <a:t>-h</a:t>
            </a:r>
            <a:r>
              <a:rPr lang="en-US" sz="1100" dirty="0">
                <a:latin typeface="Menlo" charset="0"/>
              </a:rPr>
              <a:t>, </a:t>
            </a:r>
            <a:r>
              <a:rPr lang="en-US" sz="1100" dirty="0">
                <a:solidFill>
                  <a:srgbClr val="C33720"/>
                </a:solidFill>
                <a:latin typeface="Menlo" charset="0"/>
              </a:rPr>
              <a:t>--help</a:t>
            </a:r>
            <a:r>
              <a:rPr lang="en-US" sz="1100" dirty="0">
                <a:latin typeface="Menlo" charset="0"/>
              </a:rPr>
              <a:t>    Show this help message and exit.</a:t>
            </a:r>
          </a:p>
          <a:p>
            <a:pPr marL="0" indent="0">
              <a:buNone/>
            </a:pPr>
            <a:r>
              <a:rPr lang="en-US" sz="1100" dirty="0">
                <a:latin typeface="Menlo" charset="0"/>
              </a:rPr>
              <a:t/>
            </a:r>
            <a:br>
              <a:rPr lang="en-US" sz="1100" dirty="0">
                <a:latin typeface="Menlo" charset="0"/>
              </a:rPr>
            </a:br>
            <a:endParaRPr lang="en-US" sz="1100" dirty="0">
              <a:latin typeface="Menlo" charset="0"/>
            </a:endParaRPr>
          </a:p>
          <a:p>
            <a:pPr marL="0" indent="0">
              <a:buNone/>
            </a:pPr>
            <a:r>
              <a:rPr lang="en-US" sz="1100" b="1" dirty="0">
                <a:latin typeface="Menlo" charset="0"/>
              </a:rPr>
              <a:t>Subcommands:</a:t>
            </a:r>
            <a:endParaRPr lang="en-US" sz="1100" dirty="0">
              <a:latin typeface="Menlo" charset="0"/>
            </a:endParaRPr>
          </a:p>
          <a:p>
            <a:pPr marL="0" indent="0">
              <a:buNone/>
            </a:pPr>
            <a:r>
              <a:rPr lang="en-US" sz="1100" dirty="0">
                <a:latin typeface="Menlo" charset="0"/>
              </a:rPr>
              <a:t>  </a:t>
            </a:r>
            <a:r>
              <a:rPr lang="en-US" sz="1100" dirty="0">
                <a:solidFill>
                  <a:srgbClr val="34BD26"/>
                </a:solidFill>
                <a:latin typeface="Menlo" charset="0"/>
              </a:rPr>
              <a:t>copy          </a:t>
            </a:r>
            <a:r>
              <a:rPr lang="en-US" sz="1100" dirty="0">
                <a:latin typeface="Menlo" charset="0"/>
              </a:rPr>
              <a:t>  Copy and modify application configurations.</a:t>
            </a:r>
          </a:p>
          <a:p>
            <a:pPr marL="0" indent="0">
              <a:buNone/>
            </a:pPr>
            <a:r>
              <a:rPr lang="en-US" sz="1100" dirty="0">
                <a:latin typeface="Menlo" charset="0"/>
              </a:rPr>
              <a:t>  </a:t>
            </a:r>
            <a:r>
              <a:rPr lang="en-US" sz="1100" dirty="0">
                <a:solidFill>
                  <a:srgbClr val="34BD26"/>
                </a:solidFill>
                <a:latin typeface="Menlo" charset="0"/>
              </a:rPr>
              <a:t>create        </a:t>
            </a:r>
            <a:r>
              <a:rPr lang="en-US" sz="1100" dirty="0">
                <a:latin typeface="Menlo" charset="0"/>
              </a:rPr>
              <a:t>  Create application configurations.</a:t>
            </a:r>
          </a:p>
          <a:p>
            <a:pPr marL="0" indent="0">
              <a:buNone/>
            </a:pPr>
            <a:r>
              <a:rPr lang="en-US" sz="1100" dirty="0">
                <a:latin typeface="Menlo" charset="0"/>
              </a:rPr>
              <a:t>  </a:t>
            </a:r>
            <a:r>
              <a:rPr lang="en-US" sz="1100" dirty="0">
                <a:solidFill>
                  <a:srgbClr val="34BD26"/>
                </a:solidFill>
                <a:latin typeface="Menlo" charset="0"/>
              </a:rPr>
              <a:t>delete        </a:t>
            </a:r>
            <a:r>
              <a:rPr lang="en-US" sz="1100" dirty="0">
                <a:latin typeface="Menlo" charset="0"/>
              </a:rPr>
              <a:t>  Delete application configurations.</a:t>
            </a:r>
          </a:p>
          <a:p>
            <a:pPr marL="0" indent="0">
              <a:buNone/>
            </a:pPr>
            <a:r>
              <a:rPr lang="en-US" sz="1100" dirty="0">
                <a:latin typeface="Menlo" charset="0"/>
              </a:rPr>
              <a:t>  </a:t>
            </a:r>
            <a:r>
              <a:rPr lang="en-US" sz="1100" dirty="0">
                <a:solidFill>
                  <a:srgbClr val="34BD26"/>
                </a:solidFill>
                <a:latin typeface="Menlo" charset="0"/>
              </a:rPr>
              <a:t>edit          </a:t>
            </a:r>
            <a:r>
              <a:rPr lang="en-US" sz="1100" dirty="0">
                <a:latin typeface="Menlo" charset="0"/>
              </a:rPr>
              <a:t>  Modify application configurations.</a:t>
            </a:r>
          </a:p>
          <a:p>
            <a:pPr marL="0" indent="0">
              <a:buNone/>
            </a:pPr>
            <a:r>
              <a:rPr lang="en-US" sz="1100" dirty="0">
                <a:latin typeface="Menlo" charset="0"/>
              </a:rPr>
              <a:t>  </a:t>
            </a:r>
            <a:r>
              <a:rPr lang="en-US" sz="1100" dirty="0">
                <a:solidFill>
                  <a:srgbClr val="34BD26"/>
                </a:solidFill>
                <a:latin typeface="Menlo" charset="0"/>
              </a:rPr>
              <a:t>list          </a:t>
            </a:r>
            <a:r>
              <a:rPr lang="en-US" sz="1100" dirty="0">
                <a:latin typeface="Menlo" charset="0"/>
              </a:rPr>
              <a:t>  Show application configuration data.</a:t>
            </a:r>
          </a:p>
          <a:p>
            <a:pPr marL="0" indent="0">
              <a:buNone/>
            </a:pPr>
            <a:r>
              <a:rPr lang="en-US" sz="1100" dirty="0">
                <a:latin typeface="Menlo" charset="0"/>
              </a:rPr>
              <a:t/>
            </a:r>
            <a:br>
              <a:rPr lang="en-US" sz="1100" dirty="0">
                <a:latin typeface="Menlo" charset="0"/>
              </a:rPr>
            </a:br>
            <a:endParaRPr lang="en-US" sz="1100" dirty="0">
              <a:latin typeface="Menlo" charset="0"/>
            </a:endParaRPr>
          </a:p>
          <a:p>
            <a:pPr marL="0" indent="0">
              <a:buNone/>
            </a:pPr>
            <a:r>
              <a:rPr lang="en-US" sz="1100" dirty="0">
                <a:latin typeface="Menlo" charset="0"/>
              </a:rPr>
              <a:t>See 'tau application &lt;subcommand&gt; --help' for more information on &lt;subcommand</a:t>
            </a:r>
            <a:r>
              <a:rPr lang="en-US" sz="1100" dirty="0" smtClean="0">
                <a:latin typeface="Menlo" charset="0"/>
              </a:rPr>
              <a:t>&gt;.</a:t>
            </a:r>
            <a:endParaRPr lang="en-US" sz="1100" dirty="0">
              <a:latin typeface="Menlo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11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All T-A-M Objects Have a Subcommand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6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is-IS" b="1" dirty="0">
                <a:solidFill>
                  <a:srgbClr val="5330E1"/>
                </a:solidFill>
                <a:latin typeface="Menlo" charset="0"/>
              </a:rPr>
              <a:t>$</a:t>
            </a:r>
            <a:r>
              <a:rPr lang="is-IS" dirty="0">
                <a:latin typeface="Menlo" charset="0"/>
              </a:rPr>
              <a:t> tau app list --long</a:t>
            </a:r>
          </a:p>
          <a:p>
            <a:pPr marL="0" indent="0">
              <a:buNone/>
            </a:pPr>
            <a:r>
              <a:rPr lang="is-IS" dirty="0">
                <a:solidFill>
                  <a:srgbClr val="34BBC7"/>
                </a:solidFill>
                <a:latin typeface="Menlo" charset="0"/>
              </a:rPr>
              <a:t>== Application Configurations (/storage/users/jlinford/gpu_suite.1.1.0/.tau/project.json) </a:t>
            </a:r>
            <a:r>
              <a:rPr lang="is-IS" dirty="0" smtClean="0">
                <a:solidFill>
                  <a:srgbClr val="34BBC7"/>
                </a:solidFill>
                <a:latin typeface="Menlo" charset="0"/>
              </a:rPr>
              <a:t>==================</a:t>
            </a:r>
            <a:endParaRPr lang="is-IS" dirty="0">
              <a:solidFill>
                <a:srgbClr val="34BBC7"/>
              </a:solidFill>
              <a:latin typeface="Menlo" charset="0"/>
            </a:endParaRPr>
          </a:p>
          <a:p>
            <a:pPr marL="0" indent="0">
              <a:buNone/>
            </a:pPr>
            <a:r>
              <a:rPr lang="is-IS" dirty="0">
                <a:latin typeface="Menlo" charset="0"/>
              </a:rPr>
              <a:t/>
            </a:r>
            <a:br>
              <a:rPr lang="is-IS" dirty="0">
                <a:latin typeface="Menlo" charset="0"/>
              </a:rPr>
            </a:br>
            <a:endParaRPr lang="is-IS" dirty="0">
              <a:latin typeface="Menlo" charset="0"/>
            </a:endParaRPr>
          </a:p>
          <a:p>
            <a:pPr marL="0" indent="0">
              <a:buNone/>
            </a:pPr>
            <a:r>
              <a:rPr lang="is-IS" dirty="0">
                <a:solidFill>
                  <a:srgbClr val="34BBC7"/>
                </a:solidFill>
                <a:latin typeface="Menlo" charset="0"/>
              </a:rPr>
              <a:t>== gpu_suite.1.1.0 </a:t>
            </a:r>
            <a:r>
              <a:rPr lang="is-IS" dirty="0" smtClean="0">
                <a:solidFill>
                  <a:srgbClr val="34BBC7"/>
                </a:solidFill>
                <a:latin typeface="Menlo" charset="0"/>
              </a:rPr>
              <a:t>=========================================================================================</a:t>
            </a:r>
            <a:endParaRPr lang="is-IS" dirty="0">
              <a:solidFill>
                <a:srgbClr val="34BBC7"/>
              </a:solidFill>
              <a:latin typeface="Menlo" charset="0"/>
            </a:endParaRPr>
          </a:p>
          <a:p>
            <a:pPr marL="0" indent="0">
              <a:buNone/>
            </a:pPr>
            <a:r>
              <a:rPr lang="is-IS" dirty="0">
                <a:latin typeface="Menlo" charset="0"/>
              </a:rPr>
              <a:t/>
            </a:r>
            <a:br>
              <a:rPr lang="is-IS" dirty="0">
                <a:latin typeface="Menlo" charset="0"/>
              </a:rPr>
            </a:br>
            <a:endParaRPr lang="is-IS" dirty="0">
              <a:latin typeface="Menlo" charset="0"/>
            </a:endParaRPr>
          </a:p>
          <a:p>
            <a:pPr marL="0" indent="0">
              <a:buNone/>
            </a:pPr>
            <a:r>
              <a:rPr lang="is-IS" b="1" dirty="0">
                <a:latin typeface="Menlo" charset="0"/>
              </a:rPr>
              <a:t>Attribute</a:t>
            </a:r>
            <a:r>
              <a:rPr lang="is-IS" dirty="0">
                <a:latin typeface="Menlo" charset="0"/>
              </a:rPr>
              <a:t> </a:t>
            </a:r>
            <a:r>
              <a:rPr lang="is-IS" dirty="0">
                <a:solidFill>
                  <a:srgbClr val="CBCBCB"/>
                </a:solidFill>
                <a:latin typeface="Menlo" charset="0"/>
              </a:rPr>
              <a:t>|</a:t>
            </a:r>
            <a:r>
              <a:rPr lang="is-IS" dirty="0">
                <a:latin typeface="Menlo" charset="0"/>
              </a:rPr>
              <a:t>      </a:t>
            </a:r>
            <a:r>
              <a:rPr lang="is-IS" b="1" dirty="0">
                <a:latin typeface="Menlo" charset="0"/>
              </a:rPr>
              <a:t>Value</a:t>
            </a:r>
            <a:r>
              <a:rPr lang="is-IS" dirty="0">
                <a:latin typeface="Menlo" charset="0"/>
              </a:rPr>
              <a:t>      </a:t>
            </a:r>
            <a:r>
              <a:rPr lang="is-IS" dirty="0">
                <a:solidFill>
                  <a:srgbClr val="CBCBCB"/>
                </a:solidFill>
                <a:latin typeface="Menlo" charset="0"/>
              </a:rPr>
              <a:t>|</a:t>
            </a:r>
            <a:r>
              <a:rPr lang="is-IS" dirty="0">
                <a:latin typeface="Menlo" charset="0"/>
              </a:rPr>
              <a:t> </a:t>
            </a:r>
            <a:r>
              <a:rPr lang="is-IS" b="1" dirty="0">
                <a:latin typeface="Menlo" charset="0"/>
              </a:rPr>
              <a:t>Command Flag</a:t>
            </a:r>
            <a:r>
              <a:rPr lang="is-IS" dirty="0">
                <a:latin typeface="Menlo" charset="0"/>
              </a:rPr>
              <a:t> </a:t>
            </a:r>
            <a:r>
              <a:rPr lang="is-IS" dirty="0">
                <a:solidFill>
                  <a:srgbClr val="CBCBCB"/>
                </a:solidFill>
                <a:latin typeface="Menlo" charset="0"/>
              </a:rPr>
              <a:t>|</a:t>
            </a:r>
            <a:r>
              <a:rPr lang="is-IS" dirty="0">
                <a:latin typeface="Menlo" charset="0"/>
              </a:rPr>
              <a:t>                  </a:t>
            </a:r>
            <a:r>
              <a:rPr lang="is-IS" b="1" dirty="0">
                <a:latin typeface="Menlo" charset="0"/>
              </a:rPr>
              <a:t>Description</a:t>
            </a:r>
            <a:r>
              <a:rPr lang="is-IS" dirty="0">
                <a:latin typeface="Menlo" charset="0"/>
              </a:rPr>
              <a:t>                   </a:t>
            </a:r>
          </a:p>
          <a:p>
            <a:pPr marL="0" indent="0">
              <a:buNone/>
            </a:pPr>
            <a:r>
              <a:rPr lang="is-IS" dirty="0">
                <a:solidFill>
                  <a:srgbClr val="CBCBCB"/>
                </a:solidFill>
                <a:latin typeface="Menlo" charset="0"/>
              </a:rPr>
              <a:t>==========+=================+==============+===============================================</a:t>
            </a:r>
          </a:p>
          <a:p>
            <a:pPr marL="0" indent="0">
              <a:buNone/>
            </a:pPr>
            <a:r>
              <a:rPr lang="is-IS" dirty="0">
                <a:latin typeface="Menlo" charset="0"/>
              </a:rPr>
              <a:t>     cuda </a:t>
            </a:r>
            <a:r>
              <a:rPr lang="is-IS" dirty="0">
                <a:solidFill>
                  <a:srgbClr val="CBCBCB"/>
                </a:solidFill>
                <a:latin typeface="Menlo" charset="0"/>
              </a:rPr>
              <a:t>|</a:t>
            </a:r>
            <a:r>
              <a:rPr lang="is-IS" dirty="0">
                <a:latin typeface="Menlo" charset="0"/>
              </a:rPr>
              <a:t>      True       </a:t>
            </a:r>
            <a:r>
              <a:rPr lang="is-IS" dirty="0">
                <a:solidFill>
                  <a:srgbClr val="CBCBCB"/>
                </a:solidFill>
                <a:latin typeface="Menlo" charset="0"/>
              </a:rPr>
              <a:t>|</a:t>
            </a:r>
            <a:r>
              <a:rPr lang="is-IS" dirty="0">
                <a:latin typeface="Menlo" charset="0"/>
              </a:rPr>
              <a:t> --cuda       </a:t>
            </a:r>
            <a:r>
              <a:rPr lang="is-IS" dirty="0">
                <a:solidFill>
                  <a:srgbClr val="CBCBCB"/>
                </a:solidFill>
                <a:latin typeface="Menlo" charset="0"/>
              </a:rPr>
              <a:t>|</a:t>
            </a:r>
            <a:r>
              <a:rPr lang="is-IS" dirty="0">
                <a:latin typeface="Menlo" charset="0"/>
              </a:rPr>
              <a:t> Application uses NVIDIA CUDA.                  </a:t>
            </a:r>
          </a:p>
          <a:p>
            <a:pPr marL="0" indent="0">
              <a:buNone/>
            </a:pPr>
            <a:r>
              <a:rPr lang="is-IS" dirty="0">
                <a:latin typeface="Menlo" charset="0"/>
              </a:rPr>
              <a:t>  linkage </a:t>
            </a:r>
            <a:r>
              <a:rPr lang="is-IS" dirty="0">
                <a:solidFill>
                  <a:srgbClr val="CBCBCB"/>
                </a:solidFill>
                <a:latin typeface="Menlo" charset="0"/>
              </a:rPr>
              <a:t>|</a:t>
            </a:r>
            <a:r>
              <a:rPr lang="is-IS" dirty="0">
                <a:latin typeface="Menlo" charset="0"/>
              </a:rPr>
              <a:t>     dynamic     </a:t>
            </a:r>
            <a:r>
              <a:rPr lang="is-IS" dirty="0">
                <a:solidFill>
                  <a:srgbClr val="CBCBCB"/>
                </a:solidFill>
                <a:latin typeface="Menlo" charset="0"/>
              </a:rPr>
              <a:t>|</a:t>
            </a:r>
            <a:r>
              <a:rPr lang="is-IS" dirty="0">
                <a:latin typeface="Menlo" charset="0"/>
              </a:rPr>
              <a:t> --linkage    </a:t>
            </a:r>
            <a:r>
              <a:rPr lang="is-IS" dirty="0">
                <a:solidFill>
                  <a:srgbClr val="CBCBCB"/>
                </a:solidFill>
                <a:latin typeface="Menlo" charset="0"/>
              </a:rPr>
              <a:t>|</a:t>
            </a:r>
            <a:r>
              <a:rPr lang="is-IS" dirty="0">
                <a:latin typeface="Menlo" charset="0"/>
              </a:rPr>
              <a:t> Application linkage.                           </a:t>
            </a:r>
          </a:p>
          <a:p>
            <a:pPr marL="0" indent="0">
              <a:buNone/>
            </a:pPr>
            <a:r>
              <a:rPr lang="is-IS" dirty="0">
                <a:latin typeface="Menlo" charset="0"/>
              </a:rPr>
              <a:t>      mpc </a:t>
            </a:r>
            <a:r>
              <a:rPr lang="is-IS" dirty="0">
                <a:solidFill>
                  <a:srgbClr val="CBCBCB"/>
                </a:solidFill>
                <a:latin typeface="Menlo" charset="0"/>
              </a:rPr>
              <a:t>|</a:t>
            </a:r>
            <a:r>
              <a:rPr lang="is-IS" dirty="0">
                <a:latin typeface="Menlo" charset="0"/>
              </a:rPr>
              <a:t>      False      </a:t>
            </a:r>
            <a:r>
              <a:rPr lang="is-IS" dirty="0">
                <a:solidFill>
                  <a:srgbClr val="CBCBCB"/>
                </a:solidFill>
                <a:latin typeface="Menlo" charset="0"/>
              </a:rPr>
              <a:t>|</a:t>
            </a:r>
            <a:r>
              <a:rPr lang="is-IS" dirty="0">
                <a:latin typeface="Menlo" charset="0"/>
              </a:rPr>
              <a:t> --mpc        </a:t>
            </a:r>
            <a:r>
              <a:rPr lang="is-IS" dirty="0">
                <a:solidFill>
                  <a:srgbClr val="CBCBCB"/>
                </a:solidFill>
                <a:latin typeface="Menlo" charset="0"/>
              </a:rPr>
              <a:t>|</a:t>
            </a:r>
            <a:r>
              <a:rPr lang="is-IS" dirty="0">
                <a:latin typeface="Menlo" charset="0"/>
              </a:rPr>
              <a:t> Application uses MPC.                          </a:t>
            </a:r>
          </a:p>
          <a:p>
            <a:pPr marL="0" indent="0">
              <a:buNone/>
            </a:pPr>
            <a:r>
              <a:rPr lang="is-IS" dirty="0">
                <a:latin typeface="Menlo" charset="0"/>
              </a:rPr>
              <a:t>      mpi </a:t>
            </a:r>
            <a:r>
              <a:rPr lang="is-IS" dirty="0">
                <a:solidFill>
                  <a:srgbClr val="CBCBCB"/>
                </a:solidFill>
                <a:latin typeface="Menlo" charset="0"/>
              </a:rPr>
              <a:t>|</a:t>
            </a:r>
            <a:r>
              <a:rPr lang="is-IS" dirty="0">
                <a:latin typeface="Menlo" charset="0"/>
              </a:rPr>
              <a:t>      False      </a:t>
            </a:r>
            <a:r>
              <a:rPr lang="is-IS" dirty="0">
                <a:solidFill>
                  <a:srgbClr val="CBCBCB"/>
                </a:solidFill>
                <a:latin typeface="Menlo" charset="0"/>
              </a:rPr>
              <a:t>|</a:t>
            </a:r>
            <a:r>
              <a:rPr lang="is-IS" dirty="0">
                <a:latin typeface="Menlo" charset="0"/>
              </a:rPr>
              <a:t> --mpi        </a:t>
            </a:r>
            <a:r>
              <a:rPr lang="is-IS" dirty="0">
                <a:solidFill>
                  <a:srgbClr val="CBCBCB"/>
                </a:solidFill>
                <a:latin typeface="Menlo" charset="0"/>
              </a:rPr>
              <a:t>|</a:t>
            </a:r>
            <a:r>
              <a:rPr lang="is-IS" dirty="0">
                <a:latin typeface="Menlo" charset="0"/>
              </a:rPr>
              <a:t> Application uses MPI.                          </a:t>
            </a:r>
          </a:p>
          <a:p>
            <a:pPr marL="0" indent="0">
              <a:buNone/>
            </a:pPr>
            <a:r>
              <a:rPr lang="is-IS" dirty="0">
                <a:latin typeface="Menlo" charset="0"/>
              </a:rPr>
              <a:t>   opencl </a:t>
            </a:r>
            <a:r>
              <a:rPr lang="is-IS" dirty="0">
                <a:solidFill>
                  <a:srgbClr val="CBCBCB"/>
                </a:solidFill>
                <a:latin typeface="Menlo" charset="0"/>
              </a:rPr>
              <a:t>|</a:t>
            </a:r>
            <a:r>
              <a:rPr lang="is-IS" dirty="0">
                <a:latin typeface="Menlo" charset="0"/>
              </a:rPr>
              <a:t>      False      </a:t>
            </a:r>
            <a:r>
              <a:rPr lang="is-IS" dirty="0">
                <a:solidFill>
                  <a:srgbClr val="CBCBCB"/>
                </a:solidFill>
                <a:latin typeface="Menlo" charset="0"/>
              </a:rPr>
              <a:t>|</a:t>
            </a:r>
            <a:r>
              <a:rPr lang="is-IS" dirty="0">
                <a:latin typeface="Menlo" charset="0"/>
              </a:rPr>
              <a:t> --opencl     </a:t>
            </a:r>
            <a:r>
              <a:rPr lang="is-IS" dirty="0">
                <a:solidFill>
                  <a:srgbClr val="CBCBCB"/>
                </a:solidFill>
                <a:latin typeface="Menlo" charset="0"/>
              </a:rPr>
              <a:t>|</a:t>
            </a:r>
            <a:r>
              <a:rPr lang="is-IS" dirty="0">
                <a:latin typeface="Menlo" charset="0"/>
              </a:rPr>
              <a:t> Application uses OpenCL.                       </a:t>
            </a:r>
          </a:p>
          <a:p>
            <a:pPr marL="0" indent="0">
              <a:buNone/>
            </a:pPr>
            <a:r>
              <a:rPr lang="is-IS" dirty="0">
                <a:latin typeface="Menlo" charset="0"/>
              </a:rPr>
              <a:t>   openmp </a:t>
            </a:r>
            <a:r>
              <a:rPr lang="is-IS" dirty="0">
                <a:solidFill>
                  <a:srgbClr val="CBCBCB"/>
                </a:solidFill>
                <a:latin typeface="Menlo" charset="0"/>
              </a:rPr>
              <a:t>|</a:t>
            </a:r>
            <a:r>
              <a:rPr lang="is-IS" dirty="0">
                <a:latin typeface="Menlo" charset="0"/>
              </a:rPr>
              <a:t>      False      </a:t>
            </a:r>
            <a:r>
              <a:rPr lang="is-IS" dirty="0">
                <a:solidFill>
                  <a:srgbClr val="CBCBCB"/>
                </a:solidFill>
                <a:latin typeface="Menlo" charset="0"/>
              </a:rPr>
              <a:t>|</a:t>
            </a:r>
            <a:r>
              <a:rPr lang="is-IS" dirty="0">
                <a:latin typeface="Menlo" charset="0"/>
              </a:rPr>
              <a:t> --openmp     </a:t>
            </a:r>
            <a:r>
              <a:rPr lang="is-IS" dirty="0">
                <a:solidFill>
                  <a:srgbClr val="CBCBCB"/>
                </a:solidFill>
                <a:latin typeface="Menlo" charset="0"/>
              </a:rPr>
              <a:t>|</a:t>
            </a:r>
            <a:r>
              <a:rPr lang="is-IS" dirty="0">
                <a:latin typeface="Menlo" charset="0"/>
              </a:rPr>
              <a:t> Application uses OpenMP.                       </a:t>
            </a:r>
          </a:p>
          <a:p>
            <a:pPr marL="0" indent="0">
              <a:buNone/>
            </a:pPr>
            <a:r>
              <a:rPr lang="is-IS" dirty="0">
                <a:latin typeface="Menlo" charset="0"/>
              </a:rPr>
              <a:t> projects </a:t>
            </a:r>
            <a:r>
              <a:rPr lang="is-IS" dirty="0">
                <a:solidFill>
                  <a:srgbClr val="CBCBCB"/>
                </a:solidFill>
                <a:latin typeface="Menlo" charset="0"/>
              </a:rPr>
              <a:t>|</a:t>
            </a:r>
            <a:r>
              <a:rPr lang="is-IS" dirty="0">
                <a:latin typeface="Menlo" charset="0"/>
              </a:rPr>
              <a:t> gpu_suite.1.1.0 </a:t>
            </a:r>
            <a:r>
              <a:rPr lang="is-IS" dirty="0">
                <a:solidFill>
                  <a:srgbClr val="CBCBCB"/>
                </a:solidFill>
                <a:latin typeface="Menlo" charset="0"/>
              </a:rPr>
              <a:t>|</a:t>
            </a:r>
            <a:r>
              <a:rPr lang="is-IS" dirty="0">
                <a:latin typeface="Menlo" charset="0"/>
              </a:rPr>
              <a:t> N/A          </a:t>
            </a:r>
            <a:r>
              <a:rPr lang="is-IS" dirty="0">
                <a:solidFill>
                  <a:srgbClr val="CBCBCB"/>
                </a:solidFill>
                <a:latin typeface="Menlo" charset="0"/>
              </a:rPr>
              <a:t>|</a:t>
            </a:r>
            <a:r>
              <a:rPr lang="is-IS" dirty="0">
                <a:latin typeface="Menlo" charset="0"/>
              </a:rPr>
              <a:t> Projects using this application.               </a:t>
            </a:r>
          </a:p>
          <a:p>
            <a:pPr marL="0" indent="0">
              <a:buNone/>
            </a:pPr>
            <a:r>
              <a:rPr lang="is-IS" dirty="0">
                <a:latin typeface="Menlo" charset="0"/>
              </a:rPr>
              <a:t> pthreads </a:t>
            </a:r>
            <a:r>
              <a:rPr lang="is-IS" dirty="0">
                <a:solidFill>
                  <a:srgbClr val="CBCBCB"/>
                </a:solidFill>
                <a:latin typeface="Menlo" charset="0"/>
              </a:rPr>
              <a:t>|</a:t>
            </a:r>
            <a:r>
              <a:rPr lang="is-IS" dirty="0">
                <a:latin typeface="Menlo" charset="0"/>
              </a:rPr>
              <a:t>      False      </a:t>
            </a:r>
            <a:r>
              <a:rPr lang="is-IS" dirty="0">
                <a:solidFill>
                  <a:srgbClr val="CBCBCB"/>
                </a:solidFill>
                <a:latin typeface="Menlo" charset="0"/>
              </a:rPr>
              <a:t>|</a:t>
            </a:r>
            <a:r>
              <a:rPr lang="is-IS" dirty="0">
                <a:latin typeface="Menlo" charset="0"/>
              </a:rPr>
              <a:t> --pthreads   </a:t>
            </a:r>
            <a:r>
              <a:rPr lang="is-IS" dirty="0">
                <a:solidFill>
                  <a:srgbClr val="CBCBCB"/>
                </a:solidFill>
                <a:latin typeface="Menlo" charset="0"/>
              </a:rPr>
              <a:t>|</a:t>
            </a:r>
            <a:r>
              <a:rPr lang="is-IS" dirty="0">
                <a:latin typeface="Menlo" charset="0"/>
              </a:rPr>
              <a:t> Application uses pthreads.                     </a:t>
            </a:r>
          </a:p>
          <a:p>
            <a:pPr marL="0" indent="0">
              <a:buNone/>
            </a:pPr>
            <a:r>
              <a:rPr lang="is-IS" dirty="0">
                <a:latin typeface="Menlo" charset="0"/>
              </a:rPr>
              <a:t>    shmem </a:t>
            </a:r>
            <a:r>
              <a:rPr lang="is-IS" dirty="0">
                <a:solidFill>
                  <a:srgbClr val="CBCBCB"/>
                </a:solidFill>
                <a:latin typeface="Menlo" charset="0"/>
              </a:rPr>
              <a:t>|</a:t>
            </a:r>
            <a:r>
              <a:rPr lang="is-IS" dirty="0">
                <a:latin typeface="Menlo" charset="0"/>
              </a:rPr>
              <a:t>      False      </a:t>
            </a:r>
            <a:r>
              <a:rPr lang="is-IS" dirty="0">
                <a:solidFill>
                  <a:srgbClr val="CBCBCB"/>
                </a:solidFill>
                <a:latin typeface="Menlo" charset="0"/>
              </a:rPr>
              <a:t>|</a:t>
            </a:r>
            <a:r>
              <a:rPr lang="is-IS" dirty="0">
                <a:latin typeface="Menlo" charset="0"/>
              </a:rPr>
              <a:t> --shmem      </a:t>
            </a:r>
            <a:r>
              <a:rPr lang="is-IS" dirty="0">
                <a:solidFill>
                  <a:srgbClr val="CBCBCB"/>
                </a:solidFill>
                <a:latin typeface="Menlo" charset="0"/>
              </a:rPr>
              <a:t>|</a:t>
            </a:r>
            <a:r>
              <a:rPr lang="is-IS" dirty="0">
                <a:latin typeface="Menlo" charset="0"/>
              </a:rPr>
              <a:t> Application uses SHMEM.                        </a:t>
            </a:r>
          </a:p>
          <a:p>
            <a:pPr marL="0" indent="0">
              <a:buNone/>
            </a:pPr>
            <a:r>
              <a:rPr lang="is-IS" dirty="0">
                <a:latin typeface="Menlo" charset="0"/>
              </a:rPr>
              <a:t>      tbb </a:t>
            </a:r>
            <a:r>
              <a:rPr lang="is-IS" dirty="0">
                <a:solidFill>
                  <a:srgbClr val="CBCBCB"/>
                </a:solidFill>
                <a:latin typeface="Menlo" charset="0"/>
              </a:rPr>
              <a:t>|</a:t>
            </a:r>
            <a:r>
              <a:rPr lang="is-IS" dirty="0">
                <a:latin typeface="Menlo" charset="0"/>
              </a:rPr>
              <a:t>      False      </a:t>
            </a:r>
            <a:r>
              <a:rPr lang="is-IS" dirty="0">
                <a:solidFill>
                  <a:srgbClr val="CBCBCB"/>
                </a:solidFill>
                <a:latin typeface="Menlo" charset="0"/>
              </a:rPr>
              <a:t>|</a:t>
            </a:r>
            <a:r>
              <a:rPr lang="is-IS" dirty="0">
                <a:latin typeface="Menlo" charset="0"/>
              </a:rPr>
              <a:t> --tbb        </a:t>
            </a:r>
            <a:r>
              <a:rPr lang="is-IS" dirty="0">
                <a:solidFill>
                  <a:srgbClr val="CBCBCB"/>
                </a:solidFill>
                <a:latin typeface="Menlo" charset="0"/>
              </a:rPr>
              <a:t>|</a:t>
            </a:r>
            <a:r>
              <a:rPr lang="is-IS" dirty="0">
                <a:latin typeface="Menlo" charset="0"/>
              </a:rPr>
              <a:t> Application uses Thread Building Blocks (TBB). </a:t>
            </a:r>
          </a:p>
          <a:p>
            <a:pPr marL="0" indent="0">
              <a:buNone/>
            </a:pPr>
            <a:r>
              <a:rPr lang="is-IS" dirty="0">
                <a:latin typeface="Menlo" charset="0"/>
              </a:rPr>
              <a:t/>
            </a:r>
            <a:br>
              <a:rPr lang="is-IS" dirty="0">
                <a:latin typeface="Menlo" charset="0"/>
              </a:rPr>
            </a:br>
            <a:endParaRPr lang="is-IS" dirty="0">
              <a:latin typeface="Menlo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12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Use the long listing 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220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tau &lt;compiler&gt; [options]</a:t>
            </a:r>
          </a:p>
          <a:p>
            <a:pPr lvl="1"/>
            <a:r>
              <a:rPr lang="en-US" sz="2000" dirty="0" smtClean="0">
                <a:latin typeface="Courier New" charset="0"/>
                <a:ea typeface="Courier New" charset="0"/>
                <a:cs typeface="Courier New" charset="0"/>
              </a:rPr>
              <a:t>tau </a:t>
            </a:r>
            <a:r>
              <a:rPr lang="en-US" sz="2000" dirty="0" err="1" smtClean="0">
                <a:latin typeface="Courier New" charset="0"/>
                <a:ea typeface="Courier New" charset="0"/>
                <a:cs typeface="Courier New" charset="0"/>
              </a:rPr>
              <a:t>gcc</a:t>
            </a:r>
            <a:r>
              <a:rPr lang="en-US" sz="2000" dirty="0" smtClean="0">
                <a:latin typeface="Courier New" charset="0"/>
                <a:ea typeface="Courier New" charset="0"/>
                <a:cs typeface="Courier New" charset="0"/>
              </a:rPr>
              <a:t> *.c -o foo</a:t>
            </a:r>
          </a:p>
          <a:p>
            <a:pPr lvl="1"/>
            <a:r>
              <a:rPr lang="en-US" sz="2000" dirty="0" smtClean="0">
                <a:latin typeface="Courier New" charset="0"/>
                <a:ea typeface="Courier New" charset="0"/>
                <a:cs typeface="Courier New" charset="0"/>
              </a:rPr>
              <a:t>tau </a:t>
            </a:r>
            <a:r>
              <a:rPr lang="en-US" sz="2000" dirty="0" err="1" smtClean="0">
                <a:latin typeface="Courier New" charset="0"/>
                <a:ea typeface="Courier New" charset="0"/>
                <a:cs typeface="Courier New" charset="0"/>
              </a:rPr>
              <a:t>oshfort</a:t>
            </a:r>
            <a:r>
              <a:rPr lang="en-US" sz="2000" dirty="0" smtClean="0">
                <a:latin typeface="Courier New" charset="0"/>
                <a:ea typeface="Courier New" charset="0"/>
                <a:cs typeface="Courier New" charset="0"/>
              </a:rPr>
              <a:t> -c foo.f90</a:t>
            </a:r>
          </a:p>
          <a:p>
            <a:pPr lvl="1"/>
            <a:r>
              <a:rPr lang="en-US" sz="2000" dirty="0" smtClean="0">
                <a:latin typeface="Courier New" charset="0"/>
                <a:ea typeface="Courier New" charset="0"/>
                <a:cs typeface="Courier New" charset="0"/>
              </a:rPr>
              <a:t>tau </a:t>
            </a:r>
            <a:r>
              <a:rPr lang="en-US" sz="2000" dirty="0" err="1" smtClean="0">
                <a:latin typeface="Courier New" charset="0"/>
                <a:ea typeface="Courier New" charset="0"/>
                <a:cs typeface="Courier New" charset="0"/>
              </a:rPr>
              <a:t>oshfort</a:t>
            </a:r>
            <a:r>
              <a:rPr lang="en-US" sz="2000" dirty="0" smtClean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2000" dirty="0" err="1" smtClean="0">
                <a:latin typeface="Courier New" charset="0"/>
                <a:ea typeface="Courier New" charset="0"/>
                <a:cs typeface="Courier New" charset="0"/>
              </a:rPr>
              <a:t>foo.o</a:t>
            </a:r>
            <a:r>
              <a:rPr lang="en-US" sz="2000" dirty="0" smtClean="0">
                <a:latin typeface="Courier New" charset="0"/>
                <a:ea typeface="Courier New" charset="0"/>
                <a:cs typeface="Courier New" charset="0"/>
              </a:rPr>
              <a:t> -o foo</a:t>
            </a:r>
          </a:p>
          <a:p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tau &lt;compiler&gt; </a:t>
            </a:r>
            <a:r>
              <a:rPr lang="en-US" dirty="0" smtClean="0"/>
              <a:t>is just a shortcut:</a:t>
            </a:r>
          </a:p>
          <a:p>
            <a:pPr lvl="1"/>
            <a:r>
              <a:rPr lang="en-US" dirty="0" smtClean="0"/>
              <a:t>Expands to 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tau build &lt;compiler&gt;</a:t>
            </a:r>
          </a:p>
          <a:p>
            <a:r>
              <a:rPr lang="en-US" dirty="0" smtClean="0"/>
              <a:t>Use 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tau build --help </a:t>
            </a:r>
            <a:r>
              <a:rPr lang="en-US" dirty="0" smtClean="0"/>
              <a:t>to show all known compilers.</a:t>
            </a:r>
          </a:p>
          <a:p>
            <a:endParaRPr lang="en-US" dirty="0"/>
          </a:p>
          <a:p>
            <a:r>
              <a:rPr lang="en-US" dirty="0" smtClean="0"/>
              <a:t>NOTE: Compilation isn’t always necessary.  Use sampling to gather data on </a:t>
            </a:r>
            <a:r>
              <a:rPr lang="en-US" dirty="0" err="1" smtClean="0"/>
              <a:t>uninstrumented</a:t>
            </a:r>
            <a:r>
              <a:rPr lang="en-US" dirty="0" smtClean="0"/>
              <a:t> executables.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13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Compiling with TAU Commander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82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Initialize before running configure:</a:t>
            </a:r>
          </a:p>
          <a:p>
            <a:pPr lvl="1"/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tau initialize --</a:t>
            </a:r>
            <a:r>
              <a:rPr lang="en-US" dirty="0" err="1" smtClean="0">
                <a:latin typeface="Courier New" charset="0"/>
                <a:ea typeface="Courier New" charset="0"/>
                <a:cs typeface="Courier New" charset="0"/>
              </a:rPr>
              <a:t>shmem</a:t>
            </a:r>
            <a:endParaRPr lang="en-US" dirty="0" smtClean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dirty="0" smtClean="0"/>
              <a:t>If the project is already initialized, be sure you don’t have an “expensive” experiment selected, e.g. tracing or profiling with lots of options.</a:t>
            </a:r>
          </a:p>
          <a:p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./configure CC=“tau </a:t>
            </a:r>
            <a:r>
              <a:rPr lang="en-US" dirty="0" err="1" smtClean="0">
                <a:latin typeface="Courier New" charset="0"/>
                <a:ea typeface="Courier New" charset="0"/>
                <a:cs typeface="Courier New" charset="0"/>
              </a:rPr>
              <a:t>oshcc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”</a:t>
            </a:r>
          </a:p>
          <a:p>
            <a:pPr lvl="1"/>
            <a:r>
              <a:rPr lang="en-US" sz="2000" dirty="0" smtClean="0">
                <a:ea typeface="Courier New" charset="0"/>
                <a:cs typeface="Courier New" charset="0"/>
              </a:rPr>
              <a:t>Recommend --disable-dependency-tracking to avoid problems with source-based instrumentation.  No worries if only sampling.</a:t>
            </a:r>
          </a:p>
          <a:p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make &amp;&amp; make install</a:t>
            </a:r>
          </a:p>
          <a:p>
            <a:r>
              <a:rPr lang="en-US" dirty="0" smtClean="0"/>
              <a:t>If you change your experiment you do not have to reconfigure, just recompile:</a:t>
            </a:r>
          </a:p>
          <a:p>
            <a:pPr lvl="1"/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make clean</a:t>
            </a:r>
          </a:p>
          <a:p>
            <a:pPr lvl="1"/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make &amp;&amp; make install</a:t>
            </a:r>
            <a:endParaRPr lang="en-US" dirty="0"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14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Autotools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02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This should work:</a:t>
            </a:r>
          </a:p>
          <a:p>
            <a:pPr lvl="1"/>
            <a:r>
              <a:rPr lang="en-US" sz="2400" dirty="0" err="1">
                <a:latin typeface="Courier New" charset="0"/>
                <a:ea typeface="Courier New" charset="0"/>
                <a:cs typeface="Courier New" charset="0"/>
              </a:rPr>
              <a:t>c</a:t>
            </a:r>
            <a:r>
              <a:rPr lang="en-US" sz="2400" dirty="0" err="1" smtClean="0">
                <a:latin typeface="Courier New" charset="0"/>
                <a:ea typeface="Courier New" charset="0"/>
                <a:cs typeface="Courier New" charset="0"/>
              </a:rPr>
              <a:t>make</a:t>
            </a:r>
            <a:r>
              <a:rPr lang="en-US" sz="2400" dirty="0" smtClean="0">
                <a:latin typeface="Courier New" charset="0"/>
                <a:ea typeface="Courier New" charset="0"/>
                <a:cs typeface="Courier New" charset="0"/>
              </a:rPr>
              <a:t> -DCMAKE_C_COMPILER=“tau </a:t>
            </a:r>
            <a:r>
              <a:rPr lang="en-US" sz="2400" dirty="0" err="1" smtClean="0">
                <a:latin typeface="Courier New" charset="0"/>
                <a:ea typeface="Courier New" charset="0"/>
                <a:cs typeface="Courier New" charset="0"/>
              </a:rPr>
              <a:t>oshcc</a:t>
            </a:r>
            <a:r>
              <a:rPr lang="en-US" sz="2400" dirty="0" smtClean="0">
                <a:latin typeface="Courier New" charset="0"/>
                <a:ea typeface="Courier New" charset="0"/>
                <a:cs typeface="Courier New" charset="0"/>
              </a:rPr>
              <a:t>”</a:t>
            </a:r>
          </a:p>
          <a:p>
            <a:r>
              <a:rPr lang="en-US" dirty="0" smtClean="0"/>
              <a:t>If it doesn’t, use the wrapper scripts:</a:t>
            </a:r>
          </a:p>
          <a:p>
            <a:pPr lvl="1"/>
            <a:r>
              <a:rPr lang="en-US" sz="2400" dirty="0" smtClean="0">
                <a:latin typeface="Courier New" charset="0"/>
                <a:ea typeface="Courier New" charset="0"/>
                <a:cs typeface="Courier New" charset="0"/>
              </a:rPr>
              <a:t>export PATH=$PWD/.tau/bin/&lt;</a:t>
            </a:r>
            <a:r>
              <a:rPr lang="en-US" sz="2400" dirty="0" err="1" smtClean="0">
                <a:latin typeface="Courier New" charset="0"/>
                <a:ea typeface="Courier New" charset="0"/>
                <a:cs typeface="Courier New" charset="0"/>
              </a:rPr>
              <a:t>target_name</a:t>
            </a:r>
            <a:r>
              <a:rPr lang="en-US" sz="2400" dirty="0" smtClean="0">
                <a:latin typeface="Courier New" charset="0"/>
                <a:ea typeface="Courier New" charset="0"/>
                <a:cs typeface="Courier New" charset="0"/>
              </a:rPr>
              <a:t>&gt;</a:t>
            </a:r>
          </a:p>
          <a:p>
            <a:pPr lvl="1"/>
            <a:r>
              <a:rPr lang="en-US" sz="2400" dirty="0" err="1" smtClean="0">
                <a:latin typeface="Courier New" charset="0"/>
                <a:ea typeface="Courier New" charset="0"/>
                <a:cs typeface="Courier New" charset="0"/>
              </a:rPr>
              <a:t>cmake</a:t>
            </a:r>
            <a:r>
              <a:rPr lang="en-US" sz="2400" dirty="0" smtClean="0">
                <a:latin typeface="Courier New" charset="0"/>
                <a:ea typeface="Courier New" charset="0"/>
                <a:cs typeface="Courier New" charset="0"/>
              </a:rPr>
              <a:t> -DCMAKE_C_COMPILER=“</a:t>
            </a:r>
            <a:r>
              <a:rPr lang="en-US" sz="2400" dirty="0" err="1" smtClean="0">
                <a:latin typeface="Courier New" charset="0"/>
                <a:ea typeface="Courier New" charset="0"/>
                <a:cs typeface="Courier New" charset="0"/>
              </a:rPr>
              <a:t>tau_oshcc</a:t>
            </a:r>
            <a:r>
              <a:rPr lang="en-US" sz="2400" dirty="0" smtClean="0">
                <a:latin typeface="Courier New" charset="0"/>
                <a:ea typeface="Courier New" charset="0"/>
                <a:cs typeface="Courier New" charset="0"/>
              </a:rPr>
              <a:t>”</a:t>
            </a:r>
            <a:endParaRPr lang="en-US" dirty="0" smtClean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dirty="0" smtClean="0"/>
              <a:t>Wrapper scripts are automatically generated for all compilers supported by the target.</a:t>
            </a:r>
          </a:p>
          <a:p>
            <a:pPr lvl="1"/>
            <a:r>
              <a:rPr lang="en-US" dirty="0" smtClean="0"/>
              <a:t>Wrapper for &lt;compiler&gt; is “tau_&lt;compiler&gt;”</a:t>
            </a:r>
          </a:p>
          <a:p>
            <a:pPr lvl="2"/>
            <a:r>
              <a:rPr lang="en-US" dirty="0" smtClean="0"/>
              <a:t>E.g. </a:t>
            </a:r>
            <a:r>
              <a:rPr lang="en-US" dirty="0" err="1" smtClean="0"/>
              <a:t>tau_gcc</a:t>
            </a:r>
            <a:r>
              <a:rPr lang="en-US" dirty="0" smtClean="0"/>
              <a:t>, </a:t>
            </a:r>
            <a:r>
              <a:rPr lang="en-US" dirty="0" err="1" smtClean="0"/>
              <a:t>tau_mpicc</a:t>
            </a:r>
            <a:r>
              <a:rPr lang="en-US" dirty="0" smtClean="0"/>
              <a:t>, </a:t>
            </a:r>
            <a:r>
              <a:rPr lang="en-US" dirty="0" err="1" smtClean="0"/>
              <a:t>tau_oshcc</a:t>
            </a:r>
            <a:r>
              <a:rPr lang="en-US" dirty="0" smtClean="0"/>
              <a:t>, etc.</a:t>
            </a:r>
          </a:p>
          <a:p>
            <a:r>
              <a:rPr lang="en-US" dirty="0" smtClean="0"/>
              <a:t>Wrappers can be used for </a:t>
            </a:r>
            <a:r>
              <a:rPr lang="en-US" dirty="0" smtClean="0">
                <a:solidFill>
                  <a:schemeClr val="accent2"/>
                </a:solidFill>
              </a:rPr>
              <a:t>any build system</a:t>
            </a:r>
            <a:r>
              <a:rPr lang="en-US" dirty="0" smtClean="0"/>
              <a:t> that doesn’t like spaces in the compiler name.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15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CMAKE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173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tau &lt;command&gt;</a:t>
            </a:r>
          </a:p>
          <a:p>
            <a:pPr lvl="1"/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tau </a:t>
            </a:r>
            <a:r>
              <a:rPr lang="en-US" dirty="0" err="1" smtClean="0">
                <a:latin typeface="Courier New" charset="0"/>
                <a:ea typeface="Courier New" charset="0"/>
                <a:cs typeface="Courier New" charset="0"/>
              </a:rPr>
              <a:t>srun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 -n 4 ./</a:t>
            </a:r>
            <a:r>
              <a:rPr lang="en-US" dirty="0" err="1" smtClean="0">
                <a:latin typeface="Courier New" charset="0"/>
                <a:ea typeface="Courier New" charset="0"/>
                <a:cs typeface="Courier New" charset="0"/>
              </a:rPr>
              <a:t>a.out</a:t>
            </a:r>
            <a:endParaRPr lang="en-US" dirty="0" smtClean="0">
              <a:latin typeface="Courier New" charset="0"/>
              <a:ea typeface="Courier New" charset="0"/>
              <a:cs typeface="Courier New" charset="0"/>
            </a:endParaRPr>
          </a:p>
          <a:p>
            <a:pPr lvl="1"/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tau </a:t>
            </a:r>
            <a:r>
              <a:rPr lang="en-US" dirty="0" err="1" smtClean="0">
                <a:latin typeface="Courier New" charset="0"/>
                <a:ea typeface="Courier New" charset="0"/>
                <a:cs typeface="Courier New" charset="0"/>
              </a:rPr>
              <a:t>mpirun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 -np 4 ./</a:t>
            </a:r>
            <a:r>
              <a:rPr lang="en-US" dirty="0" err="1" smtClean="0">
                <a:latin typeface="Courier New" charset="0"/>
                <a:ea typeface="Courier New" charset="0"/>
                <a:cs typeface="Courier New" charset="0"/>
              </a:rPr>
              <a:t>a.out</a:t>
            </a:r>
            <a:endParaRPr lang="en-US" dirty="0" smtClean="0">
              <a:latin typeface="Courier New" charset="0"/>
              <a:ea typeface="Courier New" charset="0"/>
              <a:cs typeface="Courier New" charset="0"/>
            </a:endParaRPr>
          </a:p>
          <a:p>
            <a:pPr lvl="1"/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tau ./</a:t>
            </a:r>
            <a:r>
              <a:rPr lang="en-US" dirty="0" err="1" smtClean="0">
                <a:latin typeface="Courier New" charset="0"/>
                <a:ea typeface="Courier New" charset="0"/>
                <a:cs typeface="Courier New" charset="0"/>
              </a:rPr>
              <a:t>a.out</a:t>
            </a:r>
            <a:endParaRPr lang="en-US" dirty="0" smtClean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tau &lt;command&gt;</a:t>
            </a:r>
            <a:r>
              <a:rPr lang="en-US" dirty="0" smtClean="0"/>
              <a:t> is just a shortcut:</a:t>
            </a:r>
          </a:p>
          <a:p>
            <a:pPr lvl="1"/>
            <a:r>
              <a:rPr lang="en-US" dirty="0" smtClean="0"/>
              <a:t>Expands to 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tau trial create &lt;command&gt;</a:t>
            </a:r>
          </a:p>
          <a:p>
            <a:endParaRPr lang="en-US" dirty="0"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16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Running with TAU Commander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30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latin typeface="Courier New" charset="0"/>
                <a:ea typeface="Courier New" charset="0"/>
                <a:cs typeface="Courier New" charset="0"/>
              </a:rPr>
              <a:t>tau trial create \</a:t>
            </a:r>
          </a:p>
          <a:p>
            <a:pPr marL="0" indent="0">
              <a:buNone/>
            </a:pPr>
            <a:r>
              <a:rPr lang="en-US" sz="2400" dirty="0" smtClean="0">
                <a:latin typeface="Courier New" charset="0"/>
                <a:ea typeface="Courier New" charset="0"/>
                <a:cs typeface="Courier New" charset="0"/>
              </a:rPr>
              <a:t>  --launcher </a:t>
            </a:r>
            <a:r>
              <a:rPr lang="en-US" sz="2400" dirty="0" err="1" smtClean="0">
                <a:latin typeface="Courier New" charset="0"/>
                <a:ea typeface="Courier New" charset="0"/>
                <a:cs typeface="Courier New" charset="0"/>
              </a:rPr>
              <a:t>mylauncher</a:t>
            </a:r>
            <a:r>
              <a:rPr lang="en-US" sz="2400" dirty="0" smtClean="0">
                <a:latin typeface="Courier New" charset="0"/>
                <a:ea typeface="Courier New" charset="0"/>
                <a:cs typeface="Courier New" charset="0"/>
              </a:rPr>
              <a:t> -np 4 -- \</a:t>
            </a:r>
          </a:p>
          <a:p>
            <a:pPr marL="0" indent="0">
              <a:buNone/>
            </a:pPr>
            <a:r>
              <a:rPr lang="en-US" sz="2400" dirty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2400" dirty="0" smtClean="0">
                <a:latin typeface="Courier New" charset="0"/>
                <a:ea typeface="Courier New" charset="0"/>
                <a:cs typeface="Courier New" charset="0"/>
              </a:rPr>
              <a:t> ./</a:t>
            </a:r>
            <a:r>
              <a:rPr lang="en-US" sz="2400" dirty="0" err="1" smtClean="0">
                <a:latin typeface="Courier New" charset="0"/>
                <a:ea typeface="Courier New" charset="0"/>
                <a:cs typeface="Courier New" charset="0"/>
              </a:rPr>
              <a:t>a.out</a:t>
            </a:r>
            <a:r>
              <a:rPr lang="en-US" sz="2400" dirty="0" smtClean="0">
                <a:latin typeface="Courier New" charset="0"/>
                <a:ea typeface="Courier New" charset="0"/>
                <a:cs typeface="Courier New" charset="0"/>
              </a:rPr>
              <a:t> bar </a:t>
            </a:r>
            <a:r>
              <a:rPr lang="en-US" sz="2400" dirty="0" err="1" smtClean="0">
                <a:latin typeface="Courier New" charset="0"/>
                <a:ea typeface="Courier New" charset="0"/>
                <a:cs typeface="Courier New" charset="0"/>
              </a:rPr>
              <a:t>baz</a:t>
            </a:r>
            <a:endParaRPr lang="en-US" sz="2400" dirty="0" smtClean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sz="2400" dirty="0" smtClean="0">
                <a:ea typeface="Courier New" charset="0"/>
                <a:cs typeface="Courier New" charset="0"/>
              </a:rPr>
              <a:t>Use the --launcher flag to indicate the launcher command and arguments.</a:t>
            </a:r>
          </a:p>
          <a:p>
            <a:r>
              <a:rPr lang="en-US" sz="2400" dirty="0" smtClean="0">
                <a:ea typeface="Courier New" charset="0"/>
                <a:cs typeface="Courier New" charset="0"/>
              </a:rPr>
              <a:t>Use “--” to mark the beginning of the application command line.</a:t>
            </a:r>
          </a:p>
          <a:p>
            <a:r>
              <a:rPr lang="en-US" sz="2400" dirty="0" smtClean="0">
                <a:latin typeface="Courier New" charset="0"/>
                <a:ea typeface="Courier New" charset="0"/>
                <a:cs typeface="Courier New" charset="0"/>
              </a:rPr>
              <a:t>tau </a:t>
            </a:r>
            <a:r>
              <a:rPr lang="en-US" sz="2400" dirty="0" err="1" smtClean="0">
                <a:latin typeface="Courier New" charset="0"/>
                <a:ea typeface="Courier New" charset="0"/>
                <a:cs typeface="Courier New" charset="0"/>
              </a:rPr>
              <a:t>mpirun</a:t>
            </a:r>
            <a:r>
              <a:rPr lang="en-US" sz="2400" dirty="0" smtClean="0">
                <a:latin typeface="Courier New" charset="0"/>
                <a:ea typeface="Courier New" charset="0"/>
                <a:cs typeface="Courier New" charset="0"/>
              </a:rPr>
              <a:t> -np 4 ./</a:t>
            </a:r>
            <a:r>
              <a:rPr lang="en-US" sz="2400" dirty="0" err="1" smtClean="0">
                <a:latin typeface="Courier New" charset="0"/>
                <a:ea typeface="Courier New" charset="0"/>
                <a:cs typeface="Courier New" charset="0"/>
              </a:rPr>
              <a:t>a.out</a:t>
            </a:r>
            <a:r>
              <a:rPr lang="en-US" sz="2400" dirty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2400" dirty="0" smtClean="0">
                <a:latin typeface="Courier New" charset="0"/>
                <a:ea typeface="Courier New" charset="0"/>
                <a:cs typeface="Courier New" charset="0"/>
              </a:rPr>
              <a:t>20 </a:t>
            </a:r>
            <a:r>
              <a:rPr lang="en-US" sz="2400" dirty="0" smtClean="0">
                <a:ea typeface="Courier New" charset="0"/>
                <a:cs typeface="Courier New" charset="0"/>
              </a:rPr>
              <a:t>is shorthand for:</a:t>
            </a:r>
            <a:br>
              <a:rPr lang="en-US" sz="2400" dirty="0" smtClean="0">
                <a:ea typeface="Courier New" charset="0"/>
                <a:cs typeface="Courier New" charset="0"/>
              </a:rPr>
            </a:br>
            <a:r>
              <a:rPr lang="en-US" sz="2400" dirty="0" smtClean="0">
                <a:ea typeface="Courier New" charset="0"/>
                <a:cs typeface="Courier New" charset="0"/>
              </a:rPr>
              <a:t>	</a:t>
            </a:r>
            <a:r>
              <a:rPr lang="en-US" sz="1800" dirty="0" smtClean="0">
                <a:latin typeface="Courier New" charset="0"/>
                <a:ea typeface="Courier New" charset="0"/>
                <a:cs typeface="Courier New" charset="0"/>
              </a:rPr>
              <a:t>tau trial create --launcher </a:t>
            </a:r>
            <a:r>
              <a:rPr lang="en-US" sz="1800" dirty="0" err="1" smtClean="0">
                <a:latin typeface="Courier New" charset="0"/>
                <a:ea typeface="Courier New" charset="0"/>
                <a:cs typeface="Courier New" charset="0"/>
              </a:rPr>
              <a:t>mpirun</a:t>
            </a:r>
            <a:r>
              <a:rPr lang="en-US" sz="1800" dirty="0" smtClean="0">
                <a:latin typeface="Courier New" charset="0"/>
                <a:ea typeface="Courier New" charset="0"/>
                <a:cs typeface="Courier New" charset="0"/>
              </a:rPr>
              <a:t> –np 4 -- ./</a:t>
            </a:r>
            <a:r>
              <a:rPr lang="en-US" sz="1800" dirty="0" err="1" smtClean="0">
                <a:latin typeface="Courier New" charset="0"/>
                <a:ea typeface="Courier New" charset="0"/>
                <a:cs typeface="Courier New" charset="0"/>
              </a:rPr>
              <a:t>a.out</a:t>
            </a:r>
            <a:r>
              <a:rPr lang="en-US" sz="1800" dirty="0" smtClean="0">
                <a:latin typeface="Courier New" charset="0"/>
                <a:ea typeface="Courier New" charset="0"/>
                <a:cs typeface="Courier New" charset="0"/>
              </a:rPr>
              <a:t> 20</a:t>
            </a:r>
            <a:endParaRPr lang="en-US" sz="2000" dirty="0" smtClean="0"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17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Running with custom launchers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33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OpenSHMEM</a:t>
            </a:r>
            <a:r>
              <a:rPr lang="en-US" dirty="0" smtClean="0"/>
              <a:t> Examples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ParaTools, Inc.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65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 smtClean="0">
                <a:solidFill>
                  <a:srgbClr val="400BD9"/>
                </a:solidFill>
                <a:latin typeface="Menlo-Bold" charset="0"/>
              </a:rPr>
              <a:t>$</a:t>
            </a:r>
            <a:r>
              <a:rPr lang="en-US" sz="2000" dirty="0" smtClean="0">
                <a:solidFill>
                  <a:srgbClr val="000000"/>
                </a:solidFill>
                <a:latin typeface="Menlo-Regular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Menlo-Regular" charset="0"/>
              </a:rPr>
              <a:t>cd </a:t>
            </a:r>
            <a:r>
              <a:rPr lang="en-US" sz="2000" dirty="0" err="1" smtClean="0">
                <a:solidFill>
                  <a:srgbClr val="000000"/>
                </a:solidFill>
                <a:latin typeface="Menlo-Regular" charset="0"/>
              </a:rPr>
              <a:t>ISx</a:t>
            </a:r>
            <a:endParaRPr lang="en-US" sz="2000" dirty="0">
              <a:solidFill>
                <a:srgbClr val="000000"/>
              </a:solidFill>
              <a:latin typeface="Menlo-Regular" charset="0"/>
            </a:endParaRPr>
          </a:p>
          <a:p>
            <a:pPr marL="0" indent="0">
              <a:buNone/>
            </a:pPr>
            <a:endParaRPr lang="en-US" sz="2000" b="1" dirty="0" smtClean="0">
              <a:solidFill>
                <a:srgbClr val="400BD9"/>
              </a:solidFill>
              <a:latin typeface="Menlo-Bold" charset="0"/>
            </a:endParaRPr>
          </a:p>
          <a:p>
            <a:pPr marL="0" indent="0">
              <a:buNone/>
            </a:pPr>
            <a:r>
              <a:rPr lang="en-US" sz="2000" b="1" dirty="0" smtClean="0">
                <a:solidFill>
                  <a:srgbClr val="400BD9"/>
                </a:solidFill>
                <a:latin typeface="Menlo-Bold" charset="0"/>
              </a:rPr>
              <a:t>$</a:t>
            </a:r>
            <a:r>
              <a:rPr lang="en-US" sz="2000" dirty="0" smtClean="0">
                <a:solidFill>
                  <a:srgbClr val="000000"/>
                </a:solidFill>
                <a:latin typeface="Menlo-Regular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Menlo-Regular" charset="0"/>
              </a:rPr>
              <a:t>tau </a:t>
            </a:r>
            <a:r>
              <a:rPr lang="en-US" sz="2000" dirty="0" smtClean="0">
                <a:solidFill>
                  <a:srgbClr val="000000"/>
                </a:solidFill>
                <a:latin typeface="Menlo-Regular" charset="0"/>
              </a:rPr>
              <a:t>initialize --</a:t>
            </a:r>
            <a:r>
              <a:rPr lang="en-US" sz="2000" dirty="0" err="1" smtClean="0">
                <a:solidFill>
                  <a:srgbClr val="000000"/>
                </a:solidFill>
                <a:latin typeface="Menlo-Regular" charset="0"/>
              </a:rPr>
              <a:t>shmem</a:t>
            </a:r>
            <a:endParaRPr lang="en-US" sz="2000" dirty="0">
              <a:solidFill>
                <a:srgbClr val="000000"/>
              </a:solidFill>
              <a:latin typeface="Menlo-Regular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Step 1: Initialize TAU Project</a:t>
            </a:r>
            <a:endParaRPr lang="en-US" dirty="0"/>
          </a:p>
        </p:txBody>
      </p:sp>
      <p:sp>
        <p:nvSpPr>
          <p:cNvPr id="6" name="Up Arrow 5"/>
          <p:cNvSpPr/>
          <p:nvPr/>
        </p:nvSpPr>
        <p:spPr>
          <a:xfrm>
            <a:off x="1392533" y="2343370"/>
            <a:ext cx="1157592" cy="2714017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550125" y="3092401"/>
            <a:ext cx="61858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Creates a new project configuration using defaults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Project files exist in a directory named “.tau”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Like </a:t>
            </a:r>
            <a:r>
              <a:rPr lang="en-US" sz="2000" dirty="0" err="1" smtClean="0"/>
              <a:t>git</a:t>
            </a:r>
            <a:r>
              <a:rPr lang="en-US" sz="2000" dirty="0" smtClean="0"/>
              <a:t>, all directories below the directory containing the “.tau” directory can access the project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 smtClean="0"/>
              <a:t>E.g. `tau dashboard` works in miniapp1/baseline</a:t>
            </a:r>
            <a:endParaRPr lang="en-US" sz="20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68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 err="1" smtClean="0">
                <a:latin typeface="Courier New" charset="0"/>
                <a:ea typeface="Courier New" charset="0"/>
                <a:cs typeface="Courier New" charset="0"/>
              </a:rPr>
              <a:t>ssh</a:t>
            </a:r>
            <a:r>
              <a:rPr lang="en-US" sz="2800" b="1" dirty="0" smtClean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Courier New" charset="0"/>
                <a:ea typeface="Courier New" charset="0"/>
                <a:cs typeface="Courier New" charset="0"/>
              </a:rPr>
              <a:t>studentXX</a:t>
            </a:r>
            <a:r>
              <a:rPr lang="en-US" sz="2800" b="1" dirty="0" smtClean="0">
                <a:latin typeface="Courier New" charset="0"/>
                <a:ea typeface="Courier New" charset="0"/>
                <a:cs typeface="Courier New" charset="0"/>
              </a:rPr>
              <a:t>@talapas-ln1.uoregon.edu</a:t>
            </a:r>
            <a:endParaRPr lang="en-US" b="1" dirty="0" smtClean="0">
              <a:latin typeface="Courier New" charset="0"/>
              <a:ea typeface="Courier New" charset="0"/>
              <a:cs typeface="Courier New" charset="0"/>
            </a:endParaRPr>
          </a:p>
          <a:p>
            <a:pPr lvl="1"/>
            <a:r>
              <a:rPr lang="en-US" dirty="0" smtClean="0"/>
              <a:t>40 accounts available, please pick up a card</a:t>
            </a:r>
          </a:p>
          <a:p>
            <a:r>
              <a:rPr lang="en-US" sz="2800" b="1" dirty="0" smtClean="0">
                <a:latin typeface="Courier New" charset="0"/>
                <a:ea typeface="Courier New" charset="0"/>
                <a:cs typeface="Courier New" charset="0"/>
              </a:rPr>
              <a:t>module load </a:t>
            </a:r>
            <a:r>
              <a:rPr lang="en-US" sz="2800" b="1" dirty="0" err="1" smtClean="0">
                <a:solidFill>
                  <a:srgbClr val="FF0000"/>
                </a:solidFill>
                <a:latin typeface="Courier New" charset="0"/>
                <a:ea typeface="Courier New" charset="0"/>
                <a:cs typeface="Courier New" charset="0"/>
              </a:rPr>
              <a:t>prl</a:t>
            </a:r>
            <a:endParaRPr lang="en-US" sz="2800" b="1" dirty="0" smtClean="0">
              <a:solidFill>
                <a:srgbClr val="FF0000"/>
              </a:solidFill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sz="2800" b="1" dirty="0" smtClean="0">
                <a:latin typeface="Courier New" charset="0"/>
                <a:ea typeface="Courier New" charset="0"/>
                <a:cs typeface="Courier New" charset="0"/>
              </a:rPr>
              <a:t>module load </a:t>
            </a:r>
            <a:r>
              <a:rPr lang="en-US" sz="2800" b="1" dirty="0" smtClean="0">
                <a:solidFill>
                  <a:srgbClr val="FF0000"/>
                </a:solidFill>
                <a:latin typeface="Courier New" charset="0"/>
                <a:ea typeface="Courier New" charset="0"/>
                <a:cs typeface="Courier New" charset="0"/>
              </a:rPr>
              <a:t>workshops/09-08-17</a:t>
            </a:r>
            <a:endParaRPr lang="en-US" sz="2800" b="1" dirty="0">
              <a:latin typeface="Courier New" charset="0"/>
              <a:ea typeface="Courier New" charset="0"/>
              <a:cs typeface="Courier New" charset="0"/>
            </a:endParaRPr>
          </a:p>
          <a:p>
            <a:endParaRPr lang="en-US" dirty="0" smtClean="0"/>
          </a:p>
          <a:p>
            <a:r>
              <a:rPr lang="en-US" dirty="0" smtClean="0"/>
              <a:t>Benchmarks:</a:t>
            </a:r>
          </a:p>
          <a:p>
            <a:r>
              <a:rPr lang="en-US" dirty="0"/>
              <a:t>/</a:t>
            </a:r>
            <a:r>
              <a:rPr lang="en-US" dirty="0" err="1"/>
              <a:t>usr</a:t>
            </a:r>
            <a:r>
              <a:rPr lang="en-US" dirty="0"/>
              <a:t>/local/packages/workshops/09-08-17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2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On </a:t>
            </a:r>
            <a:r>
              <a:rPr lang="en-US" dirty="0" err="1" smtClean="0"/>
              <a:t>Talapas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793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20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Initializing </a:t>
            </a:r>
            <a:r>
              <a:rPr lang="en-US" dirty="0" err="1" smtClean="0"/>
              <a:t>ISx</a:t>
            </a:r>
            <a:r>
              <a:rPr lang="en-US" dirty="0" smtClean="0"/>
              <a:t> Project on Cori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74"/>
          <a:stretch/>
        </p:blipFill>
        <p:spPr>
          <a:xfrm>
            <a:off x="382353" y="953362"/>
            <a:ext cx="5777867" cy="520282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5990781" y="1196429"/>
            <a:ext cx="3021256" cy="4936370"/>
            <a:chOff x="7968208" y="299846"/>
            <a:chExt cx="3663959" cy="6506784"/>
          </a:xfrm>
        </p:grpSpPr>
        <p:sp>
          <p:nvSpPr>
            <p:cNvPr id="20" name="Right Brace 19"/>
            <p:cNvSpPr/>
            <p:nvPr/>
          </p:nvSpPr>
          <p:spPr>
            <a:xfrm>
              <a:off x="7968208" y="299846"/>
              <a:ext cx="606175" cy="2321960"/>
            </a:xfrm>
            <a:prstGeom prst="rightBrac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574383" y="1276160"/>
              <a:ext cx="2008627" cy="3693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/>
                <a:t>Compiler detection</a:t>
              </a:r>
              <a:endParaRPr lang="en-US" dirty="0"/>
            </a:p>
          </p:txBody>
        </p:sp>
        <p:sp>
          <p:nvSpPr>
            <p:cNvPr id="22" name="Right Brace 21"/>
            <p:cNvSpPr/>
            <p:nvPr/>
          </p:nvSpPr>
          <p:spPr>
            <a:xfrm>
              <a:off x="7973046" y="2621806"/>
              <a:ext cx="606175" cy="904127"/>
            </a:xfrm>
            <a:prstGeom prst="rightBrac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584059" y="2889203"/>
              <a:ext cx="2047484" cy="3693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/>
                <a:t>Project initialization</a:t>
              </a:r>
              <a:endParaRPr lang="en-US" dirty="0"/>
            </a:p>
          </p:txBody>
        </p:sp>
        <p:sp>
          <p:nvSpPr>
            <p:cNvPr id="24" name="Right Brace 23"/>
            <p:cNvSpPr/>
            <p:nvPr/>
          </p:nvSpPr>
          <p:spPr>
            <a:xfrm>
              <a:off x="7983020" y="3525932"/>
              <a:ext cx="606175" cy="2321961"/>
            </a:xfrm>
            <a:prstGeom prst="rightBrac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574383" y="4484669"/>
              <a:ext cx="2583784" cy="3693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/>
                <a:t>Download and install PDT</a:t>
              </a:r>
              <a:endParaRPr lang="en-US" dirty="0"/>
            </a:p>
          </p:txBody>
        </p:sp>
        <p:sp>
          <p:nvSpPr>
            <p:cNvPr id="26" name="Right Brace 25"/>
            <p:cNvSpPr/>
            <p:nvPr/>
          </p:nvSpPr>
          <p:spPr>
            <a:xfrm>
              <a:off x="7997231" y="5847893"/>
              <a:ext cx="606175" cy="958737"/>
            </a:xfrm>
            <a:prstGeom prst="rightBrac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603407" y="6142595"/>
              <a:ext cx="3028760" cy="4868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/>
                <a:t>TAU installation progress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0141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TAU </a:t>
            </a:r>
            <a:r>
              <a:rPr lang="en-US" dirty="0" err="1" smtClean="0"/>
              <a:t>ISx</a:t>
            </a:r>
            <a:r>
              <a:rPr lang="en-US" dirty="0" smtClean="0"/>
              <a:t> Project Dashboard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21</a:t>
            </a:fld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845" y="1031875"/>
            <a:ext cx="6259959" cy="5303838"/>
          </a:xfrm>
        </p:spPr>
      </p:pic>
    </p:spTree>
    <p:extLst>
      <p:ext uri="{BB962C8B-B14F-4D97-AF65-F5344CB8AC3E}">
        <p14:creationId xmlns:p14="http://schemas.microsoft.com/office/powerpoint/2010/main" val="156798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07" y="1133401"/>
            <a:ext cx="8686800" cy="1245275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Step 2: Use `tau` to compile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22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51" y="2631461"/>
            <a:ext cx="8677656" cy="1612075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493134" y="1461395"/>
            <a:ext cx="5845215" cy="807243"/>
            <a:chOff x="1493134" y="1461395"/>
            <a:chExt cx="5845215" cy="807243"/>
          </a:xfrm>
        </p:grpSpPr>
        <p:sp>
          <p:nvSpPr>
            <p:cNvPr id="10" name="Rectangle 9"/>
            <p:cNvSpPr/>
            <p:nvPr/>
          </p:nvSpPr>
          <p:spPr>
            <a:xfrm>
              <a:off x="4392930" y="1462835"/>
              <a:ext cx="2945419" cy="80580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Prepend `</a:t>
              </a:r>
              <a:r>
                <a:rPr lang="en-US" b="1" dirty="0" smtClean="0">
                  <a:solidFill>
                    <a:schemeClr val="accent2"/>
                  </a:solidFill>
                </a:rPr>
                <a:t>tau</a:t>
              </a:r>
              <a:r>
                <a:rPr lang="en-US" dirty="0" smtClean="0">
                  <a:solidFill>
                    <a:schemeClr val="tx1"/>
                  </a:solidFill>
                </a:rPr>
                <a:t>` command to compiler command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2" name="Straight Arrow Connector 11"/>
            <p:cNvCxnSpPr>
              <a:stCxn id="10" idx="1"/>
            </p:cNvCxnSpPr>
            <p:nvPr/>
          </p:nvCxnSpPr>
          <p:spPr>
            <a:xfrm flipH="1" flipV="1">
              <a:off x="1493134" y="1461395"/>
              <a:ext cx="2899796" cy="404342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6041986" y="2378676"/>
            <a:ext cx="2589584" cy="564692"/>
            <a:chOff x="6041986" y="2378676"/>
            <a:chExt cx="2589584" cy="564692"/>
          </a:xfrm>
        </p:grpSpPr>
        <p:sp>
          <p:nvSpPr>
            <p:cNvPr id="18" name="Rectangle 17"/>
            <p:cNvSpPr/>
            <p:nvPr/>
          </p:nvSpPr>
          <p:spPr>
            <a:xfrm>
              <a:off x="6484804" y="2378676"/>
              <a:ext cx="2146766" cy="56469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>
                  <a:solidFill>
                    <a:schemeClr val="tx1"/>
                  </a:solidFill>
                </a:rPr>
                <a:t>Compile </a:t>
              </a:r>
              <a:r>
                <a:rPr lang="en-US" dirty="0" smtClean="0">
                  <a:solidFill>
                    <a:schemeClr val="tx1"/>
                  </a:solidFill>
                </a:rPr>
                <a:t>as normal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22" name="Straight Arrow Connector 21"/>
            <p:cNvCxnSpPr>
              <a:stCxn id="18" idx="1"/>
            </p:cNvCxnSpPr>
            <p:nvPr/>
          </p:nvCxnSpPr>
          <p:spPr>
            <a:xfrm flipH="1">
              <a:off x="6041986" y="2661022"/>
              <a:ext cx="442818" cy="276141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758346" y="4563694"/>
            <a:ext cx="76101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TAU Commander constructs a new compilation command line.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May replace compiler commands with TAU’s compiler wrapper scripts.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May set environment variables, parse configuration files, etc.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If no changes are required then nothing is changed.</a:t>
            </a:r>
          </a:p>
        </p:txBody>
      </p:sp>
    </p:spTree>
    <p:extLst>
      <p:ext uri="{BB962C8B-B14F-4D97-AF65-F5344CB8AC3E}">
        <p14:creationId xmlns:p14="http://schemas.microsoft.com/office/powerpoint/2010/main" val="1362230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04"/>
          <a:stretch/>
        </p:blipFill>
        <p:spPr>
          <a:xfrm>
            <a:off x="150470" y="1034066"/>
            <a:ext cx="7925714" cy="5226933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Step 3: Use `tau` to run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23</a:t>
            </a:fld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2351483" y="1753966"/>
            <a:ext cx="4856010" cy="2007805"/>
            <a:chOff x="2351483" y="1753966"/>
            <a:chExt cx="4856010" cy="2007805"/>
          </a:xfrm>
        </p:grpSpPr>
        <p:sp>
          <p:nvSpPr>
            <p:cNvPr id="19" name="Right Brace 18"/>
            <p:cNvSpPr/>
            <p:nvPr/>
          </p:nvSpPr>
          <p:spPr>
            <a:xfrm>
              <a:off x="2351483" y="1753966"/>
              <a:ext cx="511616" cy="2007805"/>
            </a:xfrm>
            <a:prstGeom prst="rightBrac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863099" y="2573202"/>
              <a:ext cx="4344394" cy="3693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/>
                <a:t>TAU Commander sets environment variables</a:t>
              </a:r>
              <a:endParaRPr lang="en-US" dirty="0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3949229" y="3853788"/>
            <a:ext cx="4855616" cy="1255763"/>
            <a:chOff x="3949229" y="3853788"/>
            <a:chExt cx="4855616" cy="1255763"/>
          </a:xfrm>
        </p:grpSpPr>
        <p:sp>
          <p:nvSpPr>
            <p:cNvPr id="21" name="Right Brace 20"/>
            <p:cNvSpPr/>
            <p:nvPr/>
          </p:nvSpPr>
          <p:spPr>
            <a:xfrm>
              <a:off x="3949229" y="3853788"/>
              <a:ext cx="511616" cy="1255763"/>
            </a:xfrm>
            <a:prstGeom prst="rightBrac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457886" y="4290047"/>
              <a:ext cx="4346959" cy="3693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/>
                <a:t>Application executes, possibly with </a:t>
              </a:r>
              <a:r>
                <a:rPr lang="en-US" dirty="0" err="1" smtClean="0"/>
                <a:t>tau_exec</a:t>
              </a:r>
              <a:endParaRPr lang="en-US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057570" y="1410897"/>
            <a:ext cx="2945419" cy="1943302"/>
            <a:chOff x="3057570" y="1410897"/>
            <a:chExt cx="2945419" cy="1943302"/>
          </a:xfrm>
        </p:grpSpPr>
        <p:sp>
          <p:nvSpPr>
            <p:cNvPr id="24" name="Rectangle 23"/>
            <p:cNvSpPr/>
            <p:nvPr/>
          </p:nvSpPr>
          <p:spPr>
            <a:xfrm>
              <a:off x="3057570" y="2548396"/>
              <a:ext cx="2945419" cy="80580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Prepend `</a:t>
              </a:r>
              <a:r>
                <a:rPr lang="en-US" b="1" dirty="0" smtClean="0">
                  <a:solidFill>
                    <a:schemeClr val="accent2"/>
                  </a:solidFill>
                </a:rPr>
                <a:t>tau</a:t>
              </a:r>
              <a:r>
                <a:rPr lang="en-US" dirty="0" smtClean="0">
                  <a:solidFill>
                    <a:schemeClr val="tx1"/>
                  </a:solidFill>
                </a:rPr>
                <a:t>` command to command line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H="1" flipV="1">
              <a:off x="4530279" y="1410897"/>
              <a:ext cx="1" cy="113750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/>
        </p:nvGrpSpPr>
        <p:grpSpPr>
          <a:xfrm>
            <a:off x="2863099" y="4740630"/>
            <a:ext cx="4981828" cy="805803"/>
            <a:chOff x="2863099" y="4740630"/>
            <a:chExt cx="4981828" cy="805803"/>
          </a:xfrm>
        </p:grpSpPr>
        <p:sp>
          <p:nvSpPr>
            <p:cNvPr id="27" name="Rectangle 26"/>
            <p:cNvSpPr/>
            <p:nvPr/>
          </p:nvSpPr>
          <p:spPr>
            <a:xfrm>
              <a:off x="4899508" y="4740630"/>
              <a:ext cx="2945419" cy="80580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New data is added to the performance database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Arrow Connector 27"/>
            <p:cNvCxnSpPr>
              <a:stCxn id="27" idx="1"/>
            </p:cNvCxnSpPr>
            <p:nvPr/>
          </p:nvCxnSpPr>
          <p:spPr>
            <a:xfrm flipH="1" flipV="1">
              <a:off x="2863099" y="5143531"/>
              <a:ext cx="2036409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65215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smtClean="0">
                <a:solidFill>
                  <a:srgbClr val="400BD9"/>
                </a:solidFill>
                <a:latin typeface="Menlo-Bold" charset="0"/>
              </a:rPr>
              <a:t>$</a:t>
            </a:r>
            <a:r>
              <a:rPr lang="en-US" sz="1800" smtClean="0">
                <a:solidFill>
                  <a:srgbClr val="000000"/>
                </a:solidFill>
                <a:latin typeface="Menlo-Regular" charset="0"/>
              </a:rPr>
              <a:t> </a:t>
            </a:r>
            <a:r>
              <a:rPr lang="en-US" sz="1800">
                <a:solidFill>
                  <a:srgbClr val="000000"/>
                </a:solidFill>
                <a:latin typeface="Menlo-Regular" charset="0"/>
              </a:rPr>
              <a:t>tau show</a:t>
            </a:r>
          </a:p>
          <a:p>
            <a:pPr marL="0" indent="0">
              <a:buNone/>
            </a:pPr>
            <a:endParaRPr lang="en-US" sz="1800">
              <a:solidFill>
                <a:srgbClr val="000000"/>
              </a:solidFill>
              <a:latin typeface="Menlo-Regular" charset="0"/>
            </a:endParaRPr>
          </a:p>
          <a:p>
            <a:pPr marL="0" indent="0">
              <a:buNone/>
            </a:pPr>
            <a:endParaRPr lang="en-US" sz="180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Step 4: Use `tau` to view data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24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1" y="1525083"/>
            <a:ext cx="8686800" cy="43175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2801" y="5900463"/>
            <a:ext cx="84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Note: </a:t>
            </a:r>
            <a:r>
              <a:rPr lang="en-US" dirty="0" err="1" smtClean="0"/>
              <a:t>ISx</a:t>
            </a:r>
            <a:r>
              <a:rPr lang="en-US" dirty="0" smtClean="0"/>
              <a:t> was sampled with </a:t>
            </a:r>
            <a:r>
              <a:rPr lang="en-US" dirty="0" err="1" smtClean="0"/>
              <a:t>callsites</a:t>
            </a:r>
            <a:r>
              <a:rPr lang="en-US" dirty="0" smtClean="0"/>
              <a:t>, </a:t>
            </a:r>
            <a:r>
              <a:rPr lang="en-US" dirty="0" err="1" smtClean="0"/>
              <a:t>OpenSHMEM</a:t>
            </a:r>
            <a:r>
              <a:rPr lang="en-US" dirty="0" smtClean="0"/>
              <a:t> measured directly via wrapper library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25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Data Analysis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OpenSHMEM’17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77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095" y="1031875"/>
            <a:ext cx="4805460" cy="5303838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26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New: </a:t>
            </a:r>
            <a:r>
              <a:rPr lang="en-US" dirty="0" err="1" smtClean="0"/>
              <a:t>Callsites</a:t>
            </a:r>
            <a:r>
              <a:rPr lang="en-US" dirty="0" smtClean="0"/>
              <a:t> in Profiles and Traces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74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2400"/>
            <a:ext cx="9144000" cy="401037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Memory Allocation/Deallocation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27</a:t>
            </a:fld>
            <a:endParaRPr lang="en-US"/>
          </a:p>
        </p:txBody>
      </p:sp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441284" y="5845420"/>
            <a:ext cx="89192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1" dirty="0" smtClean="0">
                <a:latin typeface="Courier" charset="0"/>
                <a:cs typeface="Courier" charset="0"/>
              </a:rPr>
              <a:t>% </a:t>
            </a:r>
            <a:r>
              <a:rPr lang="en-US" sz="2000" b="1" dirty="0" err="1">
                <a:latin typeface="Courier" charset="0"/>
                <a:cs typeface="Courier" charset="0"/>
              </a:rPr>
              <a:t>paraprof</a:t>
            </a:r>
            <a:r>
              <a:rPr lang="en-US" sz="2000" b="1" dirty="0">
                <a:latin typeface="Courier" charset="0"/>
                <a:cs typeface="Courier" charset="0"/>
              </a:rPr>
              <a:t> </a:t>
            </a:r>
            <a:r>
              <a:rPr lang="en-US" sz="2000" b="1" dirty="0" smtClean="0">
                <a:latin typeface="+mn-lt"/>
                <a:cs typeface="Courier" charset="0"/>
              </a:rPr>
              <a:t>(Right-click label [</a:t>
            </a:r>
            <a:r>
              <a:rPr lang="en-US" sz="2000" b="1" dirty="0" err="1" smtClean="0">
                <a:latin typeface="+mn-lt"/>
                <a:cs typeface="Courier" charset="0"/>
              </a:rPr>
              <a:t>e.g</a:t>
            </a:r>
            <a:r>
              <a:rPr lang="en-US" sz="2000" b="1" dirty="0" smtClean="0">
                <a:latin typeface="+mn-lt"/>
                <a:cs typeface="Courier" charset="0"/>
              </a:rPr>
              <a:t> “node 0”] </a:t>
            </a:r>
            <a:r>
              <a:rPr lang="en-US" sz="2000" b="1" dirty="0" smtClean="0">
                <a:latin typeface="+mn-lt"/>
                <a:cs typeface="Courier" charset="0"/>
                <a:sym typeface="Wingdings"/>
              </a:rPr>
              <a:t> Show Context Event Window</a:t>
            </a:r>
            <a:r>
              <a:rPr lang="en-US" sz="2000" b="1" dirty="0" smtClean="0">
                <a:latin typeface="+mn-lt"/>
                <a:cs typeface="Courier" charset="0"/>
              </a:rPr>
              <a:t>)</a:t>
            </a:r>
            <a:endParaRPr lang="en-US" sz="2000" b="1" dirty="0">
              <a:latin typeface="+mn-lt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6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Message Statistics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28</a:t>
            </a:fld>
            <a:endParaRPr lang="en-US"/>
          </a:p>
        </p:txBody>
      </p:sp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441284" y="5845420"/>
            <a:ext cx="89192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1" dirty="0" smtClean="0">
                <a:latin typeface="Courier" charset="0"/>
                <a:cs typeface="Courier" charset="0"/>
              </a:rPr>
              <a:t>% </a:t>
            </a:r>
            <a:r>
              <a:rPr lang="en-US" sz="2000" b="1" dirty="0" err="1">
                <a:latin typeface="Courier" charset="0"/>
                <a:cs typeface="Courier" charset="0"/>
              </a:rPr>
              <a:t>paraprof</a:t>
            </a:r>
            <a:r>
              <a:rPr lang="en-US" sz="2000" b="1" dirty="0">
                <a:latin typeface="Courier" charset="0"/>
                <a:cs typeface="Courier" charset="0"/>
              </a:rPr>
              <a:t> </a:t>
            </a:r>
            <a:r>
              <a:rPr lang="en-US" sz="2000" b="1" dirty="0" smtClean="0">
                <a:latin typeface="+mn-lt"/>
                <a:cs typeface="Courier" charset="0"/>
              </a:rPr>
              <a:t>(Right-click label [</a:t>
            </a:r>
            <a:r>
              <a:rPr lang="en-US" sz="2000" b="1" dirty="0" err="1" smtClean="0">
                <a:latin typeface="+mn-lt"/>
                <a:cs typeface="Courier" charset="0"/>
              </a:rPr>
              <a:t>e.g</a:t>
            </a:r>
            <a:r>
              <a:rPr lang="en-US" sz="2000" b="1" dirty="0" smtClean="0">
                <a:latin typeface="+mn-lt"/>
                <a:cs typeface="Courier" charset="0"/>
              </a:rPr>
              <a:t> “node 0”] </a:t>
            </a:r>
            <a:r>
              <a:rPr lang="en-US" sz="2000" b="1" dirty="0" smtClean="0">
                <a:latin typeface="+mn-lt"/>
                <a:cs typeface="Courier" charset="0"/>
                <a:sym typeface="Wingdings"/>
              </a:rPr>
              <a:t> Show Context Event Window</a:t>
            </a:r>
            <a:r>
              <a:rPr lang="en-US" sz="2000" b="1" dirty="0" smtClean="0">
                <a:latin typeface="+mn-lt"/>
                <a:cs typeface="Courier" charset="0"/>
              </a:rPr>
              <a:t>)</a:t>
            </a:r>
            <a:endParaRPr lang="en-US" sz="2000" b="1" dirty="0">
              <a:latin typeface="+mn-lt"/>
              <a:cs typeface="Courier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17" y="1010794"/>
            <a:ext cx="7851588" cy="4710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02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315" y="1031875"/>
            <a:ext cx="6807019" cy="5303838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Communication Matrix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190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3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Installing TAU Commander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449492" y="3491721"/>
            <a:ext cx="493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Yes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201293" y="3487753"/>
            <a:ext cx="4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No</a:t>
            </a:r>
            <a:endParaRPr lang="en-US" b="1"/>
          </a:p>
        </p:txBody>
      </p:sp>
      <p:sp>
        <p:nvSpPr>
          <p:cNvPr id="12" name="Rectangle 11"/>
          <p:cNvSpPr/>
          <p:nvPr/>
        </p:nvSpPr>
        <p:spPr>
          <a:xfrm>
            <a:off x="569420" y="4422746"/>
            <a:ext cx="2867891" cy="49045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Use the </a:t>
            </a:r>
            <a:r>
              <a:rPr lang="en-US" smtClean="0">
                <a:solidFill>
                  <a:schemeClr val="tx1"/>
                </a:solidFill>
              </a:rPr>
              <a:t>web-based installer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089973" y="883287"/>
            <a:ext cx="49640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/>
              <a:t>taucommander.com</a:t>
            </a:r>
            <a:r>
              <a:rPr lang="en-US" sz="2800" b="1" dirty="0"/>
              <a:t>/downloads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588088" y="4418778"/>
            <a:ext cx="2867891" cy="49045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Use an all-in-one package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9420" y="5051991"/>
            <a:ext cx="28678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Lightweight package (324k) </a:t>
            </a:r>
            <a:r>
              <a:rPr lang="en-US" smtClean="0"/>
              <a:t>downloads software as </a:t>
            </a:r>
            <a:r>
              <a:rPr lang="en-US" dirty="0" smtClean="0"/>
              <a:t>needed.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588087" y="5027594"/>
            <a:ext cx="28678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Inclusive packages (700+MB) that do not require network access and will not download software.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2003366" y="3025832"/>
            <a:ext cx="1878677" cy="142147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261955" y="3025832"/>
            <a:ext cx="1878677" cy="142147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Decision 5"/>
          <p:cNvSpPr/>
          <p:nvPr/>
        </p:nvSpPr>
        <p:spPr>
          <a:xfrm>
            <a:off x="3117272" y="1471351"/>
            <a:ext cx="2909454" cy="2094807"/>
          </a:xfrm>
          <a:prstGeom prst="flowChartDecisi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</a:rPr>
              <a:t>Do you have network access?</a:t>
            </a:r>
            <a:endParaRPr lang="en-US" sz="24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54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-20619"/>
            <a:ext cx="9144000" cy="6372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3D Profile Visualization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30</a:t>
            </a:fld>
            <a:endParaRPr lang="en-US"/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457200" y="5893813"/>
            <a:ext cx="511778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1" dirty="0" smtClean="0">
                <a:latin typeface="Courier" charset="0"/>
                <a:cs typeface="Courier" charset="0"/>
              </a:rPr>
              <a:t>% </a:t>
            </a:r>
            <a:r>
              <a:rPr lang="en-US" sz="2000" b="1" dirty="0" err="1">
                <a:latin typeface="Courier" charset="0"/>
                <a:cs typeface="Courier" charset="0"/>
              </a:rPr>
              <a:t>paraprof</a:t>
            </a:r>
            <a:r>
              <a:rPr lang="en-US" sz="2000" b="1" dirty="0">
                <a:latin typeface="Courier" charset="0"/>
                <a:cs typeface="Courier" charset="0"/>
              </a:rPr>
              <a:t> </a:t>
            </a:r>
            <a:r>
              <a:rPr lang="en-US" sz="2000" b="1" dirty="0">
                <a:latin typeface="+mn-lt"/>
                <a:cs typeface="Courier" charset="0"/>
              </a:rPr>
              <a:t>(</a:t>
            </a:r>
            <a:r>
              <a:rPr lang="en-US" sz="2000" b="1" dirty="0" smtClean="0">
                <a:latin typeface="+mn-lt"/>
                <a:cs typeface="Courier" charset="0"/>
              </a:rPr>
              <a:t>Windows </a:t>
            </a:r>
            <a:r>
              <a:rPr lang="en-US" sz="2000" b="1" dirty="0" smtClean="0">
                <a:latin typeface="+mn-lt"/>
                <a:cs typeface="Courier" charset="0"/>
                <a:sym typeface="Wingdings"/>
              </a:rPr>
              <a:t> </a:t>
            </a:r>
            <a:r>
              <a:rPr lang="en-US" sz="2000" b="1" dirty="0" smtClean="0">
                <a:latin typeface="+mn-lt"/>
                <a:cs typeface="Courier" charset="0"/>
              </a:rPr>
              <a:t>3D Visualization)</a:t>
            </a:r>
            <a:endParaRPr lang="en-US" sz="2000" b="1" dirty="0">
              <a:latin typeface="+mn-lt"/>
              <a:cs typeface="Courier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04917"/>
            <a:ext cx="8680450" cy="4557754"/>
          </a:xfrm>
        </p:spPr>
      </p:pic>
    </p:spTree>
    <p:extLst>
      <p:ext uri="{BB962C8B-B14F-4D97-AF65-F5344CB8AC3E}">
        <p14:creationId xmlns:p14="http://schemas.microsoft.com/office/powerpoint/2010/main" val="28167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0619"/>
            <a:ext cx="9144000" cy="6372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Does Each Routine Scale?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31</a:t>
            </a:fld>
            <a:endParaRPr lang="en-US"/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1625880" y="5670402"/>
            <a:ext cx="588634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1" dirty="0" smtClean="0">
                <a:latin typeface="Courier" charset="0"/>
                <a:cs typeface="Courier" charset="0"/>
              </a:rPr>
              <a:t>% </a:t>
            </a:r>
            <a:r>
              <a:rPr lang="en-US" sz="2000" b="1" dirty="0" err="1" smtClean="0">
                <a:latin typeface="Courier" charset="0"/>
                <a:cs typeface="Courier" charset="0"/>
              </a:rPr>
              <a:t>perfexplorer</a:t>
            </a:r>
            <a:r>
              <a:rPr lang="en-US" sz="2000" b="1" dirty="0" smtClean="0">
                <a:latin typeface="Courier" charset="0"/>
                <a:cs typeface="Courier" charset="0"/>
              </a:rPr>
              <a:t> </a:t>
            </a:r>
            <a:r>
              <a:rPr lang="en-US" sz="2000" b="1" dirty="0" smtClean="0">
                <a:latin typeface="+mn-lt"/>
                <a:cs typeface="Courier" charset="0"/>
              </a:rPr>
              <a:t>(Charts </a:t>
            </a:r>
            <a:r>
              <a:rPr lang="en-US" sz="2000" b="1" dirty="0" smtClean="0">
                <a:latin typeface="+mn-lt"/>
                <a:cs typeface="Courier" charset="0"/>
                <a:sym typeface="Wingdings"/>
              </a:rPr>
              <a:t> Runtime Breakdown</a:t>
            </a:r>
            <a:r>
              <a:rPr lang="en-US" sz="2000" b="1" dirty="0" smtClean="0">
                <a:latin typeface="+mn-lt"/>
                <a:cs typeface="Courier" charset="0"/>
              </a:rPr>
              <a:t>)</a:t>
            </a:r>
            <a:endParaRPr lang="en-US" sz="2000" b="1" dirty="0">
              <a:latin typeface="+mn-lt"/>
              <a:cs typeface="Courier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09" y="1027242"/>
            <a:ext cx="6768353" cy="464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53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0619"/>
            <a:ext cx="9144000" cy="6372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Does Each Routine Scale?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32</a:t>
            </a:fld>
            <a:endParaRPr lang="en-US"/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1773798" y="5670402"/>
            <a:ext cx="559640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1" dirty="0" smtClean="0">
                <a:latin typeface="Courier" charset="0"/>
                <a:cs typeface="Courier" charset="0"/>
              </a:rPr>
              <a:t>% </a:t>
            </a:r>
            <a:r>
              <a:rPr lang="en-US" sz="2000" b="1" dirty="0" err="1" smtClean="0">
                <a:latin typeface="Courier" charset="0"/>
                <a:cs typeface="Courier" charset="0"/>
              </a:rPr>
              <a:t>perfexplorer</a:t>
            </a:r>
            <a:r>
              <a:rPr lang="en-US" sz="2000" b="1" dirty="0" smtClean="0">
                <a:latin typeface="Courier" charset="0"/>
                <a:cs typeface="Courier" charset="0"/>
              </a:rPr>
              <a:t> </a:t>
            </a:r>
            <a:r>
              <a:rPr lang="en-US" sz="2000" b="1" dirty="0" smtClean="0">
                <a:latin typeface="+mn-lt"/>
                <a:cs typeface="Courier" charset="0"/>
              </a:rPr>
              <a:t>(Charts </a:t>
            </a:r>
            <a:r>
              <a:rPr lang="en-US" sz="2000" b="1" dirty="0" smtClean="0">
                <a:latin typeface="+mn-lt"/>
                <a:cs typeface="Courier" charset="0"/>
                <a:sym typeface="Wingdings"/>
              </a:rPr>
              <a:t> Stacked Bar Chart</a:t>
            </a:r>
            <a:r>
              <a:rPr lang="en-US" sz="2000" b="1" dirty="0" smtClean="0">
                <a:latin typeface="+mn-lt"/>
                <a:cs typeface="Courier" charset="0"/>
              </a:rPr>
              <a:t>)</a:t>
            </a:r>
            <a:endParaRPr lang="en-US" sz="2000" b="1" dirty="0">
              <a:latin typeface="+mn-lt"/>
              <a:cs typeface="Courier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212" y="1045630"/>
            <a:ext cx="6972300" cy="462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92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0619"/>
            <a:ext cx="9144000" cy="6372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Which Events Correlate with Runtime?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33</a:t>
            </a:fld>
            <a:endParaRPr lang="en-US"/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790256" y="5670402"/>
            <a:ext cx="756348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1" dirty="0" smtClean="0">
                <a:latin typeface="Courier" charset="0"/>
                <a:cs typeface="Courier" charset="0"/>
              </a:rPr>
              <a:t>% </a:t>
            </a:r>
            <a:r>
              <a:rPr lang="en-US" sz="2000" b="1" dirty="0" err="1" smtClean="0">
                <a:latin typeface="Courier" charset="0"/>
                <a:cs typeface="Courier" charset="0"/>
              </a:rPr>
              <a:t>perfexplorer</a:t>
            </a:r>
            <a:r>
              <a:rPr lang="en-US" sz="2000" b="1" dirty="0" smtClean="0">
                <a:latin typeface="Courier" charset="0"/>
                <a:cs typeface="Courier" charset="0"/>
              </a:rPr>
              <a:t> </a:t>
            </a:r>
            <a:r>
              <a:rPr lang="en-US" sz="2000" b="1" dirty="0" smtClean="0">
                <a:latin typeface="+mn-lt"/>
                <a:cs typeface="Courier" charset="0"/>
              </a:rPr>
              <a:t>(Charts </a:t>
            </a:r>
            <a:r>
              <a:rPr lang="en-US" sz="2000" b="1" dirty="0" smtClean="0">
                <a:latin typeface="+mn-lt"/>
                <a:cs typeface="Courier" charset="0"/>
                <a:sym typeface="Wingdings"/>
              </a:rPr>
              <a:t> Correlate Events with Total Runtime</a:t>
            </a:r>
            <a:r>
              <a:rPr lang="en-US" sz="2000" b="1" dirty="0" smtClean="0">
                <a:latin typeface="+mn-lt"/>
                <a:cs typeface="Courier" charset="0"/>
              </a:rPr>
              <a:t>)</a:t>
            </a:r>
            <a:endParaRPr lang="en-US" sz="2000" b="1" dirty="0">
              <a:latin typeface="+mn-lt"/>
              <a:cs typeface="Courier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575" y="1039032"/>
            <a:ext cx="6953573" cy="468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08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Source-based Instrumentation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OpenSHMEM’17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83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0619"/>
            <a:ext cx="9144000" cy="6372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Source-based vs. Sampling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35</a:t>
            </a:fld>
            <a:endParaRPr lang="en-US"/>
          </a:p>
        </p:txBody>
      </p:sp>
      <p:sp>
        <p:nvSpPr>
          <p:cNvPr id="7" name="Text Placeholder 8"/>
          <p:cNvSpPr txBox="1">
            <a:spLocks/>
          </p:cNvSpPr>
          <p:nvPr/>
        </p:nvSpPr>
        <p:spPr>
          <a:xfrm>
            <a:off x="494722" y="1097757"/>
            <a:ext cx="4040188" cy="639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/>
              <a:t>Direct via Probes</a:t>
            </a:r>
            <a:endParaRPr lang="en-US" b="1" dirty="0"/>
          </a:p>
        </p:txBody>
      </p:sp>
      <p:sp>
        <p:nvSpPr>
          <p:cNvPr id="8" name="Text Placeholder 10"/>
          <p:cNvSpPr txBox="1">
            <a:spLocks/>
          </p:cNvSpPr>
          <p:nvPr/>
        </p:nvSpPr>
        <p:spPr>
          <a:xfrm>
            <a:off x="4870449" y="1097757"/>
            <a:ext cx="3816350" cy="63976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/>
              <a:t>Indirect via Sampling</a:t>
            </a:r>
            <a:endParaRPr lang="en-US" b="1" dirty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457200" y="4478012"/>
            <a:ext cx="4040188" cy="1685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8630" lvl="0" indent="-457200" defTabSz="914400" fontAlgn="base">
              <a:spcAft>
                <a:spcPts val="600"/>
              </a:spcAft>
              <a:buFont typeface="Arial"/>
              <a:buChar char="•"/>
              <a:defRPr/>
            </a:pPr>
            <a:r>
              <a:rPr lang="en-US" sz="24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Exact measurement</a:t>
            </a:r>
          </a:p>
          <a:p>
            <a:pPr marL="468630" lvl="0" indent="-457200" defTabSz="914400" fontAlgn="base">
              <a:spcAft>
                <a:spcPts val="600"/>
              </a:spcAft>
              <a:buFont typeface="Arial"/>
              <a:buChar char="•"/>
              <a:defRPr/>
            </a:pPr>
            <a:r>
              <a:rPr lang="en-US" sz="24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Fine-grain control</a:t>
            </a:r>
          </a:p>
          <a:p>
            <a:pPr marL="468630" lvl="0" indent="-457200" defTabSz="914400" fontAlgn="base">
              <a:spcAft>
                <a:spcPts val="600"/>
              </a:spcAft>
              <a:buFont typeface="Arial"/>
              <a:buChar char="•"/>
              <a:defRPr/>
            </a:pPr>
            <a:r>
              <a:rPr lang="en-US" sz="24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Calls inserted into code</a:t>
            </a:r>
            <a:endParaRPr lang="en-US" sz="2400" dirty="0"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4870450" y="4478012"/>
            <a:ext cx="3816349" cy="1685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8630" indent="-457200"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No code modification</a:t>
            </a:r>
          </a:p>
          <a:p>
            <a:pPr marL="468630" indent="-457200">
              <a:spcAft>
                <a:spcPts val="600"/>
              </a:spcAft>
              <a:buFont typeface="Arial"/>
              <a:buChar char="•"/>
            </a:pPr>
            <a:r>
              <a:rPr lang="en-US" sz="2400" b="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Minimal effort</a:t>
            </a:r>
          </a:p>
          <a:p>
            <a:pPr marL="468630" indent="-457200"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Relies on debug symbols (</a:t>
            </a:r>
            <a:r>
              <a:rPr lang="en-US" sz="2400" b="1" dirty="0" smtClean="0">
                <a:solidFill>
                  <a:srgbClr val="FF0900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-g</a:t>
            </a:r>
            <a:r>
              <a:rPr lang="en-US" sz="24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option)</a:t>
            </a:r>
            <a:endParaRPr lang="en-US" sz="2400" b="0" dirty="0" smtClean="0"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13" name="Folded Corner 12"/>
          <p:cNvSpPr/>
          <p:nvPr/>
        </p:nvSpPr>
        <p:spPr>
          <a:xfrm>
            <a:off x="567608" y="1971480"/>
            <a:ext cx="3894417" cy="2272570"/>
          </a:xfrm>
          <a:prstGeom prst="foldedCorne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tabLst>
                <a:tab pos="225425" algn="l"/>
                <a:tab pos="514350" algn="l"/>
                <a:tab pos="801688" algn="l"/>
              </a:tabLst>
            </a:pPr>
            <a:r>
              <a:rPr lang="en-US" b="1" dirty="0">
                <a:latin typeface="Courier New" charset="0"/>
              </a:rPr>
              <a:t>call </a:t>
            </a:r>
            <a:r>
              <a:rPr lang="en-US" b="1" dirty="0">
                <a:solidFill>
                  <a:schemeClr val="accent2"/>
                </a:solidFill>
                <a:latin typeface="Courier New" charset="0"/>
              </a:rPr>
              <a:t>TAU_START</a:t>
            </a:r>
            <a:r>
              <a:rPr lang="en-US" b="1" dirty="0" smtClean="0">
                <a:latin typeface="Courier New" charset="0"/>
              </a:rPr>
              <a:t>(‘</a:t>
            </a:r>
            <a:r>
              <a:rPr lang="en-US" altLang="ja-JP" b="1" dirty="0" smtClean="0">
                <a:latin typeface="Courier New" charset="0"/>
              </a:rPr>
              <a:t>potential</a:t>
            </a:r>
            <a:r>
              <a:rPr lang="en-US" b="1" dirty="0" smtClean="0">
                <a:latin typeface="Courier New" charset="0"/>
              </a:rPr>
              <a:t>’</a:t>
            </a:r>
            <a:r>
              <a:rPr lang="en-US" altLang="ja-JP" b="1" dirty="0" smtClean="0">
                <a:latin typeface="Courier New" charset="0"/>
              </a:rPr>
              <a:t>)</a:t>
            </a:r>
            <a:endParaRPr lang="en-US" altLang="ja-JP" b="1" dirty="0">
              <a:latin typeface="Courier New" charset="0"/>
            </a:endParaRPr>
          </a:p>
          <a:p>
            <a:pPr>
              <a:tabLst>
                <a:tab pos="225425" algn="l"/>
                <a:tab pos="514350" algn="l"/>
                <a:tab pos="801688" algn="l"/>
              </a:tabLst>
            </a:pPr>
            <a:r>
              <a:rPr lang="en-US" b="1" dirty="0">
                <a:solidFill>
                  <a:schemeClr val="accent3"/>
                </a:solidFill>
                <a:latin typeface="Courier New" charset="0"/>
              </a:rPr>
              <a:t>// code</a:t>
            </a:r>
          </a:p>
          <a:p>
            <a:pPr>
              <a:tabLst>
                <a:tab pos="225425" algn="l"/>
                <a:tab pos="514350" algn="l"/>
                <a:tab pos="801688" algn="l"/>
              </a:tabLst>
            </a:pPr>
            <a:r>
              <a:rPr lang="en-US" b="1" dirty="0">
                <a:latin typeface="Courier New" charset="0"/>
              </a:rPr>
              <a:t>call </a:t>
            </a:r>
            <a:r>
              <a:rPr lang="en-US" b="1" dirty="0">
                <a:solidFill>
                  <a:srgbClr val="FF0900"/>
                </a:solidFill>
                <a:latin typeface="Courier New" charset="0"/>
              </a:rPr>
              <a:t>TAU_STOP</a:t>
            </a:r>
            <a:r>
              <a:rPr lang="en-US" b="1" dirty="0">
                <a:latin typeface="Courier New" charset="0"/>
              </a:rPr>
              <a:t>(</a:t>
            </a:r>
            <a:r>
              <a:rPr lang="en-US" b="1" dirty="0" smtClean="0">
                <a:latin typeface="Courier New" charset="0"/>
              </a:rPr>
              <a:t>‘</a:t>
            </a:r>
            <a:r>
              <a:rPr lang="en-US" altLang="ja-JP" b="1" dirty="0" smtClean="0">
                <a:latin typeface="Courier New" charset="0"/>
              </a:rPr>
              <a:t>potential</a:t>
            </a:r>
            <a:r>
              <a:rPr lang="en-US" b="1" dirty="0">
                <a:latin typeface="Courier New" charset="0"/>
              </a:rPr>
              <a:t>’</a:t>
            </a:r>
            <a:r>
              <a:rPr lang="en-US" altLang="ja-JP" b="1" dirty="0" smtClean="0">
                <a:latin typeface="Courier New" charset="0"/>
              </a:rPr>
              <a:t>)</a:t>
            </a:r>
            <a:endParaRPr lang="en-US" dirty="0"/>
          </a:p>
        </p:txBody>
      </p:sp>
      <p:pic>
        <p:nvPicPr>
          <p:cNvPr id="17" name="Picture 16" descr="Signal_Sampli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719" y="1971481"/>
            <a:ext cx="3503810" cy="2272570"/>
          </a:xfrm>
          <a:prstGeom prst="rect">
            <a:avLst/>
          </a:prstGeom>
          <a:solidFill>
            <a:schemeClr val="bg1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16214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847068" y="2415517"/>
            <a:ext cx="4105241" cy="278166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Measurement N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7863" y="2415517"/>
            <a:ext cx="4105241" cy="278166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Measurement 0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36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/>
              <a:t>What are the performance characteristics of my application?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524606" y="5197177"/>
            <a:ext cx="4105241" cy="105542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Target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222229" y="3189491"/>
            <a:ext cx="2701052" cy="1636797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Application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7863" y="1008261"/>
            <a:ext cx="31754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b="1" dirty="0" smtClean="0">
                <a:solidFill>
                  <a:schemeClr val="accent1"/>
                </a:solidFill>
              </a:rPr>
              <a:t>One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smtClean="0"/>
              <a:t>target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b="1" dirty="0" smtClean="0">
                <a:solidFill>
                  <a:schemeClr val="accent2"/>
                </a:solidFill>
              </a:rPr>
              <a:t>Many</a:t>
            </a:r>
            <a:r>
              <a:rPr lang="en-US" sz="2400" b="1" dirty="0" smtClean="0">
                <a:solidFill>
                  <a:schemeClr val="accent1"/>
                </a:solidFill>
              </a:rPr>
              <a:t> </a:t>
            </a:r>
            <a:r>
              <a:rPr lang="en-US" sz="2400" b="1" dirty="0" smtClean="0"/>
              <a:t>measurements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b="1" dirty="0" smtClean="0">
                <a:solidFill>
                  <a:schemeClr val="accent1"/>
                </a:solidFill>
              </a:rPr>
              <a:t>One</a:t>
            </a:r>
            <a:r>
              <a:rPr lang="en-US" sz="2400" b="1" dirty="0" smtClean="0"/>
              <a:t> application</a:t>
            </a:r>
            <a:endParaRPr lang="en-US" sz="2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4296917" y="2249057"/>
            <a:ext cx="5501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4000" b="1" dirty="0" smtClean="0"/>
              <a:t>…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98809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339077"/>
            <a:ext cx="8680450" cy="2689434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37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Create a New Experiment 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4103563" y="945949"/>
            <a:ext cx="2945419" cy="1612056"/>
            <a:chOff x="4103563" y="945949"/>
            <a:chExt cx="2945419" cy="1612056"/>
          </a:xfrm>
        </p:grpSpPr>
        <p:sp>
          <p:nvSpPr>
            <p:cNvPr id="7" name="Rectangle 6"/>
            <p:cNvSpPr/>
            <p:nvPr/>
          </p:nvSpPr>
          <p:spPr>
            <a:xfrm>
              <a:off x="4103563" y="945949"/>
              <a:ext cx="2945419" cy="80580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Select a new measurement to create a new experiment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8" name="Straight Arrow Connector 7"/>
            <p:cNvCxnSpPr>
              <a:stCxn id="7" idx="2"/>
            </p:cNvCxnSpPr>
            <p:nvPr/>
          </p:nvCxnSpPr>
          <p:spPr>
            <a:xfrm>
              <a:off x="5576273" y="1751752"/>
              <a:ext cx="2724" cy="806253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3937215" y="3136536"/>
            <a:ext cx="4717924" cy="1463846"/>
            <a:chOff x="3937215" y="3136536"/>
            <a:chExt cx="4717924" cy="1463846"/>
          </a:xfrm>
        </p:grpSpPr>
        <p:sp>
          <p:nvSpPr>
            <p:cNvPr id="12" name="Right Brace 11"/>
            <p:cNvSpPr/>
            <p:nvPr/>
          </p:nvSpPr>
          <p:spPr>
            <a:xfrm>
              <a:off x="3937215" y="3136536"/>
              <a:ext cx="511616" cy="1463846"/>
            </a:xfrm>
            <a:prstGeom prst="rightBrac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469256" y="3545293"/>
              <a:ext cx="4185883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 smtClean="0"/>
                <a:t>TAU Performance System® automatically reconfigured </a:t>
              </a:r>
              <a:r>
                <a:rPr lang="en-US" smtClean="0"/>
                <a:t>and recompiled.</a:t>
              </a:r>
              <a:endParaRPr lang="en-US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317357" y="4775800"/>
            <a:ext cx="4591693" cy="925359"/>
            <a:chOff x="4317357" y="4775800"/>
            <a:chExt cx="4591693" cy="925359"/>
          </a:xfrm>
        </p:grpSpPr>
        <p:sp>
          <p:nvSpPr>
            <p:cNvPr id="14" name="Rectangle 13"/>
            <p:cNvSpPr/>
            <p:nvPr/>
          </p:nvSpPr>
          <p:spPr>
            <a:xfrm>
              <a:off x="5448155" y="4895356"/>
              <a:ext cx="3460895" cy="80580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User advised that an application rebuild is required to use </a:t>
              </a:r>
              <a:br>
                <a:rPr lang="en-US" dirty="0" smtClean="0">
                  <a:solidFill>
                    <a:schemeClr val="tx1"/>
                  </a:solidFill>
                </a:rPr>
              </a:br>
              <a:r>
                <a:rPr lang="en-US" dirty="0" smtClean="0">
                  <a:solidFill>
                    <a:schemeClr val="tx1"/>
                  </a:solidFill>
                </a:rPr>
                <a:t>source-based instrumentation.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5" name="Straight Arrow Connector 14"/>
            <p:cNvCxnSpPr>
              <a:stCxn id="14" idx="1"/>
            </p:cNvCxnSpPr>
            <p:nvPr/>
          </p:nvCxnSpPr>
          <p:spPr>
            <a:xfrm flipH="1" flipV="1">
              <a:off x="4317357" y="4775800"/>
              <a:ext cx="1130798" cy="522458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10026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 smtClean="0">
                <a:latin typeface="Menlo" charset="0"/>
                <a:ea typeface="Menlo" charset="0"/>
                <a:cs typeface="Menlo" charset="0"/>
              </a:rPr>
              <a:t>./configure</a:t>
            </a:r>
            <a:r>
              <a:rPr lang="en-US" dirty="0">
                <a:latin typeface="Menlo" charset="0"/>
                <a:ea typeface="Menlo" charset="0"/>
                <a:cs typeface="Menlo" charset="0"/>
              </a:rPr>
              <a:t> -tag=dea32fb3 -arch=</a:t>
            </a:r>
            <a:r>
              <a:rPr lang="en-US" dirty="0" err="1">
                <a:latin typeface="Menlo" charset="0"/>
                <a:ea typeface="Menlo" charset="0"/>
                <a:cs typeface="Menlo" charset="0"/>
              </a:rPr>
              <a:t>craycnl</a:t>
            </a:r>
            <a:r>
              <a:rPr lang="en-US" dirty="0">
                <a:latin typeface="Menlo" charset="0"/>
                <a:ea typeface="Menlo" charset="0"/>
                <a:cs typeface="Menlo" charset="0"/>
              </a:rPr>
              <a:t> </a:t>
            </a:r>
            <a:r>
              <a:rPr lang="en-US" dirty="0" smtClean="0">
                <a:latin typeface="Menlo" charset="0"/>
                <a:ea typeface="Menlo" charset="0"/>
                <a:cs typeface="Menlo" charset="0"/>
              </a:rPr>
              <a:t>-</a:t>
            </a:r>
            <a:r>
              <a:rPr lang="en-US" dirty="0">
                <a:latin typeface="Menlo" charset="0"/>
                <a:ea typeface="Menlo" charset="0"/>
                <a:cs typeface="Menlo" charset="0"/>
              </a:rPr>
              <a:t>cc=</a:t>
            </a:r>
            <a:r>
              <a:rPr lang="en-US" dirty="0" err="1">
                <a:latin typeface="Menlo" charset="0"/>
                <a:ea typeface="Menlo" charset="0"/>
                <a:cs typeface="Menlo" charset="0"/>
              </a:rPr>
              <a:t>icc</a:t>
            </a:r>
            <a:r>
              <a:rPr lang="en-US" dirty="0">
                <a:latin typeface="Menlo" charset="0"/>
                <a:ea typeface="Menlo" charset="0"/>
                <a:cs typeface="Menlo" charset="0"/>
              </a:rPr>
              <a:t> -</a:t>
            </a:r>
            <a:r>
              <a:rPr lang="en-US" dirty="0" err="1">
                <a:latin typeface="Menlo" charset="0"/>
                <a:ea typeface="Menlo" charset="0"/>
                <a:cs typeface="Menlo" charset="0"/>
              </a:rPr>
              <a:t>c++</a:t>
            </a:r>
            <a:r>
              <a:rPr lang="en-US" dirty="0">
                <a:latin typeface="Menlo" charset="0"/>
                <a:ea typeface="Menlo" charset="0"/>
                <a:cs typeface="Menlo" charset="0"/>
              </a:rPr>
              <a:t>=</a:t>
            </a:r>
            <a:r>
              <a:rPr lang="en-US" dirty="0" err="1">
                <a:latin typeface="Menlo" charset="0"/>
                <a:ea typeface="Menlo" charset="0"/>
                <a:cs typeface="Menlo" charset="0"/>
              </a:rPr>
              <a:t>icpc</a:t>
            </a:r>
            <a:r>
              <a:rPr lang="en-US" dirty="0">
                <a:latin typeface="Menlo" charset="0"/>
                <a:ea typeface="Menlo" charset="0"/>
                <a:cs typeface="Menlo" charset="0"/>
              </a:rPr>
              <a:t> </a:t>
            </a:r>
            <a:r>
              <a:rPr lang="en-US" dirty="0" smtClean="0">
                <a:latin typeface="Menlo" charset="0"/>
                <a:ea typeface="Menlo" charset="0"/>
                <a:cs typeface="Menlo" charset="0"/>
              </a:rPr>
              <a:t/>
            </a:r>
            <a:br>
              <a:rPr lang="en-US" dirty="0" smtClean="0">
                <a:latin typeface="Menlo" charset="0"/>
                <a:ea typeface="Menlo" charset="0"/>
                <a:cs typeface="Menlo" charset="0"/>
              </a:rPr>
            </a:br>
            <a:r>
              <a:rPr lang="en-US" dirty="0" smtClean="0">
                <a:latin typeface="Menlo" charset="0"/>
                <a:ea typeface="Menlo" charset="0"/>
                <a:cs typeface="Menlo" charset="0"/>
              </a:rPr>
              <a:t>-</a:t>
            </a:r>
            <a:r>
              <a:rPr lang="en-US" dirty="0" err="1">
                <a:latin typeface="Menlo" charset="0"/>
                <a:ea typeface="Menlo" charset="0"/>
                <a:cs typeface="Menlo" charset="0"/>
              </a:rPr>
              <a:t>fortran</a:t>
            </a:r>
            <a:r>
              <a:rPr lang="en-US" dirty="0">
                <a:latin typeface="Menlo" charset="0"/>
                <a:ea typeface="Menlo" charset="0"/>
                <a:cs typeface="Menlo" charset="0"/>
              </a:rPr>
              <a:t>=intel -</a:t>
            </a:r>
            <a:r>
              <a:rPr lang="en-US" dirty="0" err="1">
                <a:latin typeface="Menlo" charset="0"/>
                <a:ea typeface="Menlo" charset="0"/>
                <a:cs typeface="Menlo" charset="0"/>
              </a:rPr>
              <a:t>shmem</a:t>
            </a:r>
            <a:r>
              <a:rPr lang="en-US" dirty="0">
                <a:latin typeface="Menlo" charset="0"/>
                <a:ea typeface="Menlo" charset="0"/>
                <a:cs typeface="Menlo" charset="0"/>
              </a:rPr>
              <a:t> </a:t>
            </a:r>
            <a:r>
              <a:rPr lang="en-US" dirty="0" smtClean="0">
                <a:latin typeface="Menlo" charset="0"/>
                <a:ea typeface="Menlo" charset="0"/>
                <a:cs typeface="Menlo" charset="0"/>
              </a:rPr>
              <a:t/>
            </a:r>
            <a:br>
              <a:rPr lang="en-US" dirty="0" smtClean="0">
                <a:latin typeface="Menlo" charset="0"/>
                <a:ea typeface="Menlo" charset="0"/>
                <a:cs typeface="Menlo" charset="0"/>
              </a:rPr>
            </a:br>
            <a:r>
              <a:rPr lang="en-US" dirty="0" smtClean="0">
                <a:latin typeface="Menlo" charset="0"/>
                <a:ea typeface="Menlo" charset="0"/>
                <a:cs typeface="Menlo" charset="0"/>
              </a:rPr>
              <a:t>-</a:t>
            </a:r>
            <a:r>
              <a:rPr lang="en-US" dirty="0" err="1">
                <a:latin typeface="Menlo" charset="0"/>
                <a:ea typeface="Menlo" charset="0"/>
                <a:cs typeface="Menlo" charset="0"/>
              </a:rPr>
              <a:t>shmeminc</a:t>
            </a:r>
            <a:r>
              <a:rPr lang="en-US" dirty="0">
                <a:latin typeface="Menlo" charset="0"/>
                <a:ea typeface="Menlo" charset="0"/>
                <a:cs typeface="Menlo" charset="0"/>
              </a:rPr>
              <a:t>=/opt/cray/</a:t>
            </a:r>
            <a:r>
              <a:rPr lang="en-US" dirty="0" err="1">
                <a:latin typeface="Menlo" charset="0"/>
                <a:ea typeface="Menlo" charset="0"/>
                <a:cs typeface="Menlo" charset="0"/>
              </a:rPr>
              <a:t>pe</a:t>
            </a:r>
            <a:r>
              <a:rPr lang="en-US" dirty="0">
                <a:latin typeface="Menlo" charset="0"/>
                <a:ea typeface="Menlo" charset="0"/>
                <a:cs typeface="Menlo" charset="0"/>
              </a:rPr>
              <a:t>/</a:t>
            </a:r>
            <a:r>
              <a:rPr lang="en-US" dirty="0" err="1">
                <a:latin typeface="Menlo" charset="0"/>
                <a:ea typeface="Menlo" charset="0"/>
                <a:cs typeface="Menlo" charset="0"/>
              </a:rPr>
              <a:t>mpt</a:t>
            </a:r>
            <a:r>
              <a:rPr lang="en-US" dirty="0">
                <a:latin typeface="Menlo" charset="0"/>
                <a:ea typeface="Menlo" charset="0"/>
                <a:cs typeface="Menlo" charset="0"/>
              </a:rPr>
              <a:t>/7.4.4/</a:t>
            </a:r>
            <a:r>
              <a:rPr lang="en-US" dirty="0" err="1">
                <a:latin typeface="Menlo" charset="0"/>
                <a:ea typeface="Menlo" charset="0"/>
                <a:cs typeface="Menlo" charset="0"/>
              </a:rPr>
              <a:t>gni</a:t>
            </a:r>
            <a:r>
              <a:rPr lang="en-US" dirty="0">
                <a:latin typeface="Menlo" charset="0"/>
                <a:ea typeface="Menlo" charset="0"/>
                <a:cs typeface="Menlo" charset="0"/>
              </a:rPr>
              <a:t>/</a:t>
            </a:r>
            <a:r>
              <a:rPr lang="en-US" dirty="0" err="1">
                <a:latin typeface="Menlo" charset="0"/>
                <a:ea typeface="Menlo" charset="0"/>
                <a:cs typeface="Menlo" charset="0"/>
              </a:rPr>
              <a:t>sma</a:t>
            </a:r>
            <a:r>
              <a:rPr lang="en-US" dirty="0">
                <a:latin typeface="Menlo" charset="0"/>
                <a:ea typeface="Menlo" charset="0"/>
                <a:cs typeface="Menlo" charset="0"/>
              </a:rPr>
              <a:t>/include </a:t>
            </a:r>
            <a:r>
              <a:rPr lang="en-US" dirty="0" smtClean="0">
                <a:latin typeface="Menlo" charset="0"/>
                <a:ea typeface="Menlo" charset="0"/>
                <a:cs typeface="Menlo" charset="0"/>
              </a:rPr>
              <a:t/>
            </a:r>
            <a:br>
              <a:rPr lang="en-US" dirty="0" smtClean="0">
                <a:latin typeface="Menlo" charset="0"/>
                <a:ea typeface="Menlo" charset="0"/>
                <a:cs typeface="Menlo" charset="0"/>
              </a:rPr>
            </a:br>
            <a:r>
              <a:rPr lang="en-US" dirty="0" smtClean="0">
                <a:latin typeface="Menlo" charset="0"/>
                <a:ea typeface="Menlo" charset="0"/>
                <a:cs typeface="Menlo" charset="0"/>
              </a:rPr>
              <a:t>-</a:t>
            </a:r>
            <a:r>
              <a:rPr lang="en-US" dirty="0" err="1">
                <a:latin typeface="Menlo" charset="0"/>
                <a:ea typeface="Menlo" charset="0"/>
                <a:cs typeface="Menlo" charset="0"/>
              </a:rPr>
              <a:t>shmemlib</a:t>
            </a:r>
            <a:r>
              <a:rPr lang="en-US" dirty="0">
                <a:latin typeface="Menlo" charset="0"/>
                <a:ea typeface="Menlo" charset="0"/>
                <a:cs typeface="Menlo" charset="0"/>
              </a:rPr>
              <a:t>=/opt/cray/</a:t>
            </a:r>
            <a:r>
              <a:rPr lang="en-US" dirty="0" err="1">
                <a:latin typeface="Menlo" charset="0"/>
                <a:ea typeface="Menlo" charset="0"/>
                <a:cs typeface="Menlo" charset="0"/>
              </a:rPr>
              <a:t>pe</a:t>
            </a:r>
            <a:r>
              <a:rPr lang="en-US" dirty="0">
                <a:latin typeface="Menlo" charset="0"/>
                <a:ea typeface="Menlo" charset="0"/>
                <a:cs typeface="Menlo" charset="0"/>
              </a:rPr>
              <a:t>/</a:t>
            </a:r>
            <a:r>
              <a:rPr lang="en-US" dirty="0" err="1">
                <a:latin typeface="Menlo" charset="0"/>
                <a:ea typeface="Menlo" charset="0"/>
                <a:cs typeface="Menlo" charset="0"/>
              </a:rPr>
              <a:t>mpt</a:t>
            </a:r>
            <a:r>
              <a:rPr lang="en-US" dirty="0">
                <a:latin typeface="Menlo" charset="0"/>
                <a:ea typeface="Menlo" charset="0"/>
                <a:cs typeface="Menlo" charset="0"/>
              </a:rPr>
              <a:t>/7.4.4/</a:t>
            </a:r>
            <a:r>
              <a:rPr lang="en-US" dirty="0" err="1">
                <a:latin typeface="Menlo" charset="0"/>
                <a:ea typeface="Menlo" charset="0"/>
                <a:cs typeface="Menlo" charset="0"/>
              </a:rPr>
              <a:t>gni</a:t>
            </a:r>
            <a:r>
              <a:rPr lang="en-US" dirty="0">
                <a:latin typeface="Menlo" charset="0"/>
                <a:ea typeface="Menlo" charset="0"/>
                <a:cs typeface="Menlo" charset="0"/>
              </a:rPr>
              <a:t>/</a:t>
            </a:r>
            <a:r>
              <a:rPr lang="en-US" dirty="0" err="1">
                <a:latin typeface="Menlo" charset="0"/>
                <a:ea typeface="Menlo" charset="0"/>
                <a:cs typeface="Menlo" charset="0"/>
              </a:rPr>
              <a:t>sma</a:t>
            </a:r>
            <a:r>
              <a:rPr lang="en-US" dirty="0">
                <a:latin typeface="Menlo" charset="0"/>
                <a:ea typeface="Menlo" charset="0"/>
                <a:cs typeface="Menlo" charset="0"/>
              </a:rPr>
              <a:t>/lib64 </a:t>
            </a:r>
            <a:r>
              <a:rPr lang="en-US" dirty="0" smtClean="0">
                <a:latin typeface="Menlo" charset="0"/>
                <a:ea typeface="Menlo" charset="0"/>
                <a:cs typeface="Menlo" charset="0"/>
              </a:rPr>
              <a:t/>
            </a:r>
            <a:br>
              <a:rPr lang="en-US" dirty="0" smtClean="0">
                <a:latin typeface="Menlo" charset="0"/>
                <a:ea typeface="Menlo" charset="0"/>
                <a:cs typeface="Menlo" charset="0"/>
              </a:rPr>
            </a:br>
            <a:r>
              <a:rPr lang="en-US" dirty="0" smtClean="0">
                <a:latin typeface="Menlo" charset="0"/>
                <a:ea typeface="Menlo" charset="0"/>
                <a:cs typeface="Menlo" charset="0"/>
              </a:rPr>
              <a:t>-</a:t>
            </a:r>
            <a:r>
              <a:rPr lang="en-US" dirty="0" err="1">
                <a:latin typeface="Menlo" charset="0"/>
                <a:ea typeface="Menlo" charset="0"/>
                <a:cs typeface="Menlo" charset="0"/>
              </a:rPr>
              <a:t>shmemlibrary</a:t>
            </a:r>
            <a:r>
              <a:rPr lang="en-US" dirty="0">
                <a:latin typeface="Menlo" charset="0"/>
                <a:ea typeface="Menlo" charset="0"/>
                <a:cs typeface="Menlo" charset="0"/>
              </a:rPr>
              <a:t>=-L/opt/cray/</a:t>
            </a:r>
            <a:r>
              <a:rPr lang="en-US" dirty="0" err="1">
                <a:latin typeface="Menlo" charset="0"/>
                <a:ea typeface="Menlo" charset="0"/>
                <a:cs typeface="Menlo" charset="0"/>
              </a:rPr>
              <a:t>pe</a:t>
            </a:r>
            <a:r>
              <a:rPr lang="en-US" dirty="0">
                <a:latin typeface="Menlo" charset="0"/>
                <a:ea typeface="Menlo" charset="0"/>
                <a:cs typeface="Menlo" charset="0"/>
              </a:rPr>
              <a:t>/</a:t>
            </a:r>
            <a:r>
              <a:rPr lang="en-US" dirty="0" err="1">
                <a:latin typeface="Menlo" charset="0"/>
                <a:ea typeface="Menlo" charset="0"/>
                <a:cs typeface="Menlo" charset="0"/>
              </a:rPr>
              <a:t>libsci</a:t>
            </a:r>
            <a:r>
              <a:rPr lang="en-US" dirty="0">
                <a:latin typeface="Menlo" charset="0"/>
                <a:ea typeface="Menlo" charset="0"/>
                <a:cs typeface="Menlo" charset="0"/>
              </a:rPr>
              <a:t>/16.09.1/INTEL/15.0/x86_64/lib#-L/opt/cray/</a:t>
            </a:r>
            <a:r>
              <a:rPr lang="en-US" dirty="0" err="1">
                <a:latin typeface="Menlo" charset="0"/>
                <a:ea typeface="Menlo" charset="0"/>
                <a:cs typeface="Menlo" charset="0"/>
              </a:rPr>
              <a:t>dmapp</a:t>
            </a:r>
            <a:r>
              <a:rPr lang="en-US" dirty="0">
                <a:latin typeface="Menlo" charset="0"/>
                <a:ea typeface="Menlo" charset="0"/>
                <a:cs typeface="Menlo" charset="0"/>
              </a:rPr>
              <a:t>/default/lib64#-L/opt/cray/</a:t>
            </a:r>
            <a:r>
              <a:rPr lang="en-US" dirty="0" err="1">
                <a:latin typeface="Menlo" charset="0"/>
                <a:ea typeface="Menlo" charset="0"/>
                <a:cs typeface="Menlo" charset="0"/>
              </a:rPr>
              <a:t>pe</a:t>
            </a:r>
            <a:r>
              <a:rPr lang="en-US" dirty="0">
                <a:latin typeface="Menlo" charset="0"/>
                <a:ea typeface="Menlo" charset="0"/>
                <a:cs typeface="Menlo" charset="0"/>
              </a:rPr>
              <a:t>/</a:t>
            </a:r>
            <a:r>
              <a:rPr lang="en-US" dirty="0" err="1">
                <a:latin typeface="Menlo" charset="0"/>
                <a:ea typeface="Menlo" charset="0"/>
                <a:cs typeface="Menlo" charset="0"/>
              </a:rPr>
              <a:t>mpt</a:t>
            </a:r>
            <a:r>
              <a:rPr lang="en-US" dirty="0">
                <a:latin typeface="Menlo" charset="0"/>
                <a:ea typeface="Menlo" charset="0"/>
                <a:cs typeface="Menlo" charset="0"/>
              </a:rPr>
              <a:t>/7.4.4/</a:t>
            </a:r>
            <a:r>
              <a:rPr lang="en-US" dirty="0" err="1">
                <a:latin typeface="Menlo" charset="0"/>
                <a:ea typeface="Menlo" charset="0"/>
                <a:cs typeface="Menlo" charset="0"/>
              </a:rPr>
              <a:t>gni</a:t>
            </a:r>
            <a:r>
              <a:rPr lang="en-US" dirty="0">
                <a:latin typeface="Menlo" charset="0"/>
                <a:ea typeface="Menlo" charset="0"/>
                <a:cs typeface="Menlo" charset="0"/>
              </a:rPr>
              <a:t>/</a:t>
            </a:r>
            <a:r>
              <a:rPr lang="en-US" dirty="0" err="1">
                <a:latin typeface="Menlo" charset="0"/>
                <a:ea typeface="Menlo" charset="0"/>
                <a:cs typeface="Menlo" charset="0"/>
              </a:rPr>
              <a:t>mpich</a:t>
            </a:r>
            <a:r>
              <a:rPr lang="en-US" dirty="0">
                <a:latin typeface="Menlo" charset="0"/>
                <a:ea typeface="Menlo" charset="0"/>
                <a:cs typeface="Menlo" charset="0"/>
              </a:rPr>
              <a:t>-intel/16.0/lib#-L/opt/cray/</a:t>
            </a:r>
            <a:r>
              <a:rPr lang="en-US" dirty="0" err="1">
                <a:latin typeface="Menlo" charset="0"/>
                <a:ea typeface="Menlo" charset="0"/>
                <a:cs typeface="Menlo" charset="0"/>
              </a:rPr>
              <a:t>rca</a:t>
            </a:r>
            <a:r>
              <a:rPr lang="en-US" dirty="0">
                <a:latin typeface="Menlo" charset="0"/>
                <a:ea typeface="Menlo" charset="0"/>
                <a:cs typeface="Menlo" charset="0"/>
              </a:rPr>
              <a:t>/2.1.6_g2c60fbf-2.265/lib64#-L/opt/cray/alps/6.3.4-2.21/lib64#-L/opt/cray/</a:t>
            </a:r>
            <a:r>
              <a:rPr lang="en-US" dirty="0" err="1">
                <a:latin typeface="Menlo" charset="0"/>
                <a:ea typeface="Menlo" charset="0"/>
                <a:cs typeface="Menlo" charset="0"/>
              </a:rPr>
              <a:t>xpmem</a:t>
            </a:r>
            <a:r>
              <a:rPr lang="en-US" dirty="0">
                <a:latin typeface="Menlo" charset="0"/>
                <a:ea typeface="Menlo" charset="0"/>
                <a:cs typeface="Menlo" charset="0"/>
              </a:rPr>
              <a:t>/2.1.1_gf9c9084-2.38/lib64#-L/opt/cray/</a:t>
            </a:r>
            <a:r>
              <a:rPr lang="en-US" dirty="0" err="1">
                <a:latin typeface="Menlo" charset="0"/>
                <a:ea typeface="Menlo" charset="0"/>
                <a:cs typeface="Menlo" charset="0"/>
              </a:rPr>
              <a:t>dmapp</a:t>
            </a:r>
            <a:r>
              <a:rPr lang="en-US" dirty="0">
                <a:latin typeface="Menlo" charset="0"/>
                <a:ea typeface="Menlo" charset="0"/>
                <a:cs typeface="Menlo" charset="0"/>
              </a:rPr>
              <a:t>/7.1.1-39.37/lib64#-L/opt/cray/</a:t>
            </a:r>
            <a:r>
              <a:rPr lang="en-US" dirty="0" err="1">
                <a:latin typeface="Menlo" charset="0"/>
                <a:ea typeface="Menlo" charset="0"/>
                <a:cs typeface="Menlo" charset="0"/>
              </a:rPr>
              <a:t>pe</a:t>
            </a:r>
            <a:r>
              <a:rPr lang="en-US" dirty="0">
                <a:latin typeface="Menlo" charset="0"/>
                <a:ea typeface="Menlo" charset="0"/>
                <a:cs typeface="Menlo" charset="0"/>
              </a:rPr>
              <a:t>/</a:t>
            </a:r>
            <a:r>
              <a:rPr lang="en-US" dirty="0" err="1">
                <a:latin typeface="Menlo" charset="0"/>
                <a:ea typeface="Menlo" charset="0"/>
                <a:cs typeface="Menlo" charset="0"/>
              </a:rPr>
              <a:t>pmi</a:t>
            </a:r>
            <a:r>
              <a:rPr lang="en-US" dirty="0">
                <a:latin typeface="Menlo" charset="0"/>
                <a:ea typeface="Menlo" charset="0"/>
                <a:cs typeface="Menlo" charset="0"/>
              </a:rPr>
              <a:t>/5.0.10-1.0000.11050.0.0.ari/lib64#-L/opt/cray/</a:t>
            </a:r>
            <a:r>
              <a:rPr lang="en-US" dirty="0" err="1">
                <a:latin typeface="Menlo" charset="0"/>
                <a:ea typeface="Menlo" charset="0"/>
                <a:cs typeface="Menlo" charset="0"/>
              </a:rPr>
              <a:t>ugni</a:t>
            </a:r>
            <a:r>
              <a:rPr lang="en-US" dirty="0">
                <a:latin typeface="Menlo" charset="0"/>
                <a:ea typeface="Menlo" charset="0"/>
                <a:cs typeface="Menlo" charset="0"/>
              </a:rPr>
              <a:t>/6.0.15-2.2/lib64#-L/opt/cray/</a:t>
            </a:r>
            <a:r>
              <a:rPr lang="en-US" dirty="0" err="1">
                <a:latin typeface="Menlo" charset="0"/>
                <a:ea typeface="Menlo" charset="0"/>
                <a:cs typeface="Menlo" charset="0"/>
              </a:rPr>
              <a:t>udreg</a:t>
            </a:r>
            <a:r>
              <a:rPr lang="en-US" dirty="0">
                <a:latin typeface="Menlo" charset="0"/>
                <a:ea typeface="Menlo" charset="0"/>
                <a:cs typeface="Menlo" charset="0"/>
              </a:rPr>
              <a:t>/2.3.2-7.54/lib64#-L/opt/cray/</a:t>
            </a:r>
            <a:r>
              <a:rPr lang="en-US" dirty="0" err="1">
                <a:latin typeface="Menlo" charset="0"/>
                <a:ea typeface="Menlo" charset="0"/>
                <a:cs typeface="Menlo" charset="0"/>
              </a:rPr>
              <a:t>pe</a:t>
            </a:r>
            <a:r>
              <a:rPr lang="en-US" dirty="0">
                <a:latin typeface="Menlo" charset="0"/>
                <a:ea typeface="Menlo" charset="0"/>
                <a:cs typeface="Menlo" charset="0"/>
              </a:rPr>
              <a:t>/</a:t>
            </a:r>
            <a:r>
              <a:rPr lang="en-US" dirty="0" err="1">
                <a:latin typeface="Menlo" charset="0"/>
                <a:ea typeface="Menlo" charset="0"/>
                <a:cs typeface="Menlo" charset="0"/>
              </a:rPr>
              <a:t>atp</a:t>
            </a:r>
            <a:r>
              <a:rPr lang="en-US" dirty="0">
                <a:latin typeface="Menlo" charset="0"/>
                <a:ea typeface="Menlo" charset="0"/>
                <a:cs typeface="Menlo" charset="0"/>
              </a:rPr>
              <a:t>/2.1.0/</a:t>
            </a:r>
            <a:r>
              <a:rPr lang="en-US" dirty="0" err="1">
                <a:latin typeface="Menlo" charset="0"/>
                <a:ea typeface="Menlo" charset="0"/>
                <a:cs typeface="Menlo" charset="0"/>
              </a:rPr>
              <a:t>libApp</a:t>
            </a:r>
            <a:r>
              <a:rPr lang="en-US" dirty="0">
                <a:latin typeface="Menlo" charset="0"/>
                <a:ea typeface="Menlo" charset="0"/>
                <a:cs typeface="Menlo" charset="0"/>
              </a:rPr>
              <a:t>#-L/opt/cray/</a:t>
            </a:r>
            <a:r>
              <a:rPr lang="en-US" dirty="0" err="1">
                <a:latin typeface="Menlo" charset="0"/>
                <a:ea typeface="Menlo" charset="0"/>
                <a:cs typeface="Menlo" charset="0"/>
              </a:rPr>
              <a:t>wlm_detect</a:t>
            </a:r>
            <a:r>
              <a:rPr lang="en-US" dirty="0">
                <a:latin typeface="Menlo" charset="0"/>
                <a:ea typeface="Menlo" charset="0"/>
                <a:cs typeface="Menlo" charset="0"/>
              </a:rPr>
              <a:t>/1.2.1-3.10/lib64#-</a:t>
            </a:r>
            <a:r>
              <a:rPr lang="en-US" dirty="0" err="1">
                <a:latin typeface="Menlo" charset="0"/>
                <a:ea typeface="Menlo" charset="0"/>
                <a:cs typeface="Menlo" charset="0"/>
              </a:rPr>
              <a:t>lpthread</a:t>
            </a:r>
            <a:r>
              <a:rPr lang="en-US" dirty="0">
                <a:latin typeface="Menlo" charset="0"/>
                <a:ea typeface="Menlo" charset="0"/>
                <a:cs typeface="Menlo" charset="0"/>
              </a:rPr>
              <a:t>#-</a:t>
            </a:r>
            <a:r>
              <a:rPr lang="en-US" dirty="0" err="1">
                <a:latin typeface="Menlo" charset="0"/>
                <a:ea typeface="Menlo" charset="0"/>
                <a:cs typeface="Menlo" charset="0"/>
              </a:rPr>
              <a:t>lsma</a:t>
            </a:r>
            <a:r>
              <a:rPr lang="en-US" dirty="0">
                <a:latin typeface="Menlo" charset="0"/>
                <a:ea typeface="Menlo" charset="0"/>
                <a:cs typeface="Menlo" charset="0"/>
              </a:rPr>
              <a:t>#-</a:t>
            </a:r>
            <a:r>
              <a:rPr lang="en-US" dirty="0" err="1">
                <a:latin typeface="Menlo" charset="0"/>
                <a:ea typeface="Menlo" charset="0"/>
                <a:cs typeface="Menlo" charset="0"/>
              </a:rPr>
              <a:t>lpmi</a:t>
            </a:r>
            <a:r>
              <a:rPr lang="en-US" dirty="0">
                <a:latin typeface="Menlo" charset="0"/>
                <a:ea typeface="Menlo" charset="0"/>
                <a:cs typeface="Menlo" charset="0"/>
              </a:rPr>
              <a:t>#-</a:t>
            </a:r>
            <a:r>
              <a:rPr lang="en-US" dirty="0" err="1">
                <a:latin typeface="Menlo" charset="0"/>
                <a:ea typeface="Menlo" charset="0"/>
                <a:cs typeface="Menlo" charset="0"/>
              </a:rPr>
              <a:t>ldmapp</a:t>
            </a:r>
            <a:r>
              <a:rPr lang="en-US" dirty="0">
                <a:latin typeface="Menlo" charset="0"/>
                <a:ea typeface="Menlo" charset="0"/>
                <a:cs typeface="Menlo" charset="0"/>
              </a:rPr>
              <a:t>#-</a:t>
            </a:r>
            <a:r>
              <a:rPr lang="en-US" dirty="0" err="1">
                <a:latin typeface="Menlo" charset="0"/>
                <a:ea typeface="Menlo" charset="0"/>
                <a:cs typeface="Menlo" charset="0"/>
              </a:rPr>
              <a:t>lsci_intel_mpi</a:t>
            </a:r>
            <a:r>
              <a:rPr lang="en-US" dirty="0">
                <a:latin typeface="Menlo" charset="0"/>
                <a:ea typeface="Menlo" charset="0"/>
                <a:cs typeface="Menlo" charset="0"/>
              </a:rPr>
              <a:t>#-</a:t>
            </a:r>
            <a:r>
              <a:rPr lang="en-US" dirty="0" err="1">
                <a:latin typeface="Menlo" charset="0"/>
                <a:ea typeface="Menlo" charset="0"/>
                <a:cs typeface="Menlo" charset="0"/>
              </a:rPr>
              <a:t>lsci_intel</a:t>
            </a:r>
            <a:r>
              <a:rPr lang="en-US" dirty="0">
                <a:latin typeface="Menlo" charset="0"/>
                <a:ea typeface="Menlo" charset="0"/>
                <a:cs typeface="Menlo" charset="0"/>
              </a:rPr>
              <a:t>#-lm#-</a:t>
            </a:r>
            <a:r>
              <a:rPr lang="en-US" dirty="0" err="1">
                <a:latin typeface="Menlo" charset="0"/>
                <a:ea typeface="Menlo" charset="0"/>
                <a:cs typeface="Menlo" charset="0"/>
              </a:rPr>
              <a:t>ldl</a:t>
            </a:r>
            <a:r>
              <a:rPr lang="en-US" dirty="0">
                <a:latin typeface="Menlo" charset="0"/>
                <a:ea typeface="Menlo" charset="0"/>
                <a:cs typeface="Menlo" charset="0"/>
              </a:rPr>
              <a:t>#-</a:t>
            </a:r>
            <a:r>
              <a:rPr lang="en-US" dirty="0" err="1">
                <a:latin typeface="Menlo" charset="0"/>
                <a:ea typeface="Menlo" charset="0"/>
                <a:cs typeface="Menlo" charset="0"/>
              </a:rPr>
              <a:t>lmpich_intel</a:t>
            </a:r>
            <a:r>
              <a:rPr lang="en-US" dirty="0">
                <a:latin typeface="Menlo" charset="0"/>
                <a:ea typeface="Menlo" charset="0"/>
                <a:cs typeface="Menlo" charset="0"/>
              </a:rPr>
              <a:t>#-</a:t>
            </a:r>
            <a:r>
              <a:rPr lang="en-US" dirty="0" err="1">
                <a:latin typeface="Menlo" charset="0"/>
                <a:ea typeface="Menlo" charset="0"/>
                <a:cs typeface="Menlo" charset="0"/>
              </a:rPr>
              <a:t>lrt</a:t>
            </a:r>
            <a:r>
              <a:rPr lang="en-US" dirty="0">
                <a:latin typeface="Menlo" charset="0"/>
                <a:ea typeface="Menlo" charset="0"/>
                <a:cs typeface="Menlo" charset="0"/>
              </a:rPr>
              <a:t>#-</a:t>
            </a:r>
            <a:r>
              <a:rPr lang="en-US" dirty="0" err="1">
                <a:latin typeface="Menlo" charset="0"/>
                <a:ea typeface="Menlo" charset="0"/>
                <a:cs typeface="Menlo" charset="0"/>
              </a:rPr>
              <a:t>lugni</a:t>
            </a:r>
            <a:r>
              <a:rPr lang="en-US" dirty="0">
                <a:latin typeface="Menlo" charset="0"/>
                <a:ea typeface="Menlo" charset="0"/>
                <a:cs typeface="Menlo" charset="0"/>
              </a:rPr>
              <a:t>#-</a:t>
            </a:r>
            <a:r>
              <a:rPr lang="en-US" dirty="0" err="1">
                <a:latin typeface="Menlo" charset="0"/>
                <a:ea typeface="Menlo" charset="0"/>
                <a:cs typeface="Menlo" charset="0"/>
              </a:rPr>
              <a:t>lalpslli</a:t>
            </a:r>
            <a:r>
              <a:rPr lang="en-US" dirty="0">
                <a:latin typeface="Menlo" charset="0"/>
                <a:ea typeface="Menlo" charset="0"/>
                <a:cs typeface="Menlo" charset="0"/>
              </a:rPr>
              <a:t>#-</a:t>
            </a:r>
            <a:r>
              <a:rPr lang="en-US" dirty="0" err="1">
                <a:latin typeface="Menlo" charset="0"/>
                <a:ea typeface="Menlo" charset="0"/>
                <a:cs typeface="Menlo" charset="0"/>
              </a:rPr>
              <a:t>lwlm_detect</a:t>
            </a:r>
            <a:r>
              <a:rPr lang="en-US" dirty="0">
                <a:latin typeface="Menlo" charset="0"/>
                <a:ea typeface="Menlo" charset="0"/>
                <a:cs typeface="Menlo" charset="0"/>
              </a:rPr>
              <a:t>#-</a:t>
            </a:r>
            <a:r>
              <a:rPr lang="en-US" dirty="0" err="1">
                <a:latin typeface="Menlo" charset="0"/>
                <a:ea typeface="Menlo" charset="0"/>
                <a:cs typeface="Menlo" charset="0"/>
              </a:rPr>
              <a:t>lalpsutil</a:t>
            </a:r>
            <a:r>
              <a:rPr lang="en-US" dirty="0">
                <a:latin typeface="Menlo" charset="0"/>
                <a:ea typeface="Menlo" charset="0"/>
                <a:cs typeface="Menlo" charset="0"/>
              </a:rPr>
              <a:t>#-</a:t>
            </a:r>
            <a:r>
              <a:rPr lang="en-US" dirty="0" err="1">
                <a:latin typeface="Menlo" charset="0"/>
                <a:ea typeface="Menlo" charset="0"/>
                <a:cs typeface="Menlo" charset="0"/>
              </a:rPr>
              <a:t>lrca</a:t>
            </a:r>
            <a:r>
              <a:rPr lang="en-US" dirty="0">
                <a:latin typeface="Menlo" charset="0"/>
                <a:ea typeface="Menlo" charset="0"/>
                <a:cs typeface="Menlo" charset="0"/>
              </a:rPr>
              <a:t>#-</a:t>
            </a:r>
            <a:r>
              <a:rPr lang="en-US" dirty="0" err="1">
                <a:latin typeface="Menlo" charset="0"/>
                <a:ea typeface="Menlo" charset="0"/>
                <a:cs typeface="Menlo" charset="0"/>
              </a:rPr>
              <a:t>lxpmem</a:t>
            </a:r>
            <a:r>
              <a:rPr lang="en-US" dirty="0">
                <a:latin typeface="Menlo" charset="0"/>
                <a:ea typeface="Menlo" charset="0"/>
                <a:cs typeface="Menlo" charset="0"/>
              </a:rPr>
              <a:t>#-</a:t>
            </a:r>
            <a:r>
              <a:rPr lang="en-US" dirty="0" err="1">
                <a:latin typeface="Menlo" charset="0"/>
                <a:ea typeface="Menlo" charset="0"/>
                <a:cs typeface="Menlo" charset="0"/>
              </a:rPr>
              <a:t>ludreg</a:t>
            </a:r>
            <a:r>
              <a:rPr lang="en-US" dirty="0">
                <a:latin typeface="Menlo" charset="0"/>
                <a:ea typeface="Menlo" charset="0"/>
                <a:cs typeface="Menlo" charset="0"/>
              </a:rPr>
              <a:t>#-</a:t>
            </a:r>
            <a:r>
              <a:rPr lang="en-US" dirty="0" err="1">
                <a:latin typeface="Menlo" charset="0"/>
                <a:ea typeface="Menlo" charset="0"/>
                <a:cs typeface="Menlo" charset="0"/>
              </a:rPr>
              <a:t>lmpichcxx_intel</a:t>
            </a:r>
            <a:r>
              <a:rPr lang="en-US" dirty="0">
                <a:latin typeface="Menlo" charset="0"/>
                <a:ea typeface="Menlo" charset="0"/>
                <a:cs typeface="Menlo" charset="0"/>
              </a:rPr>
              <a:t>#-lmpichf90_intel </a:t>
            </a:r>
            <a:r>
              <a:rPr lang="en-US" dirty="0" smtClean="0">
                <a:latin typeface="Menlo" charset="0"/>
                <a:ea typeface="Menlo" charset="0"/>
                <a:cs typeface="Menlo" charset="0"/>
              </a:rPr>
              <a:t/>
            </a:r>
            <a:br>
              <a:rPr lang="en-US" dirty="0" smtClean="0">
                <a:latin typeface="Menlo" charset="0"/>
                <a:ea typeface="Menlo" charset="0"/>
                <a:cs typeface="Menlo" charset="0"/>
              </a:rPr>
            </a:br>
            <a:r>
              <a:rPr lang="en-US" dirty="0" smtClean="0">
                <a:latin typeface="Menlo" charset="0"/>
                <a:ea typeface="Menlo" charset="0"/>
                <a:cs typeface="Menlo" charset="0"/>
              </a:rPr>
              <a:t>-</a:t>
            </a:r>
            <a:r>
              <a:rPr lang="en-US" dirty="0" err="1">
                <a:latin typeface="Menlo" charset="0"/>
                <a:ea typeface="Menlo" charset="0"/>
                <a:cs typeface="Menlo" charset="0"/>
              </a:rPr>
              <a:t>pdt</a:t>
            </a:r>
            <a:r>
              <a:rPr lang="en-US" dirty="0">
                <a:latin typeface="Menlo" charset="0"/>
                <a:ea typeface="Menlo" charset="0"/>
                <a:cs typeface="Menlo" charset="0"/>
              </a:rPr>
              <a:t>=/global/project/</a:t>
            </a:r>
            <a:r>
              <a:rPr lang="en-US" dirty="0" err="1">
                <a:latin typeface="Menlo" charset="0"/>
                <a:ea typeface="Menlo" charset="0"/>
                <a:cs typeface="Menlo" charset="0"/>
              </a:rPr>
              <a:t>projectdirs</a:t>
            </a:r>
            <a:r>
              <a:rPr lang="en-US" dirty="0">
                <a:latin typeface="Menlo" charset="0"/>
                <a:ea typeface="Menlo" charset="0"/>
                <a:cs typeface="Menlo" charset="0"/>
              </a:rPr>
              <a:t>/m88/</a:t>
            </a:r>
            <a:r>
              <a:rPr lang="en-US" dirty="0" err="1">
                <a:latin typeface="Menlo" charset="0"/>
                <a:ea typeface="Menlo" charset="0"/>
                <a:cs typeface="Menlo" charset="0"/>
              </a:rPr>
              <a:t>jlinford</a:t>
            </a:r>
            <a:r>
              <a:rPr lang="en-US" dirty="0">
                <a:latin typeface="Menlo" charset="0"/>
                <a:ea typeface="Menlo" charset="0"/>
                <a:cs typeface="Menlo" charset="0"/>
              </a:rPr>
              <a:t>/</a:t>
            </a:r>
            <a:r>
              <a:rPr lang="en-US" dirty="0" err="1">
                <a:latin typeface="Menlo" charset="0"/>
                <a:ea typeface="Menlo" charset="0"/>
                <a:cs typeface="Menlo" charset="0"/>
              </a:rPr>
              <a:t>taucmdr</a:t>
            </a:r>
            <a:r>
              <a:rPr lang="en-US" dirty="0">
                <a:latin typeface="Menlo" charset="0"/>
                <a:ea typeface="Menlo" charset="0"/>
                <a:cs typeface="Menlo" charset="0"/>
              </a:rPr>
              <a:t>-test/system/</a:t>
            </a:r>
            <a:r>
              <a:rPr lang="en-US" dirty="0" err="1">
                <a:latin typeface="Menlo" charset="0"/>
                <a:ea typeface="Menlo" charset="0"/>
                <a:cs typeface="Menlo" charset="0"/>
              </a:rPr>
              <a:t>pdt</a:t>
            </a:r>
            <a:r>
              <a:rPr lang="en-US" dirty="0">
                <a:latin typeface="Menlo" charset="0"/>
                <a:ea typeface="Menlo" charset="0"/>
                <a:cs typeface="Menlo" charset="0"/>
              </a:rPr>
              <a:t>/77f947dd -</a:t>
            </a:r>
            <a:r>
              <a:rPr lang="en-US" dirty="0" err="1">
                <a:latin typeface="Menlo" charset="0"/>
                <a:ea typeface="Menlo" charset="0"/>
                <a:cs typeface="Menlo" charset="0"/>
              </a:rPr>
              <a:t>pdt_c</a:t>
            </a:r>
            <a:r>
              <a:rPr lang="en-US" dirty="0">
                <a:latin typeface="Menlo" charset="0"/>
                <a:ea typeface="Menlo" charset="0"/>
                <a:cs typeface="Menlo" charset="0"/>
              </a:rPr>
              <a:t>++=</a:t>
            </a:r>
            <a:r>
              <a:rPr lang="en-US" dirty="0" err="1">
                <a:latin typeface="Menlo" charset="0"/>
                <a:ea typeface="Menlo" charset="0"/>
                <a:cs typeface="Menlo" charset="0"/>
              </a:rPr>
              <a:t>icpc</a:t>
            </a:r>
            <a:r>
              <a:rPr lang="en-US" dirty="0">
                <a:latin typeface="Menlo" charset="0"/>
                <a:ea typeface="Menlo" charset="0"/>
                <a:cs typeface="Menlo" charset="0"/>
              </a:rPr>
              <a:t> -</a:t>
            </a:r>
            <a:r>
              <a:rPr lang="en-US" dirty="0" err="1">
                <a:latin typeface="Menlo" charset="0"/>
                <a:ea typeface="Menlo" charset="0"/>
                <a:cs typeface="Menlo" charset="0"/>
              </a:rPr>
              <a:t>useropt</a:t>
            </a:r>
            <a:r>
              <a:rPr lang="en-US" dirty="0">
                <a:latin typeface="Menlo" charset="0"/>
                <a:ea typeface="Menlo" charset="0"/>
                <a:cs typeface="Menlo" charset="0"/>
              </a:rPr>
              <a:t>=-O2#-g</a:t>
            </a:r>
          </a:p>
          <a:p>
            <a:endParaRPr lang="en-US" dirty="0">
              <a:latin typeface="Menlo" charset="0"/>
              <a:ea typeface="Menlo" charset="0"/>
              <a:cs typeface="Menlo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38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Automatic TAU Configuration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10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60437"/>
            <a:ext cx="8680450" cy="4846714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39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Source-based Instrumentation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73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tar </a:t>
            </a:r>
            <a:r>
              <a:rPr lang="en-US" dirty="0" err="1" smtClean="0"/>
              <a:t>xvzf</a:t>
            </a:r>
            <a:r>
              <a:rPr lang="en-US" dirty="0" smtClean="0"/>
              <a:t> </a:t>
            </a:r>
            <a:r>
              <a:rPr lang="en-US" dirty="0" err="1" smtClean="0"/>
              <a:t>taucmdr</a:t>
            </a:r>
            <a:r>
              <a:rPr lang="en-US" dirty="0" smtClean="0"/>
              <a:t>-&lt;options&gt;.</a:t>
            </a:r>
            <a:r>
              <a:rPr lang="en-US" dirty="0" err="1" smtClean="0"/>
              <a:t>tar.gz</a:t>
            </a:r>
            <a:endParaRPr lang="en-US" dirty="0" smtClean="0"/>
          </a:p>
          <a:p>
            <a:r>
              <a:rPr lang="en-US" dirty="0" smtClean="0"/>
              <a:t>cd </a:t>
            </a:r>
            <a:r>
              <a:rPr lang="en-US" dirty="0" err="1" smtClean="0"/>
              <a:t>taucmdr</a:t>
            </a:r>
            <a:r>
              <a:rPr lang="en-US" dirty="0" smtClean="0"/>
              <a:t>-&lt;version&gt;</a:t>
            </a:r>
          </a:p>
          <a:p>
            <a:r>
              <a:rPr lang="en-US" dirty="0" smtClean="0"/>
              <a:t>make install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[INSTALLDIR=/path/to/install/to]</a:t>
            </a:r>
          </a:p>
          <a:p>
            <a:r>
              <a:rPr lang="en-US" dirty="0" smtClean="0"/>
              <a:t>Bash (nearly everyone):</a:t>
            </a:r>
          </a:p>
          <a:p>
            <a:pPr lvl="1"/>
            <a:r>
              <a:rPr lang="en-US" dirty="0" smtClean="0"/>
              <a:t>export PATH=INSTALLDIR/bin:$PATH</a:t>
            </a:r>
          </a:p>
          <a:p>
            <a:r>
              <a:rPr lang="en-US" dirty="0" smtClean="0"/>
              <a:t>C-shell (nearly everyone else):</a:t>
            </a:r>
          </a:p>
          <a:p>
            <a:pPr lvl="1"/>
            <a:r>
              <a:rPr lang="en-US" dirty="0" smtClean="0"/>
              <a:t>set path=(INSTALLDIR/bin $path)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4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Installing TAU </a:t>
            </a:r>
            <a:r>
              <a:rPr lang="en-US" dirty="0" err="1" smtClean="0"/>
              <a:t>Commaner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14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Tracing </a:t>
            </a:r>
            <a:r>
              <a:rPr lang="en-US" dirty="0" err="1" smtClean="0"/>
              <a:t>OpenSHMEM</a:t>
            </a:r>
            <a:r>
              <a:rPr lang="en-US" dirty="0" smtClean="0"/>
              <a:t> with </a:t>
            </a:r>
            <a:br>
              <a:rPr lang="en-US" dirty="0" smtClean="0"/>
            </a:br>
            <a:r>
              <a:rPr lang="en-US" dirty="0" smtClean="0"/>
              <a:t>TAU Commander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OpenSHMEM’17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4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91623" y="961718"/>
            <a:ext cx="4040188" cy="639762"/>
          </a:xfrm>
        </p:spPr>
        <p:txBody>
          <a:bodyPr>
            <a:noAutofit/>
          </a:bodyPr>
          <a:lstStyle/>
          <a:p>
            <a:pPr algn="ctr"/>
            <a:r>
              <a:rPr lang="en-US" sz="4800" dirty="0" smtClean="0"/>
              <a:t>Profiling</a:t>
            </a:r>
            <a:endParaRPr lang="en-US" sz="480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3"/>
          </p:nvPr>
        </p:nvSpPr>
        <p:spPr>
          <a:xfrm>
            <a:off x="4870451" y="961718"/>
            <a:ext cx="3816350" cy="639762"/>
          </a:xfrm>
        </p:spPr>
        <p:txBody>
          <a:bodyPr>
            <a:noAutofit/>
          </a:bodyPr>
          <a:lstStyle/>
          <a:p>
            <a:pPr algn="ctr"/>
            <a:r>
              <a:rPr lang="en-US" sz="4800" dirty="0" smtClean="0"/>
              <a:t>Tracing</a:t>
            </a:r>
            <a:endParaRPr lang="en-US" sz="4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41</a:t>
            </a:fld>
            <a:endParaRPr lang="en-US"/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491623" y="3734008"/>
            <a:ext cx="4040188" cy="2295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1430" lvl="0" algn="ctr" defTabSz="914400" fontAlgn="base">
              <a:spcAft>
                <a:spcPts val="600"/>
              </a:spcAft>
              <a:defRPr/>
            </a:pPr>
            <a:r>
              <a:rPr lang="en-US" sz="36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Shows</a:t>
            </a:r>
            <a:r>
              <a:rPr lang="en-US" sz="3600" b="1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br>
              <a:rPr lang="en-US" sz="3600" b="1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</a:br>
            <a:r>
              <a:rPr lang="en-US" sz="3600" b="1" dirty="0" smtClean="0">
                <a:solidFill>
                  <a:srgbClr val="FF0900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how </a:t>
            </a:r>
            <a:r>
              <a:rPr lang="en-US" sz="3600" b="1" dirty="0">
                <a:solidFill>
                  <a:srgbClr val="FF0900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much</a:t>
            </a:r>
            <a:r>
              <a:rPr lang="en-US" sz="3600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en-US" sz="36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time </a:t>
            </a:r>
            <a:r>
              <a:rPr lang="en-US" sz="3600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was spent in each routine</a:t>
            </a:r>
          </a:p>
        </p:txBody>
      </p:sp>
      <p:pic>
        <p:nvPicPr>
          <p:cNvPr id="18" name="Picture 1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67827" y="1761887"/>
            <a:ext cx="3816350" cy="181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f1"/>
          <p:cNvPicPr>
            <a:picLocks noChangeAspect="1" noChangeArrowheads="1"/>
          </p:cNvPicPr>
          <p:nvPr/>
        </p:nvPicPr>
        <p:blipFill rotWithShape="1">
          <a:blip r:embed="rId3"/>
          <a:srcRect t="20454" b="20780"/>
          <a:stretch/>
        </p:blipFill>
        <p:spPr bwMode="auto">
          <a:xfrm>
            <a:off x="491624" y="1761888"/>
            <a:ext cx="4040188" cy="181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3"/>
          <p:cNvSpPr txBox="1">
            <a:spLocks noChangeArrowheads="1"/>
          </p:cNvSpPr>
          <p:nvPr/>
        </p:nvSpPr>
        <p:spPr bwMode="auto">
          <a:xfrm>
            <a:off x="4870450" y="3734007"/>
            <a:ext cx="3816349" cy="2295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1430" algn="ctr">
              <a:spcAft>
                <a:spcPts val="600"/>
              </a:spcAft>
            </a:pPr>
            <a:r>
              <a:rPr lang="en-US" sz="3600" dirty="0" smtClean="0">
                <a:solidFill>
                  <a:srgbClr val="000000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Shows</a:t>
            </a:r>
            <a:r>
              <a:rPr lang="en-US" sz="3600" b="1" dirty="0" smtClean="0">
                <a:solidFill>
                  <a:srgbClr val="FF0900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br>
              <a:rPr lang="en-US" sz="3600" b="1" dirty="0" smtClean="0">
                <a:solidFill>
                  <a:srgbClr val="FF0900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</a:br>
            <a:r>
              <a:rPr lang="en-US" sz="3600" b="1" dirty="0" smtClean="0">
                <a:solidFill>
                  <a:srgbClr val="FF0900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when</a:t>
            </a:r>
            <a:r>
              <a:rPr lang="en-US" sz="36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en-US" sz="3600" b="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events take place on a timeline</a:t>
            </a:r>
          </a:p>
        </p:txBody>
      </p:sp>
      <p:sp>
        <p:nvSpPr>
          <p:cNvPr id="14" name="Title 6"/>
          <p:cNvSpPr>
            <a:spLocks noGrp="1"/>
          </p:cNvSpPr>
          <p:nvPr>
            <p:ph type="title"/>
          </p:nvPr>
        </p:nvSpPr>
        <p:spPr>
          <a:xfrm>
            <a:off x="0" y="-20619"/>
            <a:ext cx="9144000" cy="6372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Measurement Approaches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35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51" y="1412267"/>
            <a:ext cx="8680450" cy="1824913"/>
          </a:xfr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42</a:t>
            </a:fld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New: OTF2 Now the </a:t>
            </a:r>
            <a:r>
              <a:rPr lang="en-US" dirty="0"/>
              <a:t>D</a:t>
            </a:r>
            <a:r>
              <a:rPr lang="en-US" dirty="0" smtClean="0"/>
              <a:t>efault </a:t>
            </a:r>
            <a:r>
              <a:rPr lang="en-US" dirty="0"/>
              <a:t>T</a:t>
            </a:r>
            <a:r>
              <a:rPr lang="en-US" dirty="0" smtClean="0"/>
              <a:t>race </a:t>
            </a:r>
            <a:r>
              <a:rPr lang="en-US" dirty="0"/>
              <a:t>F</a:t>
            </a:r>
            <a:r>
              <a:rPr lang="en-US" dirty="0" smtClean="0"/>
              <a:t>ormat</a:t>
            </a:r>
            <a:endParaRPr lang="en-US" dirty="0"/>
          </a:p>
        </p:txBody>
      </p:sp>
      <p:sp>
        <p:nvSpPr>
          <p:cNvPr id="12" name="Down Arrow 11"/>
          <p:cNvSpPr/>
          <p:nvPr/>
        </p:nvSpPr>
        <p:spPr>
          <a:xfrm rot="10800000">
            <a:off x="1393497" y="2893954"/>
            <a:ext cx="484632" cy="97840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993676" y="3383158"/>
            <a:ext cx="61858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OTF2 dramatically improves on SLOG2: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 smtClean="0"/>
              <a:t>Smaller trace files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 smtClean="0"/>
              <a:t>Richer trace data, e.g. RMA events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 smtClean="0"/>
              <a:t>Better trace visualization (</a:t>
            </a:r>
            <a:r>
              <a:rPr lang="en-US" sz="2000" dirty="0" err="1" smtClean="0"/>
              <a:t>Vampir</a:t>
            </a:r>
            <a:r>
              <a:rPr lang="en-US" sz="2000" dirty="0" smtClean="0"/>
              <a:t>, Ravel)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TAU can now generate OTF2 files natively: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 smtClean="0"/>
              <a:t>No Score-P required!</a:t>
            </a:r>
          </a:p>
        </p:txBody>
      </p:sp>
    </p:spTree>
    <p:extLst>
      <p:ext uri="{BB962C8B-B14F-4D97-AF65-F5344CB8AC3E}">
        <p14:creationId xmlns:p14="http://schemas.microsoft.com/office/powerpoint/2010/main" val="39338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58241"/>
            <a:ext cx="8680450" cy="4651106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43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TAU Commander with OpenSHMEM+OTF2</a:t>
            </a:r>
            <a:endParaRPr lang="en-US" dirty="0"/>
          </a:p>
        </p:txBody>
      </p:sp>
      <p:sp>
        <p:nvSpPr>
          <p:cNvPr id="7" name="Left Arrow 6"/>
          <p:cNvSpPr/>
          <p:nvPr/>
        </p:nvSpPr>
        <p:spPr>
          <a:xfrm>
            <a:off x="1871330" y="3147237"/>
            <a:ext cx="3615070" cy="610985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TAU_TRACE_FORMAT=otf2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Left Arrow 7"/>
          <p:cNvSpPr/>
          <p:nvPr/>
        </p:nvSpPr>
        <p:spPr>
          <a:xfrm>
            <a:off x="2108791" y="5504688"/>
            <a:ext cx="4100624" cy="610985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OTF2 is </a:t>
            </a:r>
            <a:r>
              <a:rPr lang="en-US" smtClean="0">
                <a:solidFill>
                  <a:schemeClr val="tx1"/>
                </a:solidFill>
              </a:rPr>
              <a:t>143MB vs</a:t>
            </a:r>
            <a:r>
              <a:rPr lang="en-US" dirty="0" smtClean="0">
                <a:solidFill>
                  <a:schemeClr val="tx1"/>
                </a:solidFill>
              </a:rPr>
              <a:t>. SLOG2 514MB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35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55" y="1031875"/>
            <a:ext cx="8486140" cy="5303838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44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ISx</a:t>
            </a:r>
            <a:r>
              <a:rPr lang="en-US" dirty="0" smtClean="0"/>
              <a:t> in </a:t>
            </a:r>
            <a:r>
              <a:rPr lang="en-US" dirty="0" err="1" smtClean="0"/>
              <a:t>Vampir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67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55" y="1031875"/>
            <a:ext cx="8486140" cy="5303838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45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Different Nodes, Different Timelines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929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55" y="1031875"/>
            <a:ext cx="8486140" cy="5303838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46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Get/Put Recorded as RMA Events</a:t>
            </a:r>
            <a:endParaRPr lang="en-US" dirty="0"/>
          </a:p>
        </p:txBody>
      </p:sp>
      <p:sp>
        <p:nvSpPr>
          <p:cNvPr id="7" name="Down Arrow 6"/>
          <p:cNvSpPr/>
          <p:nvPr/>
        </p:nvSpPr>
        <p:spPr>
          <a:xfrm>
            <a:off x="6666614" y="4497571"/>
            <a:ext cx="484632" cy="97840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03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TAU Commander with SOS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OpenSHMEM’17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59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85381"/>
            <a:ext cx="8680450" cy="4796826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48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Create a New Target for SOS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735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987845"/>
            <a:ext cx="8680450" cy="3391898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49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Select the SOS Target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44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Getting Started with TAU Commander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b="1" dirty="0">
                <a:solidFill>
                  <a:srgbClr val="FF0000"/>
                </a:solidFill>
              </a:rPr>
              <a:t>tau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/>
              <a:t>initialize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solidFill>
                  <a:srgbClr val="FF0000"/>
                </a:solidFill>
              </a:rPr>
              <a:t>tau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/>
              <a:t>oshf90 *.f90 -o foo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solidFill>
                  <a:srgbClr val="FF0000"/>
                </a:solidFill>
              </a:rPr>
              <a:t>tau </a:t>
            </a:r>
            <a:r>
              <a:rPr lang="en-US" dirty="0" err="1" smtClean="0"/>
              <a:t>srun</a:t>
            </a:r>
            <a:r>
              <a:rPr lang="en-US" dirty="0" smtClean="0"/>
              <a:t> -n 64 ./foo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solidFill>
                  <a:srgbClr val="FF0000"/>
                </a:solidFill>
              </a:rPr>
              <a:t>tau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show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This works on any supported system, even if TAU is not installed or has not been configured appropriately</a:t>
            </a:r>
            <a:r>
              <a:rPr lang="en-US" dirty="0" smtClean="0"/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TAU and all its dependencies will be downloaded and installed if required.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 dirty="0"/>
          </a:p>
        </p:txBody>
      </p:sp>
      <p:sp>
        <p:nvSpPr>
          <p:cNvPr id="8" name="Up Arrow 7"/>
          <p:cNvSpPr/>
          <p:nvPr/>
        </p:nvSpPr>
        <p:spPr>
          <a:xfrm>
            <a:off x="228197" y="3142034"/>
            <a:ext cx="1536971" cy="2587557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498060" y="4212076"/>
            <a:ext cx="2538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Just put `</a:t>
            </a:r>
            <a:r>
              <a:rPr lang="en-US" b="1" dirty="0" smtClean="0">
                <a:solidFill>
                  <a:srgbClr val="FF0000"/>
                </a:solidFill>
              </a:rPr>
              <a:t>tau</a:t>
            </a:r>
            <a:r>
              <a:rPr lang="en-US" dirty="0" smtClean="0"/>
              <a:t>` in front of everything and see what happens.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38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TAU Commander and KNL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OpenSHMEM’17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26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074641"/>
            <a:ext cx="8680450" cy="5218305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51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Create a new Target for KNL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60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11263"/>
            <a:ext cx="8680450" cy="4545061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52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KNL Performance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4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846" y="1031875"/>
            <a:ext cx="5585957" cy="5303838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53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Final Dashboard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535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TAU Commander </a:t>
            </a:r>
            <a:r>
              <a:rPr lang="en-US" smtClean="0"/>
              <a:t>and CUDA/OpenCL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OpenSHMEM’17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8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249" y="1031875"/>
            <a:ext cx="5599151" cy="5303838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55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tau </a:t>
            </a:r>
            <a:r>
              <a:rPr lang="en-US" dirty="0" err="1" smtClean="0"/>
              <a:t>init</a:t>
            </a:r>
            <a:r>
              <a:rPr lang="en-US" dirty="0" smtClean="0"/>
              <a:t> --</a:t>
            </a:r>
            <a:r>
              <a:rPr lang="en-US" dirty="0" err="1" smtClean="0"/>
              <a:t>cuda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67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33" y="1031875"/>
            <a:ext cx="8135984" cy="5303838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56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Run with `tau` as usual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30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11138"/>
            <a:ext cx="8680450" cy="4745312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57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GPUs are shown as “Threads”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7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95" y="1031875"/>
            <a:ext cx="8023260" cy="5303838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58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Open the GPU “Thread” to see kernel 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24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748054"/>
            <a:ext cx="8680450" cy="3871480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59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Non-GPU threads show CUDA calls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22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TAU Commander Online Help: tau --help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45866"/>
            <a:ext cx="4205288" cy="5075856"/>
          </a:xfrm>
          <a:ln>
            <a:solidFill>
              <a:schemeClr val="tx1"/>
            </a:solidFill>
          </a:ln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314" y="1145866"/>
            <a:ext cx="4205287" cy="3836402"/>
          </a:xfrm>
          <a:ln>
            <a:solidFill>
              <a:schemeClr val="tx1"/>
            </a:solidFill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2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049" y="1031875"/>
            <a:ext cx="6393551" cy="5303838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60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Compiler-based Instrumentation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988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OpenCL is pretty much the same:</a:t>
            </a:r>
          </a:p>
          <a:p>
            <a:pPr lvl="1"/>
            <a:r>
              <a:rPr lang="en-US" dirty="0" smtClean="0"/>
              <a:t>tau </a:t>
            </a:r>
            <a:r>
              <a:rPr lang="en-US" dirty="0" err="1" smtClean="0"/>
              <a:t>init</a:t>
            </a:r>
            <a:r>
              <a:rPr lang="en-US" dirty="0" smtClean="0"/>
              <a:t> --</a:t>
            </a:r>
            <a:r>
              <a:rPr lang="en-US" dirty="0" err="1" smtClean="0"/>
              <a:t>opencl</a:t>
            </a:r>
            <a:endParaRPr lang="en-US" dirty="0" smtClean="0"/>
          </a:p>
          <a:p>
            <a:pPr lvl="1"/>
            <a:r>
              <a:rPr lang="en-US" dirty="0" smtClean="0"/>
              <a:t>tau </a:t>
            </a:r>
            <a:r>
              <a:rPr lang="en-US" dirty="0" err="1" smtClean="0"/>
              <a:t>gcc</a:t>
            </a:r>
            <a:r>
              <a:rPr lang="en-US" dirty="0" smtClean="0"/>
              <a:t> *.c</a:t>
            </a:r>
          </a:p>
          <a:p>
            <a:pPr lvl="1"/>
            <a:r>
              <a:rPr lang="en-US" dirty="0" smtClean="0"/>
              <a:t>tau ./</a:t>
            </a:r>
            <a:r>
              <a:rPr lang="en-US" dirty="0" err="1" smtClean="0"/>
              <a:t>a.out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61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OpenCL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67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tau [</a:t>
            </a:r>
            <a:r>
              <a:rPr lang="en-US" dirty="0" err="1" smtClean="0"/>
              <a:t>subcmd</a:t>
            </a:r>
            <a:r>
              <a:rPr lang="en-US" dirty="0" smtClean="0"/>
              <a:t>] [</a:t>
            </a:r>
            <a:r>
              <a:rPr lang="en-US" dirty="0" err="1" smtClean="0"/>
              <a:t>subsubcmd</a:t>
            </a:r>
            <a:r>
              <a:rPr lang="en-US" dirty="0" smtClean="0"/>
              <a:t>] [</a:t>
            </a:r>
            <a:r>
              <a:rPr lang="en-US" dirty="0" err="1" smtClean="0"/>
              <a:t>subsubsubcmd</a:t>
            </a:r>
            <a:r>
              <a:rPr lang="en-US" dirty="0" smtClean="0"/>
              <a:t>] </a:t>
            </a:r>
            <a:r>
              <a:rPr lang="is-IS" dirty="0" smtClean="0"/>
              <a:t>…</a:t>
            </a:r>
          </a:p>
          <a:p>
            <a:r>
              <a:rPr lang="is-IS" dirty="0" smtClean="0"/>
              <a:t>Commands are tree-like and become more specific as you move to the right:</a:t>
            </a:r>
            <a:endParaRPr lang="en-US" sz="2400" dirty="0" smtClean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buNone/>
            </a:pPr>
            <a:r>
              <a:rPr lang="en-US" sz="2400" b="1" dirty="0" smtClean="0">
                <a:solidFill>
                  <a:schemeClr val="accent2"/>
                </a:solidFill>
                <a:latin typeface="Courier New" charset="0"/>
                <a:ea typeface="Courier New" charset="0"/>
                <a:cs typeface="Courier New" charset="0"/>
              </a:rPr>
              <a:t>tau</a:t>
            </a:r>
            <a:r>
              <a:rPr lang="en-US" sz="2400" b="1" dirty="0" smtClean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application</a:t>
            </a:r>
            <a:r>
              <a:rPr lang="en-US" sz="2400" b="1" dirty="0" smtClean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2400" b="1" dirty="0" smtClean="0">
                <a:solidFill>
                  <a:schemeClr val="accent1"/>
                </a:solidFill>
                <a:latin typeface="Courier New" charset="0"/>
                <a:ea typeface="Courier New" charset="0"/>
                <a:cs typeface="Courier New" charset="0"/>
              </a:rPr>
              <a:t>edit</a:t>
            </a:r>
            <a:r>
              <a:rPr lang="en-US" sz="2400" b="1" dirty="0" smtClean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2400" b="1" dirty="0" err="1" smtClean="0">
                <a:latin typeface="Courier New" charset="0"/>
                <a:ea typeface="Courier New" charset="0"/>
                <a:cs typeface="Courier New" charset="0"/>
              </a:rPr>
              <a:t>dfft</a:t>
            </a:r>
            <a:r>
              <a:rPr lang="en-US" sz="2400" b="1" dirty="0" smtClean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2400" b="1" dirty="0" smtClean="0">
                <a:solidFill>
                  <a:schemeClr val="accent6"/>
                </a:solidFill>
                <a:latin typeface="Courier New" charset="0"/>
                <a:ea typeface="Courier New" charset="0"/>
                <a:cs typeface="Courier New" charset="0"/>
              </a:rPr>
              <a:t>--new-name </a:t>
            </a:r>
            <a:r>
              <a:rPr lang="en-US" sz="2400" b="1" dirty="0" err="1" smtClean="0">
                <a:latin typeface="Courier New" charset="0"/>
                <a:ea typeface="Courier New" charset="0"/>
                <a:cs typeface="Courier New" charset="0"/>
              </a:rPr>
              <a:t>my_dfft</a:t>
            </a:r>
            <a:endParaRPr lang="en-US" sz="2400" b="1" dirty="0" smtClean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dirty="0" smtClean="0"/>
              <a:t>Common command strings:</a:t>
            </a:r>
          </a:p>
          <a:p>
            <a:pPr lvl="1"/>
            <a:r>
              <a:rPr lang="en-US" sz="2400" dirty="0" smtClean="0"/>
              <a:t>tau initialize</a:t>
            </a:r>
          </a:p>
          <a:p>
            <a:pPr lvl="1"/>
            <a:r>
              <a:rPr lang="en-US" sz="2400" dirty="0" smtClean="0"/>
              <a:t>tau select [target] [application] [measurement] [experiment]</a:t>
            </a:r>
          </a:p>
          <a:p>
            <a:pPr lvl="1"/>
            <a:r>
              <a:rPr lang="en-US" sz="2400" dirty="0" smtClean="0"/>
              <a:t>t</a:t>
            </a:r>
            <a:r>
              <a:rPr lang="is-IS" sz="2400" dirty="0" smtClean="0"/>
              <a:t>au target create &lt;name&gt; [options]</a:t>
            </a:r>
          </a:p>
          <a:p>
            <a:pPr lvl="1"/>
            <a:r>
              <a:rPr lang="is-IS" sz="2400" dirty="0" smtClean="0"/>
              <a:t>tau application edit &lt;name&gt; [options]</a:t>
            </a:r>
          </a:p>
          <a:p>
            <a:pPr lvl="1"/>
            <a:r>
              <a:rPr lang="en-US" sz="2400" dirty="0" smtClean="0"/>
              <a:t>tau measurement copy &lt;name&gt; &lt;</a:t>
            </a:r>
            <a:r>
              <a:rPr lang="en-US" sz="2400" dirty="0" err="1" smtClean="0"/>
              <a:t>new_name</a:t>
            </a:r>
            <a:r>
              <a:rPr lang="en-US" sz="2400" dirty="0" smtClean="0"/>
              <a:t>&gt; [options]</a:t>
            </a:r>
            <a:endParaRPr lang="en-US" sz="2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7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Commands have Subcommands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27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All commands and flags support abbreviation:</a:t>
            </a:r>
          </a:p>
          <a:p>
            <a:pPr lvl="1"/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tau initialize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tau initial</a:t>
            </a:r>
            <a:endParaRPr lang="en-US" dirty="0"/>
          </a:p>
          <a:p>
            <a:pPr lvl="1"/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tau </a:t>
            </a:r>
            <a:r>
              <a:rPr lang="en-US" dirty="0" err="1" smtClean="0">
                <a:latin typeface="Courier New" charset="0"/>
                <a:ea typeface="Courier New" charset="0"/>
                <a:cs typeface="Courier New" charset="0"/>
              </a:rPr>
              <a:t>init</a:t>
            </a:r>
            <a:endParaRPr lang="en-US" dirty="0" smtClean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dirty="0" smtClean="0"/>
              <a:t>Boolean flags are flexible:</a:t>
            </a:r>
          </a:p>
          <a:p>
            <a:pPr lvl="1"/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tau </a:t>
            </a:r>
            <a:r>
              <a:rPr lang="en-US" dirty="0" err="1" smtClean="0">
                <a:latin typeface="Courier New" charset="0"/>
                <a:ea typeface="Courier New" charset="0"/>
                <a:cs typeface="Courier New" charset="0"/>
              </a:rPr>
              <a:t>init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 --</a:t>
            </a:r>
            <a:r>
              <a:rPr lang="en-US" dirty="0" err="1" smtClean="0">
                <a:latin typeface="Courier New" charset="0"/>
                <a:ea typeface="Courier New" charset="0"/>
                <a:cs typeface="Courier New" charset="0"/>
              </a:rPr>
              <a:t>mpi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=True</a:t>
            </a:r>
          </a:p>
          <a:p>
            <a:pPr lvl="1"/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tau </a:t>
            </a:r>
            <a:r>
              <a:rPr lang="en-US" dirty="0" err="1" smtClean="0">
                <a:latin typeface="Courier New" charset="0"/>
                <a:ea typeface="Courier New" charset="0"/>
                <a:cs typeface="Courier New" charset="0"/>
              </a:rPr>
              <a:t>init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 --</a:t>
            </a:r>
            <a:r>
              <a:rPr lang="en-US" dirty="0" err="1" smtClean="0">
                <a:latin typeface="Courier New" charset="0"/>
                <a:ea typeface="Courier New" charset="0"/>
                <a:cs typeface="Courier New" charset="0"/>
              </a:rPr>
              <a:t>mpi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=yes</a:t>
            </a:r>
          </a:p>
          <a:p>
            <a:pPr lvl="1"/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tau </a:t>
            </a:r>
            <a:r>
              <a:rPr lang="en-US" dirty="0" err="1" smtClean="0">
                <a:latin typeface="Courier New" charset="0"/>
                <a:ea typeface="Courier New" charset="0"/>
                <a:cs typeface="Courier New" charset="0"/>
              </a:rPr>
              <a:t>init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 --</a:t>
            </a:r>
            <a:r>
              <a:rPr lang="en-US" dirty="0" err="1" smtClean="0">
                <a:latin typeface="Courier New" charset="0"/>
                <a:ea typeface="Courier New" charset="0"/>
                <a:cs typeface="Courier New" charset="0"/>
              </a:rPr>
              <a:t>mpi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=1</a:t>
            </a:r>
          </a:p>
          <a:p>
            <a:pPr lvl="1"/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tau </a:t>
            </a:r>
            <a:r>
              <a:rPr lang="en-US" dirty="0" err="1" smtClean="0">
                <a:latin typeface="Courier New" charset="0"/>
                <a:ea typeface="Courier New" charset="0"/>
                <a:cs typeface="Courier New" charset="0"/>
              </a:rPr>
              <a:t>init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 --</a:t>
            </a:r>
            <a:r>
              <a:rPr lang="en-US" dirty="0" err="1" smtClean="0">
                <a:latin typeface="Courier New" charset="0"/>
                <a:ea typeface="Courier New" charset="0"/>
                <a:cs typeface="Courier New" charset="0"/>
              </a:rPr>
              <a:t>mpi</a:t>
            </a:r>
            <a:endParaRPr lang="en-US" dirty="0" smtClean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dirty="0" smtClean="0">
                <a:ea typeface="Courier New" charset="0"/>
                <a:cs typeface="Courier New" charset="0"/>
              </a:rPr>
              <a:t>Use --help at any point to get help.</a:t>
            </a:r>
            <a:endParaRPr lang="en-US" dirty="0">
              <a:ea typeface="Courier New" charset="0"/>
              <a:cs typeface="Courier New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8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Command Line Hacks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4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9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Dashboard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767" y="1031875"/>
            <a:ext cx="6758116" cy="5303838"/>
          </a:xfrm>
        </p:spPr>
      </p:pic>
    </p:spTree>
    <p:extLst>
      <p:ext uri="{BB962C8B-B14F-4D97-AF65-F5344CB8AC3E}">
        <p14:creationId xmlns:p14="http://schemas.microsoft.com/office/powerpoint/2010/main" val="148508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8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FF0900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17710</TotalTime>
  <Words>1919</Words>
  <Application>Microsoft Macintosh PowerPoint</Application>
  <PresentationFormat>On-screen Show (4:3)</PresentationFormat>
  <Paragraphs>423</Paragraphs>
  <Slides>61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71" baseType="lpstr">
      <vt:lpstr>Calibri</vt:lpstr>
      <vt:lpstr>Courier</vt:lpstr>
      <vt:lpstr>Courier New</vt:lpstr>
      <vt:lpstr>Menlo</vt:lpstr>
      <vt:lpstr>Menlo-Bold</vt:lpstr>
      <vt:lpstr>Menlo-Regular</vt:lpstr>
      <vt:lpstr>ＭＳ Ｐゴシック</vt:lpstr>
      <vt:lpstr>Wingdings</vt:lpstr>
      <vt:lpstr>Arial</vt:lpstr>
      <vt:lpstr>Office Theme</vt:lpstr>
      <vt:lpstr>Profiling OpenSHMEM with TAU Commander</vt:lpstr>
      <vt:lpstr>On Talapas</vt:lpstr>
      <vt:lpstr>Installing TAU Commander</vt:lpstr>
      <vt:lpstr>Installing TAU Commaner</vt:lpstr>
      <vt:lpstr>Getting Started with TAU Commander</vt:lpstr>
      <vt:lpstr>TAU Commander Online Help: tau --help</vt:lpstr>
      <vt:lpstr>Commands have Subcommands</vt:lpstr>
      <vt:lpstr>Command Line Hacks</vt:lpstr>
      <vt:lpstr>Dashboard</vt:lpstr>
      <vt:lpstr>T-A-M Model for Performance Engineering</vt:lpstr>
      <vt:lpstr>All T-A-M Objects Have a Subcommand</vt:lpstr>
      <vt:lpstr>Use the long listing format</vt:lpstr>
      <vt:lpstr>Compiling with TAU Commander</vt:lpstr>
      <vt:lpstr>Autotools</vt:lpstr>
      <vt:lpstr>CMAKE</vt:lpstr>
      <vt:lpstr>Running with TAU Commander</vt:lpstr>
      <vt:lpstr>Running with custom launchers</vt:lpstr>
      <vt:lpstr>OpenSHMEM Examples</vt:lpstr>
      <vt:lpstr>Step 1: Initialize TAU Project</vt:lpstr>
      <vt:lpstr>Initializing ISx Project on Cori</vt:lpstr>
      <vt:lpstr>TAU ISx Project Dashboard</vt:lpstr>
      <vt:lpstr>Step 2: Use `tau` to compile</vt:lpstr>
      <vt:lpstr>Step 3: Use `tau` to run</vt:lpstr>
      <vt:lpstr>Step 4: Use `tau` to view data</vt:lpstr>
      <vt:lpstr>Performance Data Analysis</vt:lpstr>
      <vt:lpstr>New: Callsites in Profiles and Traces</vt:lpstr>
      <vt:lpstr>Memory Allocation/Deallocation</vt:lpstr>
      <vt:lpstr>Message Statistics</vt:lpstr>
      <vt:lpstr>Communication Matrix</vt:lpstr>
      <vt:lpstr>3D Profile Visualization</vt:lpstr>
      <vt:lpstr>How Does Each Routine Scale?</vt:lpstr>
      <vt:lpstr>How Does Each Routine Scale?</vt:lpstr>
      <vt:lpstr>Which Events Correlate with Runtime?</vt:lpstr>
      <vt:lpstr>Source-based Instrumentation</vt:lpstr>
      <vt:lpstr>Source-based vs. Sampling</vt:lpstr>
      <vt:lpstr>What are the performance characteristics of my application?</vt:lpstr>
      <vt:lpstr>Create a New Experiment </vt:lpstr>
      <vt:lpstr>Automatic TAU Configuration</vt:lpstr>
      <vt:lpstr>Source-based Instrumentation Data</vt:lpstr>
      <vt:lpstr>Tracing OpenSHMEM with  TAU Commander</vt:lpstr>
      <vt:lpstr>Measurement Approaches</vt:lpstr>
      <vt:lpstr>New: OTF2 Now the Default Trace Format</vt:lpstr>
      <vt:lpstr>TAU Commander with OpenSHMEM+OTF2</vt:lpstr>
      <vt:lpstr>ISx in Vampir</vt:lpstr>
      <vt:lpstr>Different Nodes, Different Timelines</vt:lpstr>
      <vt:lpstr>Get/Put Recorded as RMA Events</vt:lpstr>
      <vt:lpstr>TAU Commander with SOS</vt:lpstr>
      <vt:lpstr>Create a New Target for SOS</vt:lpstr>
      <vt:lpstr>Select the SOS Target</vt:lpstr>
      <vt:lpstr>TAU Commander and KNL</vt:lpstr>
      <vt:lpstr>Create a new Target for KNL</vt:lpstr>
      <vt:lpstr>KNL Performance Data</vt:lpstr>
      <vt:lpstr>Final Dashboard</vt:lpstr>
      <vt:lpstr>TAU Commander and CUDA/OpenCL</vt:lpstr>
      <vt:lpstr>tau init --cuda</vt:lpstr>
      <vt:lpstr>Run with `tau` as usual</vt:lpstr>
      <vt:lpstr>GPUs are shown as “Threads”</vt:lpstr>
      <vt:lpstr>Open the GPU “Thread” to see kernel time</vt:lpstr>
      <vt:lpstr>Non-GPU threads show CUDA calls</vt:lpstr>
      <vt:lpstr>Compiler-based Instrumentation</vt:lpstr>
      <vt:lpstr>OpenCL</vt:lpstr>
    </vt:vector>
  </TitlesOfParts>
  <Company>ParaTools, Inc.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Intuitive Performance Engineering  at the Exascale  with TAU and TAU Commander</dc:title>
  <dc:creator>John Linford</dc:creator>
  <cp:lastModifiedBy>John Linford</cp:lastModifiedBy>
  <cp:revision>874</cp:revision>
  <dcterms:created xsi:type="dcterms:W3CDTF">2014-07-30T16:00:04Z</dcterms:created>
  <dcterms:modified xsi:type="dcterms:W3CDTF">2017-09-08T16:42:42Z</dcterms:modified>
</cp:coreProperties>
</file>