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7" r:id="rId1"/>
  </p:sldMasterIdLst>
  <p:notesMasterIdLst>
    <p:notesMasterId r:id="rId6"/>
  </p:notesMasterIdLst>
  <p:handoutMasterIdLst>
    <p:handoutMasterId r:id="rId7"/>
  </p:handoutMasterIdLst>
  <p:sldIdLst>
    <p:sldId id="256" r:id="rId2"/>
    <p:sldId id="262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6" autoAdjust="0"/>
    <p:restoredTop sz="78914" autoAdjust="0"/>
  </p:normalViewPr>
  <p:slideViewPr>
    <p:cSldViewPr snapToGrid="0" snapToObjects="1">
      <p:cViewPr varScale="1">
        <p:scale>
          <a:sx n="131" d="100"/>
          <a:sy n="131" d="100"/>
        </p:scale>
        <p:origin x="18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07ACF-D4AD-F041-B5C4-F08D5B16873D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DD156-6AF2-A640-A995-E6C8E3A12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09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E0056-DF4A-3745-AA01-D153CE69C132}" type="datetimeFigureOut">
              <a:rPr lang="en-US" smtClean="0"/>
              <a:t>9/28/17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41BE-FD6E-8A4C-9F34-513CE688F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8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41BE-FD6E-8A4C-9F34-513CE688F7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41BE-FD6E-8A4C-9F34-513CE688F7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68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85801" y="2946584"/>
            <a:ext cx="7772400" cy="809953"/>
            <a:chOff x="-1" y="0"/>
            <a:chExt cx="9144001" cy="80995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paratools_small_shad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5680"/>
            <a:ext cx="2057400" cy="5252721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5681"/>
            <a:ext cx="6019800" cy="5252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97" y="1031799"/>
            <a:ext cx="8681405" cy="530411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1635262" y="6492875"/>
            <a:ext cx="6172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3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22313" y="3732996"/>
            <a:ext cx="7772400" cy="755089"/>
            <a:chOff x="-1" y="0"/>
            <a:chExt cx="9144001" cy="755089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-1" y="507538"/>
              <a:ext cx="9144001" cy="247551"/>
              <a:chOff x="-1" y="507538"/>
              <a:chExt cx="9144001" cy="247551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1" name="Rectangle 10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/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0" y="507538"/>
                <a:ext cx="1143000" cy="2475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-1" y="537301"/>
                <a:ext cx="3657600" cy="1828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ln>
            <a:noFill/>
          </a:ln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paratools_small_shado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197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362" y="1031799"/>
            <a:ext cx="4206240" cy="53041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2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197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197" y="1671560"/>
            <a:ext cx="4206240" cy="46643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055" y="1031799"/>
            <a:ext cx="420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055" y="1671560"/>
            <a:ext cx="4206240" cy="46643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5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031798"/>
            <a:ext cx="5252002" cy="53041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196" y="1031798"/>
            <a:ext cx="3200400" cy="5304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2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5253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rot="10800000">
            <a:off x="1" y="6441445"/>
            <a:ext cx="9143999" cy="10058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1" y="6492874"/>
            <a:ext cx="9144000" cy="365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" y="0"/>
            <a:ext cx="9144001" cy="809953"/>
            <a:chOff x="-1" y="0"/>
            <a:chExt cx="9144001" cy="809953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1" y="507538"/>
              <a:ext cx="9144001" cy="302415"/>
              <a:chOff x="-1" y="507538"/>
              <a:chExt cx="9144001" cy="302415"/>
            </a:xfrm>
            <a:effectLst>
              <a:outerShdw blurRad="50800" dist="38100" dir="54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3" name="Rectangle 22"/>
              <p:cNvSpPr/>
              <p:nvPr userDrawn="1"/>
            </p:nvSpPr>
            <p:spPr>
              <a:xfrm>
                <a:off x="1" y="586906"/>
                <a:ext cx="9143999" cy="10058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0" y="507538"/>
                <a:ext cx="1143000" cy="30241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1" y="537300"/>
                <a:ext cx="3657600" cy="2011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0" y="0"/>
              <a:ext cx="9144000" cy="64008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0" y="-20619"/>
            <a:ext cx="9144000" cy="63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28197" y="1031800"/>
            <a:ext cx="8681405" cy="529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264" y="6492875"/>
            <a:ext cx="61670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002358" y="6492875"/>
            <a:ext cx="907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6AED-BC71-3D4D-8309-CF5F710814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paratools_small_shadow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8240"/>
            <a:ext cx="1435206" cy="3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1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ucommander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atools.com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jpe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86" y="1082706"/>
            <a:ext cx="8453028" cy="2509046"/>
          </a:xfrm>
        </p:spPr>
        <p:txBody>
          <a:bodyPr>
            <a:noAutofit/>
          </a:bodyPr>
          <a:lstStyle/>
          <a:p>
            <a:r>
              <a:rPr lang="en-US" sz="4800" dirty="0" smtClean="0"/>
              <a:t>Thanks for attending the ParaTools TAU </a:t>
            </a:r>
            <a:r>
              <a:rPr lang="en-US" sz="4800" dirty="0" err="1" smtClean="0"/>
              <a:t>Webex</a:t>
            </a:r>
            <a:r>
              <a:rPr lang="en-US" sz="4800" smtClean="0"/>
              <a:t>!</a:t>
            </a:r>
            <a:endParaRPr lang="en-US" sz="4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46829" y="5549010"/>
            <a:ext cx="3850341" cy="1045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28 September 2017</a:t>
            </a:r>
          </a:p>
          <a:p>
            <a:r>
              <a:rPr lang="en-US" sz="1600" dirty="0" err="1" smtClean="0"/>
              <a:t>Webex</a:t>
            </a:r>
            <a:r>
              <a:rPr lang="en-US" sz="1600" dirty="0" smtClean="0"/>
              <a:t> from Baltimore, MD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ParaTools,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196" y="1040943"/>
            <a:ext cx="8681405" cy="5304117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Calibri" charset="0"/>
              <a:ea typeface="Calibri" charset="0"/>
              <a:cs typeface="Calibri" charset="0"/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  <a:hlinkClick r:id="rId2"/>
              </a:rPr>
              <a:t>www.taucommander.com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Free, open source, BSD license</a:t>
            </a:r>
          </a:p>
          <a:p>
            <a:pPr marL="0" indent="0" algn="ctr">
              <a:buNone/>
            </a:pP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 TAU Commander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9274" y="4378124"/>
            <a:ext cx="8379247" cy="1828800"/>
            <a:chOff x="530352" y="4277360"/>
            <a:chExt cx="8379247" cy="18288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2" y="4277360"/>
              <a:ext cx="2462873" cy="1828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539" y="4277360"/>
              <a:ext cx="2462873" cy="18288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726" y="4277360"/>
              <a:ext cx="2462873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3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err="1" smtClean="0"/>
              <a:t>Phone</a:t>
            </a:r>
            <a:r>
              <a:rPr lang="cs-CZ" dirty="0"/>
              <a:t>: </a:t>
            </a:r>
            <a:r>
              <a:rPr lang="cs-CZ" dirty="0" smtClean="0"/>
              <a:t>541-913-8797</a:t>
            </a:r>
          </a:p>
          <a:p>
            <a:pPr marL="0" indent="0" algn="ctr">
              <a:buNone/>
            </a:pPr>
            <a:r>
              <a:rPr lang="cs-CZ" dirty="0" smtClean="0"/>
              <a:t>Fax</a:t>
            </a:r>
            <a:r>
              <a:rPr lang="cs-CZ" dirty="0"/>
              <a:t>: 541-343-6086 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hlinkClick r:id="rId2"/>
              </a:rPr>
              <a:t>info@paratools.com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err="1" smtClean="0"/>
              <a:t>ParaTools</a:t>
            </a:r>
            <a:r>
              <a:rPr lang="cs-CZ" dirty="0"/>
              <a:t>, Inc. </a:t>
            </a:r>
            <a:br>
              <a:rPr lang="cs-CZ" dirty="0"/>
            </a:br>
            <a:r>
              <a:rPr lang="cs-CZ" dirty="0"/>
              <a:t>2836 </a:t>
            </a:r>
            <a:r>
              <a:rPr lang="cs-CZ" dirty="0" err="1"/>
              <a:t>Kincaid</a:t>
            </a:r>
            <a:r>
              <a:rPr lang="cs-CZ" dirty="0"/>
              <a:t> St. </a:t>
            </a:r>
            <a:br>
              <a:rPr lang="cs-CZ" dirty="0"/>
            </a:br>
            <a:r>
              <a:rPr lang="cs-CZ" dirty="0"/>
              <a:t>Eugene, OR 97405, USA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7097" y="6492875"/>
            <a:ext cx="4491228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ParaTools, Inc.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0" b="28397"/>
          <a:stretch/>
        </p:blipFill>
        <p:spPr>
          <a:xfrm>
            <a:off x="4402771" y="863464"/>
            <a:ext cx="4492752" cy="10651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Department of Energy</a:t>
            </a:r>
          </a:p>
          <a:p>
            <a:pPr lvl="1"/>
            <a:r>
              <a:rPr lang="en-US" dirty="0" smtClean="0"/>
              <a:t>Office of Science</a:t>
            </a:r>
          </a:p>
          <a:p>
            <a:pPr lvl="1"/>
            <a:r>
              <a:rPr lang="en-US" dirty="0" smtClean="0"/>
              <a:t>Argonne National Laboratory</a:t>
            </a:r>
          </a:p>
          <a:p>
            <a:pPr lvl="1"/>
            <a:r>
              <a:rPr lang="en-US" dirty="0" smtClean="0"/>
              <a:t>Oak Ridge National Laboratory</a:t>
            </a:r>
          </a:p>
          <a:p>
            <a:pPr lvl="1"/>
            <a:r>
              <a:rPr lang="en-US" dirty="0" smtClean="0"/>
              <a:t>NNSA/ASC </a:t>
            </a:r>
            <a:r>
              <a:rPr lang="en-US" dirty="0" err="1" smtClean="0"/>
              <a:t>Trilabs</a:t>
            </a:r>
            <a:r>
              <a:rPr lang="en-US" dirty="0" smtClean="0"/>
              <a:t> (SNL, LLNL, LANL)</a:t>
            </a:r>
          </a:p>
          <a:p>
            <a:r>
              <a:rPr lang="en-US" dirty="0" smtClean="0"/>
              <a:t>HPCMP </a:t>
            </a:r>
            <a:r>
              <a:rPr lang="en-US" dirty="0" err="1" smtClean="0"/>
              <a:t>DoD</a:t>
            </a:r>
            <a:r>
              <a:rPr lang="en-US" dirty="0" smtClean="0"/>
              <a:t> PETTT Program</a:t>
            </a:r>
          </a:p>
          <a:p>
            <a:r>
              <a:rPr lang="en-US" dirty="0" smtClean="0"/>
              <a:t>National Science Foundation</a:t>
            </a:r>
          </a:p>
          <a:p>
            <a:pPr lvl="1"/>
            <a:r>
              <a:rPr lang="en-US" dirty="0" err="1" smtClean="0"/>
              <a:t>Glassbox</a:t>
            </a:r>
            <a:r>
              <a:rPr lang="en-US" dirty="0" smtClean="0"/>
              <a:t>, SI-2</a:t>
            </a:r>
          </a:p>
          <a:p>
            <a:r>
              <a:rPr lang="en-US" dirty="0" smtClean="0"/>
              <a:t>University of Tennessee</a:t>
            </a:r>
          </a:p>
          <a:p>
            <a:pPr marL="342900" lvl="2" indent="-342900"/>
            <a:r>
              <a:rPr lang="en-US" sz="3300" dirty="0" smtClean="0"/>
              <a:t>University of New Hampshire </a:t>
            </a:r>
            <a:endParaRPr lang="en-US" sz="2900" dirty="0"/>
          </a:p>
          <a:p>
            <a:pPr marL="800100" lvl="3" indent="-342900"/>
            <a:r>
              <a:rPr lang="en-US" sz="2700" dirty="0" smtClean="0"/>
              <a:t>Jean Perez, Benjamin </a:t>
            </a:r>
            <a:r>
              <a:rPr lang="en-US" sz="2700" dirty="0" err="1" smtClean="0"/>
              <a:t>Chandran</a:t>
            </a:r>
            <a:endParaRPr lang="en-US" sz="2700" dirty="0" smtClean="0"/>
          </a:p>
          <a:p>
            <a:r>
              <a:rPr lang="en-US" dirty="0" smtClean="0"/>
              <a:t>University of Oregon</a:t>
            </a:r>
          </a:p>
          <a:p>
            <a:pPr lvl="1"/>
            <a:r>
              <a:rPr lang="en-US" dirty="0" smtClean="0"/>
              <a:t>Allen D. </a:t>
            </a:r>
            <a:r>
              <a:rPr lang="en-US" dirty="0" err="1" smtClean="0"/>
              <a:t>Malony</a:t>
            </a:r>
            <a:r>
              <a:rPr lang="en-US" dirty="0" smtClean="0"/>
              <a:t>, Sameer </a:t>
            </a:r>
            <a:r>
              <a:rPr lang="en-US" dirty="0" err="1" smtClean="0"/>
              <a:t>Shende</a:t>
            </a:r>
            <a:endParaRPr lang="en-US" dirty="0" smtClean="0"/>
          </a:p>
          <a:p>
            <a:pPr lvl="1"/>
            <a:r>
              <a:rPr lang="en-US" dirty="0" smtClean="0"/>
              <a:t>Kevin Huck, Wyatt Spear</a:t>
            </a:r>
          </a:p>
          <a:p>
            <a:r>
              <a:rPr lang="en-US" dirty="0" smtClean="0"/>
              <a:t>TU Dresden</a:t>
            </a:r>
          </a:p>
          <a:p>
            <a:pPr lvl="1"/>
            <a:r>
              <a:rPr lang="en-US" dirty="0" err="1" smtClean="0"/>
              <a:t>Holger</a:t>
            </a:r>
            <a:r>
              <a:rPr lang="en-US" dirty="0" smtClean="0"/>
              <a:t> </a:t>
            </a:r>
            <a:r>
              <a:rPr lang="en-US" dirty="0" err="1" smtClean="0"/>
              <a:t>Brunst</a:t>
            </a:r>
            <a:r>
              <a:rPr lang="en-US" dirty="0" smtClean="0"/>
              <a:t>, Andreas </a:t>
            </a:r>
            <a:r>
              <a:rPr lang="en-US" dirty="0" err="1" smtClean="0"/>
              <a:t>Knupfer</a:t>
            </a:r>
            <a:endParaRPr lang="en-US" dirty="0" smtClean="0"/>
          </a:p>
          <a:p>
            <a:pPr lvl="1"/>
            <a:r>
              <a:rPr lang="en-US" dirty="0" smtClean="0"/>
              <a:t>Wolfgang Nagel</a:t>
            </a:r>
          </a:p>
          <a:p>
            <a:r>
              <a:rPr lang="en-US" dirty="0" smtClean="0"/>
              <a:t>Research Centre </a:t>
            </a:r>
            <a:r>
              <a:rPr lang="en-US" dirty="0" err="1" smtClean="0"/>
              <a:t>Jülich</a:t>
            </a:r>
            <a:endParaRPr lang="en-US" dirty="0" smtClean="0"/>
          </a:p>
          <a:p>
            <a:pPr lvl="1"/>
            <a:r>
              <a:rPr lang="en-US" dirty="0" smtClean="0"/>
              <a:t>Bernd Mohr</a:t>
            </a:r>
          </a:p>
          <a:p>
            <a:pPr lvl="1"/>
            <a:r>
              <a:rPr lang="en-US" dirty="0" smtClean="0"/>
              <a:t>Felix Wolf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ParaTools, Inc.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6AED-BC71-3D4D-8309-CF5F710814C8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7" name="Picture 4" descr="office_of_scie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09401" y="1534070"/>
            <a:ext cx="1668463" cy="517525"/>
          </a:xfrm>
          <a:prstGeom prst="rect">
            <a:avLst/>
          </a:prstGeom>
          <a:noFill/>
        </p:spPr>
      </p:pic>
      <p:pic>
        <p:nvPicPr>
          <p:cNvPr id="8" name="Picture 6" descr="LA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39538" y="5614485"/>
            <a:ext cx="2132013" cy="61277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2131" y="3879224"/>
            <a:ext cx="795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O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9392" y="1904725"/>
            <a:ext cx="762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2657" y="4776073"/>
            <a:ext cx="15668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3041024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19024" y="2668715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nsf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71349" y="3879224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2061" y="2143732"/>
            <a:ext cx="2690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ACTS-logo-small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66088" y="4057383"/>
            <a:ext cx="644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sandialogo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46700" y="5000061"/>
            <a:ext cx="12636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pnnl_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40618" y="2808455"/>
            <a:ext cx="10937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uologo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66088" y="2073402"/>
            <a:ext cx="8382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Logo1_230x80_tweis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139933"/>
            <a:ext cx="1323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argonne_logo.jpg                                               000AA94FMacintosh HD                   7C2604DF: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01" y="1356058"/>
            <a:ext cx="1486597" cy="63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fzj.gi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49147" y="5469966"/>
            <a:ext cx="23622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3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18185</TotalTime>
  <Words>138</Words>
  <Application>Microsoft Macintosh PowerPoint</Application>
  <PresentationFormat>On-screen Show (4:3)</PresentationFormat>
  <Paragraphs>46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Thanks for attending the ParaTools TAU Webex!</vt:lpstr>
      <vt:lpstr>Download TAU Commander</vt:lpstr>
      <vt:lpstr>Contact Info</vt:lpstr>
      <vt:lpstr>Acknowledgements</vt:lpstr>
    </vt:vector>
  </TitlesOfParts>
  <Company>ParaTools, Inc.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Intuitive Performance Engineering  at the Exascale  with TAU and TAU Commander</dc:title>
  <dc:creator>John Linford</dc:creator>
  <cp:lastModifiedBy>John Linford</cp:lastModifiedBy>
  <cp:revision>878</cp:revision>
  <cp:lastPrinted>2017-09-28T14:25:21Z</cp:lastPrinted>
  <dcterms:created xsi:type="dcterms:W3CDTF">2014-07-30T16:00:04Z</dcterms:created>
  <dcterms:modified xsi:type="dcterms:W3CDTF">2017-09-28T14:27:04Z</dcterms:modified>
</cp:coreProperties>
</file>