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875"/>
    <p:restoredTop sz="94674"/>
  </p:normalViewPr>
  <p:slideViewPr>
    <p:cSldViewPr snapToGrid="0" snapToObjects="1">
      <p:cViewPr varScale="1">
        <p:scale>
          <a:sx n="51" d="100"/>
          <a:sy n="51" d="100"/>
        </p:scale>
        <p:origin x="792"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smtClean="0"/>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237F8E-E150-C34E-817A-6CC14273A8D4}" type="datetimeFigureOut">
              <a:rPr lang="en-US" smtClean="0"/>
              <a:t>10/5/16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37555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237F8E-E150-C34E-817A-6CC14273A8D4}" type="datetimeFigureOut">
              <a:rPr lang="en-US" smtClean="0"/>
              <a:t>10/5/16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27218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237F8E-E150-C34E-817A-6CC14273A8D4}" type="datetimeFigureOut">
              <a:rPr lang="en-US" smtClean="0"/>
              <a:t>10/5/16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395058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237F8E-E150-C34E-817A-6CC14273A8D4}" type="datetimeFigureOut">
              <a:rPr lang="en-US" smtClean="0"/>
              <a:t>10/5/16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42982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smtClean="0"/>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237F8E-E150-C34E-817A-6CC14273A8D4}" type="datetimeFigureOut">
              <a:rPr lang="en-US" smtClean="0"/>
              <a:t>10/5/16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205582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237F8E-E150-C34E-817A-6CC14273A8D4}" type="datetimeFigureOut">
              <a:rPr lang="en-US" smtClean="0"/>
              <a:t>10/5/16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137530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237F8E-E150-C34E-817A-6CC14273A8D4}" type="datetimeFigureOut">
              <a:rPr lang="en-US" smtClean="0"/>
              <a:t>10/5/16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134437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237F8E-E150-C34E-817A-6CC14273A8D4}" type="datetimeFigureOut">
              <a:rPr lang="en-US" smtClean="0"/>
              <a:t>10/5/16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119764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37F8E-E150-C34E-817A-6CC14273A8D4}" type="datetimeFigureOut">
              <a:rPr lang="en-US" smtClean="0"/>
              <a:t>10/5/16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453308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37F8E-E150-C34E-817A-6CC14273A8D4}" type="datetimeFigureOut">
              <a:rPr lang="en-US" smtClean="0"/>
              <a:t>10/5/16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1630505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37F8E-E150-C34E-817A-6CC14273A8D4}" type="datetimeFigureOut">
              <a:rPr lang="en-US" smtClean="0"/>
              <a:t>10/5/16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EDC298-B57D-CB44-A199-358F6DC49D27}" type="slidenum">
              <a:rPr lang="en-US" smtClean="0"/>
              <a:t>‹#›</a:t>
            </a:fld>
            <a:endParaRPr lang="en-US" dirty="0"/>
          </a:p>
        </p:txBody>
      </p:sp>
    </p:spTree>
    <p:extLst>
      <p:ext uri="{BB962C8B-B14F-4D97-AF65-F5344CB8AC3E}">
        <p14:creationId xmlns:p14="http://schemas.microsoft.com/office/powerpoint/2010/main" val="20161490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AA237F8E-E150-C34E-817A-6CC14273A8D4}" type="datetimeFigureOut">
              <a:rPr lang="en-US" smtClean="0"/>
              <a:t>10/5/16</a:t>
            </a:fld>
            <a:endParaRPr lang="en-US" dirty="0"/>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1CEDC298-B57D-CB44-A199-358F6DC49D27}" type="slidenum">
              <a:rPr lang="en-US" smtClean="0"/>
              <a:t>‹#›</a:t>
            </a:fld>
            <a:endParaRPr lang="en-US" dirty="0"/>
          </a:p>
        </p:txBody>
      </p:sp>
    </p:spTree>
    <p:extLst>
      <p:ext uri="{BB962C8B-B14F-4D97-AF65-F5344CB8AC3E}">
        <p14:creationId xmlns:p14="http://schemas.microsoft.com/office/powerpoint/2010/main" val="128817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jpg"/><Relationship Id="rId30" Type="http://schemas.openxmlformats.org/officeDocument/2006/relationships/image" Target="../media/image29.jp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jpeg"/><Relationship Id="rId19"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6963" y="31777380"/>
            <a:ext cx="4297680" cy="905014"/>
          </a:xfrm>
          <a:prstGeom prst="rect">
            <a:avLst/>
          </a:prstGeom>
        </p:spPr>
      </p:pic>
      <p:sp>
        <p:nvSpPr>
          <p:cNvPr id="4" name="TextBox 3"/>
          <p:cNvSpPr txBox="1"/>
          <p:nvPr/>
        </p:nvSpPr>
        <p:spPr>
          <a:xfrm>
            <a:off x="574301" y="292608"/>
            <a:ext cx="42742598" cy="203132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600" b="1" dirty="0" smtClean="0">
                <a:solidFill>
                  <a:srgbClr val="C00000"/>
                </a:solidFill>
              </a:rPr>
              <a:t>Performance Engineering FUN3D at Scale with TAU Commander</a:t>
            </a:r>
            <a:endParaRPr lang="en-US" sz="12600" b="1" dirty="0">
              <a:solidFill>
                <a:srgbClr val="C00000"/>
              </a:solidFill>
            </a:endParaRPr>
          </a:p>
        </p:txBody>
      </p:sp>
      <p:sp>
        <p:nvSpPr>
          <p:cNvPr id="5" name="TextBox 4"/>
          <p:cNvSpPr txBox="1"/>
          <p:nvPr/>
        </p:nvSpPr>
        <p:spPr>
          <a:xfrm>
            <a:off x="6607779" y="2140451"/>
            <a:ext cx="30675642" cy="769441"/>
          </a:xfrm>
          <a:prstGeom prst="rect">
            <a:avLst/>
          </a:prstGeom>
          <a:noFill/>
        </p:spPr>
        <p:txBody>
          <a:bodyPr wrap="none" rtlCol="0">
            <a:spAutoFit/>
          </a:bodyPr>
          <a:lstStyle/>
          <a:p>
            <a:r>
              <a:rPr lang="en-US" sz="4400" b="1" dirty="0" smtClean="0"/>
              <a:t>John C. Linford</a:t>
            </a:r>
            <a:r>
              <a:rPr lang="en-US" sz="4400" b="1" baseline="30000" dirty="0" smtClean="0"/>
              <a:t>*1</a:t>
            </a:r>
            <a:r>
              <a:rPr lang="en-US" sz="4400" b="1" dirty="0" smtClean="0"/>
              <a:t>, Srinath Vadlamani</a:t>
            </a:r>
            <a:r>
              <a:rPr lang="en-US" sz="4400" b="1" baseline="30000" dirty="0" smtClean="0"/>
              <a:t>1</a:t>
            </a:r>
            <a:r>
              <a:rPr lang="en-US" sz="4400" b="1" dirty="0" smtClean="0"/>
              <a:t>, </a:t>
            </a:r>
            <a:r>
              <a:rPr lang="en-US" sz="4400" b="1" dirty="0"/>
              <a:t>Sameer Shende</a:t>
            </a:r>
            <a:r>
              <a:rPr lang="en-US" sz="4400" b="1" baseline="30000" dirty="0"/>
              <a:t>1</a:t>
            </a:r>
            <a:r>
              <a:rPr lang="en-US" sz="4400" b="1" dirty="0"/>
              <a:t>, </a:t>
            </a:r>
            <a:r>
              <a:rPr lang="en-US" sz="4400" b="1" dirty="0" smtClean="0"/>
              <a:t>Allen </a:t>
            </a:r>
            <a:r>
              <a:rPr lang="en-US" sz="4400" b="1" dirty="0"/>
              <a:t>D. </a:t>
            </a:r>
            <a:r>
              <a:rPr lang="en-US" sz="4400" b="1" dirty="0" smtClean="0"/>
              <a:t>Malony</a:t>
            </a:r>
            <a:r>
              <a:rPr lang="en-US" sz="4400" b="1" baseline="30000" dirty="0" smtClean="0"/>
              <a:t>1</a:t>
            </a:r>
            <a:r>
              <a:rPr lang="en-US" sz="4400" b="1" dirty="0" smtClean="0"/>
              <a:t>, William Jones</a:t>
            </a:r>
            <a:r>
              <a:rPr lang="en-US" sz="4400" b="1" baseline="30000" dirty="0" smtClean="0"/>
              <a:t>2</a:t>
            </a:r>
            <a:r>
              <a:rPr lang="en-US" sz="4400" b="1" dirty="0" smtClean="0"/>
              <a:t>, William Kyle Anderson</a:t>
            </a:r>
            <a:r>
              <a:rPr lang="en-US" sz="4400" b="1" baseline="30000" dirty="0" smtClean="0"/>
              <a:t>2</a:t>
            </a:r>
            <a:r>
              <a:rPr lang="en-US" sz="4400" b="1" dirty="0" smtClean="0"/>
              <a:t>, and Eric Nielsen</a:t>
            </a:r>
            <a:r>
              <a:rPr lang="en-US" sz="4400" b="1" baseline="30000" dirty="0" smtClean="0"/>
              <a:t>2</a:t>
            </a:r>
            <a:endParaRPr lang="en-US" sz="4400" b="1" dirty="0"/>
          </a:p>
        </p:txBody>
      </p:sp>
      <p:sp>
        <p:nvSpPr>
          <p:cNvPr id="6" name="TextBox 5"/>
          <p:cNvSpPr txBox="1"/>
          <p:nvPr/>
        </p:nvSpPr>
        <p:spPr>
          <a:xfrm>
            <a:off x="17519420" y="2909892"/>
            <a:ext cx="8852360" cy="954107"/>
          </a:xfrm>
          <a:prstGeom prst="rect">
            <a:avLst/>
          </a:prstGeom>
          <a:noFill/>
        </p:spPr>
        <p:txBody>
          <a:bodyPr wrap="none" rtlCol="0">
            <a:spAutoFit/>
          </a:bodyPr>
          <a:lstStyle/>
          <a:p>
            <a:pPr algn="ctr"/>
            <a:r>
              <a:rPr lang="en-US" sz="2800" i="1" baseline="30000" dirty="0" smtClean="0"/>
              <a:t>1</a:t>
            </a:r>
            <a:r>
              <a:rPr lang="en-US" sz="2800" i="1" dirty="0" smtClean="0"/>
              <a:t>ParaTools, Inc. Eugene, OR 97405, U.S.A.</a:t>
            </a:r>
          </a:p>
          <a:p>
            <a:pPr algn="ctr"/>
            <a:r>
              <a:rPr lang="en-US" sz="2800" i="1" baseline="30000" dirty="0"/>
              <a:t>2</a:t>
            </a:r>
            <a:r>
              <a:rPr lang="en-US" sz="2800" i="1" dirty="0"/>
              <a:t>NASA Langley Research Center, Hampton, VA </a:t>
            </a:r>
            <a:r>
              <a:rPr lang="is-IS" sz="2800" i="1" dirty="0"/>
              <a:t>23681</a:t>
            </a:r>
            <a:r>
              <a:rPr lang="en-US" sz="2800" i="1" dirty="0" smtClean="0"/>
              <a:t>, </a:t>
            </a:r>
            <a:r>
              <a:rPr lang="en-US" sz="2800" i="1" dirty="0"/>
              <a:t>U.S.A</a:t>
            </a:r>
            <a:r>
              <a:rPr lang="en-US" sz="2800" i="1" dirty="0" smtClean="0"/>
              <a:t>.</a:t>
            </a:r>
            <a:endParaRPr lang="en-US" sz="2800" i="1" dirty="0"/>
          </a:p>
        </p:txBody>
      </p:sp>
      <p:sp>
        <p:nvSpPr>
          <p:cNvPr id="8" name="TextBox 7"/>
          <p:cNvSpPr txBox="1"/>
          <p:nvPr/>
        </p:nvSpPr>
        <p:spPr>
          <a:xfrm>
            <a:off x="0" y="32210514"/>
            <a:ext cx="10305963" cy="707886"/>
          </a:xfrm>
          <a:prstGeom prst="rect">
            <a:avLst/>
          </a:prstGeom>
          <a:noFill/>
        </p:spPr>
        <p:txBody>
          <a:bodyPr wrap="none" rtlCol="0">
            <a:spAutoFit/>
          </a:bodyPr>
          <a:lstStyle/>
          <a:p>
            <a:r>
              <a:rPr lang="en-US" sz="4000" dirty="0" smtClean="0"/>
              <a:t>* Corresponding author: jlinford@paratools.com</a:t>
            </a:r>
            <a:endParaRPr lang="en-US" sz="4000" dirty="0"/>
          </a:p>
        </p:txBody>
      </p:sp>
      <p:sp>
        <p:nvSpPr>
          <p:cNvPr id="9" name="TextBox 8"/>
          <p:cNvSpPr txBox="1"/>
          <p:nvPr/>
        </p:nvSpPr>
        <p:spPr>
          <a:xfrm>
            <a:off x="14748117" y="32301359"/>
            <a:ext cx="14394966" cy="584775"/>
          </a:xfrm>
          <a:prstGeom prst="rect">
            <a:avLst/>
          </a:prstGeom>
          <a:noFill/>
        </p:spPr>
        <p:txBody>
          <a:bodyPr wrap="none" rtlCol="0">
            <a:spAutoFit/>
          </a:bodyPr>
          <a:lstStyle/>
          <a:p>
            <a:r>
              <a:rPr lang="en-US" sz="3200" b="1" dirty="0">
                <a:solidFill>
                  <a:srgbClr val="C00000"/>
                </a:solidFill>
              </a:rPr>
              <a:t>DISTRIBUTION STATEMENT A. Approved for public release; distribution is unlimited.</a:t>
            </a:r>
          </a:p>
        </p:txBody>
      </p:sp>
      <p:grpSp>
        <p:nvGrpSpPr>
          <p:cNvPr id="16" name="Group 15"/>
          <p:cNvGrpSpPr/>
          <p:nvPr/>
        </p:nvGrpSpPr>
        <p:grpSpPr>
          <a:xfrm>
            <a:off x="246632" y="29606694"/>
            <a:ext cx="14173200" cy="2482021"/>
            <a:chOff x="246632" y="29606694"/>
            <a:chExt cx="14173200" cy="2482021"/>
          </a:xfrm>
        </p:grpSpPr>
        <p:sp>
          <p:nvSpPr>
            <p:cNvPr id="21" name="Text Placeholder 8"/>
            <p:cNvSpPr txBox="1">
              <a:spLocks/>
            </p:cNvSpPr>
            <p:nvPr/>
          </p:nvSpPr>
          <p:spPr>
            <a:xfrm>
              <a:off x="246632" y="29606694"/>
              <a:ext cx="14173200" cy="912361"/>
            </a:xfrm>
            <a:prstGeom prst="rect">
              <a:avLst/>
            </a:prstGeom>
            <a:gradFill>
              <a:gsLst>
                <a:gs pos="0">
                  <a:srgbClr val="000000">
                    <a:lumMod val="65000"/>
                    <a:lumOff val="35000"/>
                  </a:srgbClr>
                </a:gs>
                <a:gs pos="91000">
                  <a:srgbClr val="FF0000"/>
                </a:gs>
                <a:gs pos="90000">
                  <a:srgbClr val="000000">
                    <a:lumMod val="65000"/>
                    <a:lumOff val="35000"/>
                  </a:srgbClr>
                </a:gs>
                <a:gs pos="100000">
                  <a:srgbClr val="C00000"/>
                </a:gs>
              </a:gsLst>
              <a:lin ang="5400000" scaled="1"/>
            </a:gradFill>
          </p:spPr>
          <p:txBody>
            <a:bodyPr lIns="365760" anchor="ctr">
              <a:noAutofit/>
            </a:bodyPr>
            <a:lstStyle>
              <a:lvl1pPr marL="0" indent="0" algn="ctr" defTabSz="4389120" rtl="0" eaLnBrk="1" latinLnBrk="0" hangingPunct="1">
                <a:lnSpc>
                  <a:spcPct val="100000"/>
                </a:lnSpc>
                <a:spcBef>
                  <a:spcPts val="0"/>
                </a:spcBef>
                <a:buClr>
                  <a:schemeClr val="bg1">
                    <a:lumMod val="65000"/>
                  </a:schemeClr>
                </a:buClr>
                <a:buFont typeface="Arial" panose="020B0604020202020204" pitchFamily="34" charset="0"/>
                <a:buNone/>
                <a:defRPr sz="5400" kern="1200" cap="none"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9pPr>
            </a:lstStyle>
            <a:p>
              <a:pPr marL="0" marR="0" lvl="0" indent="0" algn="ctr" defTabSz="4389120" rtl="0" eaLnBrk="1" fontAlgn="auto" latinLnBrk="0" hangingPunct="1">
                <a:lnSpc>
                  <a:spcPct val="100000"/>
                </a:lnSpc>
                <a:spcBef>
                  <a:spcPts val="0"/>
                </a:spcBef>
                <a:spcAft>
                  <a:spcPts val="0"/>
                </a:spcAft>
                <a:buClr>
                  <a:sysClr val="window" lastClr="FFFFFF">
                    <a:lumMod val="65000"/>
                  </a:sysClr>
                </a:buClr>
                <a:buSzTx/>
                <a:buFont typeface="Arial" panose="020B0604020202020204" pitchFamily="34" charset="0"/>
                <a:buNone/>
                <a:tabLst/>
                <a:defRPr/>
              </a:pPr>
              <a:r>
                <a:rPr kumimoji="0" lang="en-US" sz="4400" b="1" i="0" u="none" strike="noStrike" kern="1200" cap="none" spc="0" normalizeH="0" baseline="0" noProof="0" dirty="0" smtClean="0">
                  <a:ln>
                    <a:noFill/>
                  </a:ln>
                  <a:solidFill>
                    <a:sysClr val="window" lastClr="FFFFFF"/>
                  </a:solidFill>
                  <a:effectLst/>
                  <a:uLnTx/>
                  <a:uFillTx/>
                  <a:latin typeface="Arial"/>
                  <a:ea typeface=""/>
                  <a:cs typeface=""/>
                </a:rPr>
                <a:t>Acknowledgments</a:t>
              </a:r>
              <a:endParaRPr kumimoji="0" lang="en-US" sz="4400" b="1" i="0" u="none" strike="noStrike" kern="1200" cap="none" spc="0" normalizeH="0" baseline="30000" noProof="0" dirty="0">
                <a:ln>
                  <a:noFill/>
                </a:ln>
                <a:solidFill>
                  <a:sysClr val="window" lastClr="FFFFFF"/>
                </a:solidFill>
                <a:effectLst/>
                <a:uLnTx/>
                <a:uFillTx/>
                <a:latin typeface="Arial"/>
                <a:ea typeface=""/>
                <a:cs typeface=""/>
              </a:endParaRPr>
            </a:p>
          </p:txBody>
        </p:sp>
        <p:sp>
          <p:nvSpPr>
            <p:cNvPr id="22" name="TextBox 21"/>
            <p:cNvSpPr txBox="1"/>
            <p:nvPr/>
          </p:nvSpPr>
          <p:spPr>
            <a:xfrm>
              <a:off x="459749" y="30519055"/>
              <a:ext cx="13756535" cy="1569660"/>
            </a:xfrm>
            <a:prstGeom prst="rect">
              <a:avLst/>
            </a:prstGeom>
            <a:noFill/>
          </p:spPr>
          <p:txBody>
            <a:bodyPr wrap="square" rtlCol="0">
              <a:spAutoFit/>
            </a:bodyPr>
            <a:lstStyle/>
            <a:p>
              <a:pPr algn="just"/>
              <a:r>
                <a:rPr lang="en-US" sz="2400" dirty="0" smtClean="0"/>
                <a:t>This work was developed in part </a:t>
              </a:r>
              <a:r>
                <a:rPr lang="en-US" sz="2400" dirty="0"/>
                <a:t>by the User Productivity Enhancement, </a:t>
              </a:r>
              <a:r>
                <a:rPr lang="en-US" sz="2400" dirty="0" smtClean="0"/>
                <a:t>Technology </a:t>
              </a:r>
              <a:r>
                <a:rPr lang="en-US" sz="2400" dirty="0"/>
                <a:t>Transfer and Training </a:t>
              </a:r>
              <a:r>
                <a:rPr lang="en-US" sz="2400" dirty="0" smtClean="0"/>
                <a:t>(PETTT) Project No. PETA-KY07-001 and by DoE SBIR Grant No. DE-SC0009593. The authors would like to acknowledge the computational resources and PETTT software support from the DoD High Performance Computing Modernization office under Contract No. </a:t>
              </a:r>
              <a:r>
                <a:rPr lang="is-IS" sz="2400" smtClean="0"/>
                <a:t>GS04T09DBC0017.</a:t>
              </a:r>
              <a:endParaRPr lang="en-US" sz="2400" dirty="0"/>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1743" y="31658387"/>
            <a:ext cx="1383248" cy="11430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3614" y="31957353"/>
            <a:ext cx="4920614" cy="64008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90913" y="31782025"/>
            <a:ext cx="2205061" cy="914400"/>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84991" y="31658387"/>
            <a:ext cx="1143000" cy="1143000"/>
          </a:xfrm>
          <a:prstGeom prst="rect">
            <a:avLst/>
          </a:prstGeom>
          <a:effectLst>
            <a:outerShdw blurRad="50800" dist="38100" dir="2700000" algn="tl" rotWithShape="0">
              <a:prstClr val="black">
                <a:alpha val="40000"/>
              </a:prstClr>
            </a:outerShdw>
          </a:effectLst>
        </p:spPr>
      </p:pic>
      <p:sp>
        <p:nvSpPr>
          <p:cNvPr id="30" name="Text Placeholder 8"/>
          <p:cNvSpPr txBox="1">
            <a:spLocks/>
          </p:cNvSpPr>
          <p:nvPr/>
        </p:nvSpPr>
        <p:spPr>
          <a:xfrm>
            <a:off x="29466584" y="4145926"/>
            <a:ext cx="14173200" cy="912361"/>
          </a:xfrm>
          <a:prstGeom prst="rect">
            <a:avLst/>
          </a:prstGeom>
          <a:gradFill>
            <a:gsLst>
              <a:gs pos="0">
                <a:srgbClr val="000000">
                  <a:lumMod val="65000"/>
                  <a:lumOff val="35000"/>
                </a:srgbClr>
              </a:gs>
              <a:gs pos="91000">
                <a:srgbClr val="FF0000"/>
              </a:gs>
              <a:gs pos="90000">
                <a:srgbClr val="000000">
                  <a:lumMod val="65000"/>
                  <a:lumOff val="35000"/>
                </a:srgbClr>
              </a:gs>
              <a:gs pos="100000">
                <a:srgbClr val="C00000"/>
              </a:gs>
            </a:gsLst>
            <a:lin ang="5400000" scaled="1"/>
          </a:gradFill>
        </p:spPr>
        <p:txBody>
          <a:bodyPr lIns="365760" anchor="ctr">
            <a:noAutofit/>
          </a:bodyPr>
          <a:lstStyle>
            <a:lvl1pPr marL="0" indent="0" algn="ctr" defTabSz="4389120" rtl="0" eaLnBrk="1" latinLnBrk="0" hangingPunct="1">
              <a:lnSpc>
                <a:spcPct val="100000"/>
              </a:lnSpc>
              <a:spcBef>
                <a:spcPts val="0"/>
              </a:spcBef>
              <a:buClr>
                <a:schemeClr val="bg1">
                  <a:lumMod val="65000"/>
                </a:schemeClr>
              </a:buClr>
              <a:buFont typeface="Arial" panose="020B0604020202020204" pitchFamily="34" charset="0"/>
              <a:buNone/>
              <a:defRPr sz="5400" kern="1200" cap="none"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9pPr>
          </a:lstStyle>
          <a:p>
            <a:pPr marL="0" marR="0" lvl="0" indent="0" algn="ctr" defTabSz="4389120" rtl="0" eaLnBrk="1" fontAlgn="auto" latinLnBrk="0" hangingPunct="1">
              <a:lnSpc>
                <a:spcPct val="100000"/>
              </a:lnSpc>
              <a:spcBef>
                <a:spcPts val="0"/>
              </a:spcBef>
              <a:spcAft>
                <a:spcPts val="0"/>
              </a:spcAft>
              <a:buClr>
                <a:sysClr val="window" lastClr="FFFFFF">
                  <a:lumMod val="65000"/>
                </a:sysClr>
              </a:buClr>
              <a:buSzTx/>
              <a:buFont typeface="Arial" panose="020B0604020202020204" pitchFamily="34" charset="0"/>
              <a:buNone/>
              <a:tabLst/>
              <a:defRPr/>
            </a:pPr>
            <a:r>
              <a:rPr kumimoji="0" lang="en-US" sz="4000" b="1" i="0" u="none" strike="noStrike" kern="1200" cap="none" spc="0" normalizeH="0" baseline="0" noProof="0" dirty="0" smtClean="0">
                <a:ln>
                  <a:noFill/>
                </a:ln>
                <a:solidFill>
                  <a:sysClr val="window" lastClr="FFFFFF"/>
                </a:solidFill>
                <a:effectLst/>
                <a:uLnTx/>
                <a:uFillTx/>
                <a:latin typeface="Arial"/>
                <a:ea typeface=""/>
                <a:cs typeface=""/>
              </a:rPr>
              <a:t>Performance Analysis</a:t>
            </a:r>
            <a:endParaRPr kumimoji="0" lang="en-US" sz="4000" b="1" i="0" u="none" strike="noStrike" kern="1200" cap="none" spc="0" normalizeH="0" baseline="30000" noProof="0" dirty="0">
              <a:ln>
                <a:noFill/>
              </a:ln>
              <a:solidFill>
                <a:sysClr val="window" lastClr="FFFFFF"/>
              </a:solidFill>
              <a:effectLst/>
              <a:uLnTx/>
              <a:uFillTx/>
              <a:latin typeface="Arial"/>
              <a:ea typeface=""/>
              <a:cs typeface=""/>
            </a:endParaRPr>
          </a:p>
        </p:txBody>
      </p:sp>
      <p:grpSp>
        <p:nvGrpSpPr>
          <p:cNvPr id="552" name="Group 551"/>
          <p:cNvGrpSpPr/>
          <p:nvPr/>
        </p:nvGrpSpPr>
        <p:grpSpPr>
          <a:xfrm>
            <a:off x="8277325" y="27358263"/>
            <a:ext cx="5961002" cy="1828800"/>
            <a:chOff x="2593049" y="12514125"/>
            <a:chExt cx="5961002" cy="1828800"/>
          </a:xfrm>
        </p:grpSpPr>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3049" y="12514125"/>
              <a:ext cx="2940193" cy="1828800"/>
            </a:xfrm>
            <a:prstGeom prst="rect">
              <a:avLst/>
            </a:prstGeom>
            <a:effectLst>
              <a:outerShdw blurRad="50800" dist="38100" dir="2700000" algn="tl" rotWithShape="0">
                <a:prstClr val="black">
                  <a:alpha val="40000"/>
                </a:prstClr>
              </a:outerShdw>
            </a:effectLst>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8742" y="12514125"/>
              <a:ext cx="2225309" cy="1828800"/>
            </a:xfrm>
            <a:prstGeom prst="rect">
              <a:avLst/>
            </a:prstGeom>
          </p:spPr>
        </p:pic>
        <p:sp>
          <p:nvSpPr>
            <p:cNvPr id="97" name="TextBox 96"/>
            <p:cNvSpPr txBox="1"/>
            <p:nvPr/>
          </p:nvSpPr>
          <p:spPr>
            <a:xfrm>
              <a:off x="5548291" y="12966860"/>
              <a:ext cx="765402" cy="923330"/>
            </a:xfrm>
            <a:prstGeom prst="rect">
              <a:avLst/>
            </a:prstGeom>
            <a:noFill/>
          </p:spPr>
          <p:txBody>
            <a:bodyPr wrap="none" rtlCol="0">
              <a:spAutoFit/>
            </a:bodyPr>
            <a:lstStyle/>
            <a:p>
              <a:r>
                <a:rPr lang="en-US" sz="5400" dirty="0" smtClean="0"/>
                <a:t>vs</a:t>
              </a:r>
            </a:p>
          </p:txBody>
        </p:sp>
      </p:grpSp>
      <p:sp>
        <p:nvSpPr>
          <p:cNvPr id="98" name="TextBox 97"/>
          <p:cNvSpPr txBox="1"/>
          <p:nvPr/>
        </p:nvSpPr>
        <p:spPr>
          <a:xfrm>
            <a:off x="481092" y="27734054"/>
            <a:ext cx="7578893" cy="107721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200" b="1" dirty="0" smtClean="0">
                <a:solidFill>
                  <a:srgbClr val="C00000"/>
                </a:solidFill>
              </a:rPr>
              <a:t>Improve productivity by specifying the </a:t>
            </a:r>
            <a:br>
              <a:rPr lang="en-US" sz="3200" b="1" dirty="0" smtClean="0">
                <a:solidFill>
                  <a:srgbClr val="C00000"/>
                </a:solidFill>
              </a:rPr>
            </a:br>
            <a:r>
              <a:rPr lang="en-US" sz="3200" b="1" dirty="0" smtClean="0">
                <a:solidFill>
                  <a:srgbClr val="C00000"/>
                </a:solidFill>
              </a:rPr>
              <a:t>desired result, not step-by-step directions.</a:t>
            </a:r>
            <a:endParaRPr lang="en-US" sz="3200" b="1" dirty="0">
              <a:solidFill>
                <a:srgbClr val="C00000"/>
              </a:solidFill>
            </a:endParaRPr>
          </a:p>
        </p:txBody>
      </p:sp>
      <p:sp>
        <p:nvSpPr>
          <p:cNvPr id="551" name="TextBox 550"/>
          <p:cNvSpPr txBox="1"/>
          <p:nvPr/>
        </p:nvSpPr>
        <p:spPr>
          <a:xfrm>
            <a:off x="450181" y="16512996"/>
            <a:ext cx="13756535" cy="2062103"/>
          </a:xfrm>
          <a:prstGeom prst="rect">
            <a:avLst/>
          </a:prstGeom>
          <a:noFill/>
        </p:spPr>
        <p:txBody>
          <a:bodyPr wrap="square" rtlCol="0">
            <a:spAutoFit/>
          </a:bodyPr>
          <a:lstStyle/>
          <a:p>
            <a:pPr algn="just"/>
            <a:r>
              <a:rPr lang="en-US" sz="3200" dirty="0" smtClean="0"/>
              <a:t>TAU Commander simplifies the TAU Performance System® by using a structured workflow approach that gives context to a TAU user’s actions.  This eliminates the troubleshooting step inherent in the traditional TAU workflow and avoids invalid TAU configurations.</a:t>
            </a:r>
            <a:endParaRPr lang="is-IS" sz="3200" dirty="0" smtClean="0"/>
          </a:p>
        </p:txBody>
      </p:sp>
      <p:sp>
        <p:nvSpPr>
          <p:cNvPr id="555" name="Text Placeholder 8"/>
          <p:cNvSpPr txBox="1">
            <a:spLocks/>
          </p:cNvSpPr>
          <p:nvPr/>
        </p:nvSpPr>
        <p:spPr>
          <a:xfrm>
            <a:off x="246632" y="15601858"/>
            <a:ext cx="14173200" cy="912361"/>
          </a:xfrm>
          <a:prstGeom prst="rect">
            <a:avLst/>
          </a:prstGeom>
          <a:gradFill>
            <a:gsLst>
              <a:gs pos="0">
                <a:srgbClr val="000000">
                  <a:lumMod val="65000"/>
                  <a:lumOff val="35000"/>
                </a:srgbClr>
              </a:gs>
              <a:gs pos="91000">
                <a:srgbClr val="FF0000"/>
              </a:gs>
              <a:gs pos="90000">
                <a:srgbClr val="000000">
                  <a:lumMod val="65000"/>
                  <a:lumOff val="35000"/>
                </a:srgbClr>
              </a:gs>
              <a:gs pos="100000">
                <a:srgbClr val="C00000"/>
              </a:gs>
            </a:gsLst>
            <a:lin ang="5400000" scaled="1"/>
          </a:gradFill>
        </p:spPr>
        <p:txBody>
          <a:bodyPr lIns="365760" anchor="ctr">
            <a:noAutofit/>
          </a:bodyPr>
          <a:lstStyle>
            <a:lvl1pPr marL="0" indent="0" algn="ctr" defTabSz="4389120" rtl="0" eaLnBrk="1" latinLnBrk="0" hangingPunct="1">
              <a:lnSpc>
                <a:spcPct val="100000"/>
              </a:lnSpc>
              <a:spcBef>
                <a:spcPts val="0"/>
              </a:spcBef>
              <a:buClr>
                <a:schemeClr val="bg1">
                  <a:lumMod val="65000"/>
                </a:schemeClr>
              </a:buClr>
              <a:buFont typeface="Arial" panose="020B0604020202020204" pitchFamily="34" charset="0"/>
              <a:buNone/>
              <a:defRPr sz="5400" kern="1200" cap="none"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9pPr>
          </a:lstStyle>
          <a:p>
            <a:pPr marL="0" marR="0" lvl="0" indent="0" algn="ctr" defTabSz="4389120" rtl="0" eaLnBrk="1" fontAlgn="auto" latinLnBrk="0" hangingPunct="1">
              <a:lnSpc>
                <a:spcPct val="100000"/>
              </a:lnSpc>
              <a:spcBef>
                <a:spcPts val="0"/>
              </a:spcBef>
              <a:spcAft>
                <a:spcPts val="0"/>
              </a:spcAft>
              <a:buClr>
                <a:sysClr val="window" lastClr="FFFFFF">
                  <a:lumMod val="65000"/>
                </a:sysClr>
              </a:buClr>
              <a:buSzTx/>
              <a:buFont typeface="Arial" panose="020B0604020202020204" pitchFamily="34" charset="0"/>
              <a:buNone/>
              <a:tabLst/>
              <a:defRPr/>
            </a:pPr>
            <a:r>
              <a:rPr kumimoji="0" lang="en-US" sz="4000" b="1" i="0" u="none" strike="noStrike" kern="1200" cap="none" spc="0" normalizeH="0" baseline="0" noProof="0" dirty="0" smtClean="0">
                <a:ln>
                  <a:noFill/>
                </a:ln>
                <a:solidFill>
                  <a:sysClr val="window" lastClr="FFFFFF"/>
                </a:solidFill>
                <a:effectLst/>
                <a:uLnTx/>
                <a:uFillTx/>
                <a:latin typeface="Arial"/>
                <a:ea typeface=""/>
                <a:cs typeface=""/>
              </a:rPr>
              <a:t>TAU Commander</a:t>
            </a:r>
            <a:endParaRPr kumimoji="0" lang="en-US" sz="4000" b="1" i="0" u="none" strike="noStrike" kern="1200" cap="none" spc="0" normalizeH="0" baseline="30000" noProof="0" dirty="0">
              <a:ln>
                <a:noFill/>
              </a:ln>
              <a:solidFill>
                <a:sysClr val="window" lastClr="FFFFFF"/>
              </a:solidFill>
              <a:effectLst/>
              <a:uLnTx/>
              <a:uFillTx/>
              <a:latin typeface="Arial"/>
              <a:ea typeface=""/>
              <a:cs typeface=""/>
            </a:endParaRPr>
          </a:p>
        </p:txBody>
      </p:sp>
      <p:grpSp>
        <p:nvGrpSpPr>
          <p:cNvPr id="562" name="Group 561"/>
          <p:cNvGrpSpPr/>
          <p:nvPr/>
        </p:nvGrpSpPr>
        <p:grpSpPr>
          <a:xfrm>
            <a:off x="388698" y="18687303"/>
            <a:ext cx="13902798" cy="6335418"/>
            <a:chOff x="364106" y="20383148"/>
            <a:chExt cx="13902798" cy="6335418"/>
          </a:xfrm>
          <a:effectLst>
            <a:outerShdw blurRad="50800" dist="38100" dir="2700000" algn="tl" rotWithShape="0">
              <a:prstClr val="black">
                <a:alpha val="40000"/>
              </a:prstClr>
            </a:outerShdw>
          </a:effectLst>
        </p:grpSpPr>
        <p:grpSp>
          <p:nvGrpSpPr>
            <p:cNvPr id="560" name="Group 559"/>
            <p:cNvGrpSpPr/>
            <p:nvPr/>
          </p:nvGrpSpPr>
          <p:grpSpPr>
            <a:xfrm>
              <a:off x="364106" y="20567057"/>
              <a:ext cx="5947018" cy="5967601"/>
              <a:chOff x="364106" y="20486004"/>
              <a:chExt cx="5947018" cy="5967601"/>
            </a:xfrm>
          </p:grpSpPr>
          <p:grpSp>
            <p:nvGrpSpPr>
              <p:cNvPr id="520" name="Group 519"/>
              <p:cNvGrpSpPr/>
              <p:nvPr/>
            </p:nvGrpSpPr>
            <p:grpSpPr>
              <a:xfrm>
                <a:off x="364106" y="20486004"/>
                <a:ext cx="5947018" cy="5356356"/>
                <a:chOff x="1605050" y="1459954"/>
                <a:chExt cx="5947018" cy="5356356"/>
              </a:xfrm>
            </p:grpSpPr>
            <p:sp>
              <p:nvSpPr>
                <p:cNvPr id="521" name="TextBox 520"/>
                <p:cNvSpPr txBox="1"/>
                <p:nvPr/>
              </p:nvSpPr>
              <p:spPr>
                <a:xfrm>
                  <a:off x="5274131" y="1459954"/>
                  <a:ext cx="1266242" cy="6463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9BBB59"/>
                      </a:solidFill>
                      <a:effectLst/>
                      <a:uLnTx/>
                      <a:uFillTx/>
                    </a:rPr>
                    <a:t>Setup</a:t>
                  </a:r>
                </a:p>
              </p:txBody>
            </p:sp>
            <p:sp>
              <p:nvSpPr>
                <p:cNvPr id="522" name="Right Brace 521"/>
                <p:cNvSpPr/>
                <p:nvPr/>
              </p:nvSpPr>
              <p:spPr>
                <a:xfrm>
                  <a:off x="4702631" y="1516144"/>
                  <a:ext cx="571500" cy="520698"/>
                </a:xfrm>
                <a:prstGeom prst="rightBrace">
                  <a:avLst/>
                </a:prstGeom>
                <a:noFill/>
                <a:ln w="25400" cap="flat" cmpd="sng" algn="ctr">
                  <a:solidFill>
                    <a:srgbClr val="9BBB59"/>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Calibri"/>
                    <a:ea typeface=""/>
                    <a:cs typeface=""/>
                  </a:endParaRPr>
                </a:p>
              </p:txBody>
            </p:sp>
            <p:sp>
              <p:nvSpPr>
                <p:cNvPr id="523" name="Right Brace 522"/>
                <p:cNvSpPr/>
                <p:nvPr/>
              </p:nvSpPr>
              <p:spPr>
                <a:xfrm>
                  <a:off x="4702631" y="2479913"/>
                  <a:ext cx="571500" cy="1360330"/>
                </a:xfrm>
                <a:prstGeom prst="righ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Calibri"/>
                    <a:ea typeface=""/>
                    <a:cs typeface=""/>
                  </a:endParaRPr>
                </a:p>
              </p:txBody>
            </p:sp>
            <p:sp>
              <p:nvSpPr>
                <p:cNvPr id="524" name="TextBox 523"/>
                <p:cNvSpPr txBox="1"/>
                <p:nvPr/>
              </p:nvSpPr>
              <p:spPr>
                <a:xfrm>
                  <a:off x="5274131" y="2823870"/>
                  <a:ext cx="2277937" cy="6463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4F81BD"/>
                      </a:solidFill>
                      <a:effectLst/>
                      <a:uLnTx/>
                      <a:uFillTx/>
                    </a:rPr>
                    <a:t>Instrument</a:t>
                  </a:r>
                </a:p>
              </p:txBody>
            </p:sp>
            <p:sp>
              <p:nvSpPr>
                <p:cNvPr id="525" name="Right Brace 524"/>
                <p:cNvSpPr/>
                <p:nvPr/>
              </p:nvSpPr>
              <p:spPr>
                <a:xfrm>
                  <a:off x="4702631" y="4301675"/>
                  <a:ext cx="571500" cy="1972732"/>
                </a:xfrm>
                <a:prstGeom prst="rightBrace">
                  <a:avLst/>
                </a:prstGeom>
                <a:noFill/>
                <a:ln w="25400" cap="flat" cmpd="sng" algn="ctr">
                  <a:solidFill>
                    <a:srgbClr val="FF09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Calibri"/>
                    <a:ea typeface=""/>
                    <a:cs typeface=""/>
                  </a:endParaRPr>
                </a:p>
              </p:txBody>
            </p:sp>
            <p:sp>
              <p:nvSpPr>
                <p:cNvPr id="526" name="TextBox 525"/>
                <p:cNvSpPr txBox="1"/>
                <p:nvPr/>
              </p:nvSpPr>
              <p:spPr>
                <a:xfrm>
                  <a:off x="5274131" y="4959889"/>
                  <a:ext cx="1843999" cy="6463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FF0900"/>
                      </a:solidFill>
                      <a:effectLst/>
                      <a:uLnTx/>
                      <a:uFillTx/>
                    </a:rPr>
                    <a:t>Measure</a:t>
                  </a:r>
                </a:p>
              </p:txBody>
            </p:sp>
            <p:grpSp>
              <p:nvGrpSpPr>
                <p:cNvPr id="527" name="Group 526"/>
                <p:cNvGrpSpPr/>
                <p:nvPr/>
              </p:nvGrpSpPr>
              <p:grpSpPr>
                <a:xfrm>
                  <a:off x="1605050" y="1516144"/>
                  <a:ext cx="3090237" cy="5300166"/>
                  <a:chOff x="1605050" y="1516144"/>
                  <a:chExt cx="3090237" cy="5300166"/>
                </a:xfrm>
              </p:grpSpPr>
              <p:grpSp>
                <p:nvGrpSpPr>
                  <p:cNvPr id="528" name="Group 527"/>
                  <p:cNvGrpSpPr/>
                  <p:nvPr/>
                </p:nvGrpSpPr>
                <p:grpSpPr>
                  <a:xfrm>
                    <a:off x="1605050" y="1516144"/>
                    <a:ext cx="2658533" cy="5300166"/>
                    <a:chOff x="3352800" y="333375"/>
                    <a:chExt cx="2658533" cy="5300166"/>
                  </a:xfrm>
                </p:grpSpPr>
                <p:sp>
                  <p:nvSpPr>
                    <p:cNvPr id="531" name="Rectangle 530"/>
                    <p:cNvSpPr/>
                    <p:nvPr/>
                  </p:nvSpPr>
                  <p:spPr>
                    <a:xfrm>
                      <a:off x="4203699" y="333375"/>
                      <a:ext cx="1295400" cy="415925"/>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a:ea typeface=""/>
                          <a:cs typeface=""/>
                        </a:rPr>
                        <a:t>Add TAU to PATH</a:t>
                      </a:r>
                    </a:p>
                  </p:txBody>
                </p:sp>
                <p:sp>
                  <p:nvSpPr>
                    <p:cNvPr id="532" name="Rectangle 531"/>
                    <p:cNvSpPr/>
                    <p:nvPr/>
                  </p:nvSpPr>
                  <p:spPr>
                    <a:xfrm>
                      <a:off x="3778249" y="1193800"/>
                      <a:ext cx="2146300" cy="4318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
                          <a:cs typeface=""/>
                        </a:rPr>
                        <a:t>Create or Select Experiment</a:t>
                      </a:r>
                    </a:p>
                  </p:txBody>
                </p:sp>
                <p:sp>
                  <p:nvSpPr>
                    <p:cNvPr id="533" name="Rectangle 532"/>
                    <p:cNvSpPr/>
                    <p:nvPr/>
                  </p:nvSpPr>
                  <p:spPr>
                    <a:xfrm>
                      <a:off x="4102099" y="2019300"/>
                      <a:ext cx="1498600" cy="5334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Calibri"/>
                          <a:ea typeface=""/>
                          <a:cs typeface=""/>
                        </a:rPr>
                        <a:t>Use TAU to compile </a:t>
                      </a:r>
                    </a:p>
                  </p:txBody>
                </p:sp>
                <p:sp>
                  <p:nvSpPr>
                    <p:cNvPr id="534" name="Rectangle 533"/>
                    <p:cNvSpPr/>
                    <p:nvPr/>
                  </p:nvSpPr>
                  <p:spPr>
                    <a:xfrm>
                      <a:off x="4152899" y="3014133"/>
                      <a:ext cx="1397000" cy="372534"/>
                    </a:xfrm>
                    <a:prstGeom prst="rect">
                      <a:avLst/>
                    </a:prstGeom>
                    <a:gradFill rotWithShape="1">
                      <a:gsLst>
                        <a:gs pos="0">
                          <a:srgbClr val="FF0900">
                            <a:tint val="100000"/>
                            <a:shade val="100000"/>
                            <a:satMod val="130000"/>
                          </a:srgbClr>
                        </a:gs>
                        <a:gs pos="100000">
                          <a:srgbClr val="FF09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a:ea typeface=""/>
                          <a:cs typeface=""/>
                        </a:rPr>
                        <a:t>Launch Application</a:t>
                      </a:r>
                    </a:p>
                  </p:txBody>
                </p:sp>
                <p:sp>
                  <p:nvSpPr>
                    <p:cNvPr id="535" name="Diamond 534"/>
                    <p:cNvSpPr/>
                    <p:nvPr/>
                  </p:nvSpPr>
                  <p:spPr>
                    <a:xfrm>
                      <a:off x="3691466" y="3852332"/>
                      <a:ext cx="2319867" cy="1134533"/>
                    </a:xfrm>
                    <a:prstGeom prst="diamond">
                      <a:avLst/>
                    </a:prstGeom>
                    <a:gradFill rotWithShape="1">
                      <a:gsLst>
                        <a:gs pos="0">
                          <a:srgbClr val="FF0900">
                            <a:tint val="100000"/>
                            <a:shade val="100000"/>
                            <a:satMod val="130000"/>
                          </a:srgbClr>
                        </a:gs>
                        <a:gs pos="100000">
                          <a:srgbClr val="FF09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Calibri"/>
                        <a:ea typeface=""/>
                        <a:cs typeface=""/>
                      </a:endParaRPr>
                    </a:p>
                  </p:txBody>
                </p:sp>
                <p:sp>
                  <p:nvSpPr>
                    <p:cNvPr id="536" name="TextBox 535"/>
                    <p:cNvSpPr txBox="1"/>
                    <p:nvPr/>
                  </p:nvSpPr>
                  <p:spPr>
                    <a:xfrm>
                      <a:off x="4101384" y="4148667"/>
                      <a:ext cx="1500030" cy="584776"/>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Desired Metrics</a:t>
                      </a:r>
                      <a:br>
                        <a:rPr kumimoji="0" lang="en-US" sz="1600" b="0" i="0" u="none" strike="noStrike" kern="0" cap="none" spc="0" normalizeH="0" baseline="0" noProof="0" dirty="0" smtClean="0">
                          <a:ln>
                            <a:noFill/>
                          </a:ln>
                          <a:solidFill>
                            <a:srgbClr val="000000"/>
                          </a:solidFill>
                          <a:effectLst/>
                          <a:uLnTx/>
                          <a:uFillTx/>
                        </a:rPr>
                      </a:br>
                      <a:r>
                        <a:rPr kumimoji="0" lang="en-US" sz="1600" b="0" i="0" u="none" strike="noStrike" kern="0" cap="none" spc="0" normalizeH="0" baseline="0" noProof="0" dirty="0" smtClean="0">
                          <a:ln>
                            <a:noFill/>
                          </a:ln>
                          <a:solidFill>
                            <a:srgbClr val="000000"/>
                          </a:solidFill>
                          <a:effectLst/>
                          <a:uLnTx/>
                          <a:uFillTx/>
                        </a:rPr>
                        <a:t>Measured?</a:t>
                      </a:r>
                    </a:p>
                  </p:txBody>
                </p:sp>
                <p:sp>
                  <p:nvSpPr>
                    <p:cNvPr id="537" name="Oval 536"/>
                    <p:cNvSpPr/>
                    <p:nvPr/>
                  </p:nvSpPr>
                  <p:spPr>
                    <a:xfrm>
                      <a:off x="4152900" y="5261008"/>
                      <a:ext cx="1397000" cy="372533"/>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Calibri"/>
                          <a:ea typeface=""/>
                          <a:cs typeface=""/>
                        </a:rPr>
                        <a:t>Analyze</a:t>
                      </a:r>
                    </a:p>
                  </p:txBody>
                </p:sp>
                <p:cxnSp>
                  <p:nvCxnSpPr>
                    <p:cNvPr id="538" name="Straight Arrow Connector 537"/>
                    <p:cNvCxnSpPr>
                      <a:stCxn id="525" idx="2"/>
                      <a:endCxn id="527" idx="0"/>
                    </p:cNvCxnSpPr>
                    <p:nvPr/>
                  </p:nvCxnSpPr>
                  <p:spPr>
                    <a:xfrm>
                      <a:off x="4851399" y="749300"/>
                      <a:ext cx="0" cy="444500"/>
                    </a:xfrm>
                    <a:prstGeom prst="straightConnector1">
                      <a:avLst/>
                    </a:prstGeom>
                    <a:noFill/>
                    <a:ln w="25400" cap="flat" cmpd="sng" algn="ctr">
                      <a:solidFill>
                        <a:srgbClr val="000000"/>
                      </a:solidFill>
                      <a:prstDash val="solid"/>
                      <a:tailEnd type="stealth" w="lg" len="lg"/>
                    </a:ln>
                    <a:effectLst>
                      <a:outerShdw blurRad="40000" dist="20000" dir="5400000" rotWithShape="0">
                        <a:srgbClr val="000000">
                          <a:alpha val="38000"/>
                        </a:srgbClr>
                      </a:outerShdw>
                    </a:effectLst>
                  </p:spPr>
                </p:cxnSp>
                <p:cxnSp>
                  <p:nvCxnSpPr>
                    <p:cNvPr id="539" name="Straight Arrow Connector 538"/>
                    <p:cNvCxnSpPr>
                      <a:stCxn id="527" idx="2"/>
                      <a:endCxn id="529" idx="0"/>
                    </p:cNvCxnSpPr>
                    <p:nvPr/>
                  </p:nvCxnSpPr>
                  <p:spPr>
                    <a:xfrm>
                      <a:off x="4851399" y="1625600"/>
                      <a:ext cx="0" cy="393700"/>
                    </a:xfrm>
                    <a:prstGeom prst="straightConnector1">
                      <a:avLst/>
                    </a:prstGeom>
                    <a:noFill/>
                    <a:ln w="25400" cap="flat" cmpd="sng" algn="ctr">
                      <a:solidFill>
                        <a:srgbClr val="000000"/>
                      </a:solidFill>
                      <a:prstDash val="solid"/>
                      <a:tailEnd type="stealth" w="lg" len="lg"/>
                    </a:ln>
                    <a:effectLst>
                      <a:outerShdw blurRad="40000" dist="20000" dir="5400000" rotWithShape="0">
                        <a:srgbClr val="000000">
                          <a:alpha val="38000"/>
                        </a:srgbClr>
                      </a:outerShdw>
                    </a:effectLst>
                  </p:spPr>
                </p:cxnSp>
                <p:cxnSp>
                  <p:nvCxnSpPr>
                    <p:cNvPr id="540" name="Straight Arrow Connector 539"/>
                    <p:cNvCxnSpPr>
                      <a:stCxn id="529" idx="2"/>
                      <a:endCxn id="532" idx="0"/>
                    </p:cNvCxnSpPr>
                    <p:nvPr/>
                  </p:nvCxnSpPr>
                  <p:spPr>
                    <a:xfrm>
                      <a:off x="4851399" y="2552700"/>
                      <a:ext cx="0" cy="461433"/>
                    </a:xfrm>
                    <a:prstGeom prst="straightConnector1">
                      <a:avLst/>
                    </a:prstGeom>
                    <a:noFill/>
                    <a:ln w="25400" cap="flat" cmpd="sng" algn="ctr">
                      <a:solidFill>
                        <a:srgbClr val="000000"/>
                      </a:solidFill>
                      <a:prstDash val="solid"/>
                      <a:tailEnd type="stealth" w="lg" len="lg"/>
                    </a:ln>
                    <a:effectLst>
                      <a:outerShdw blurRad="40000" dist="20000" dir="5400000" rotWithShape="0">
                        <a:srgbClr val="000000">
                          <a:alpha val="38000"/>
                        </a:srgbClr>
                      </a:outerShdw>
                    </a:effectLst>
                  </p:spPr>
                </p:cxnSp>
                <p:cxnSp>
                  <p:nvCxnSpPr>
                    <p:cNvPr id="541" name="Straight Arrow Connector 540"/>
                    <p:cNvCxnSpPr>
                      <a:stCxn id="532" idx="2"/>
                      <a:endCxn id="534" idx="0"/>
                    </p:cNvCxnSpPr>
                    <p:nvPr/>
                  </p:nvCxnSpPr>
                  <p:spPr>
                    <a:xfrm>
                      <a:off x="4851399" y="3386667"/>
                      <a:ext cx="1" cy="465665"/>
                    </a:xfrm>
                    <a:prstGeom prst="straightConnector1">
                      <a:avLst/>
                    </a:prstGeom>
                    <a:noFill/>
                    <a:ln w="25400" cap="flat" cmpd="sng" algn="ctr">
                      <a:solidFill>
                        <a:srgbClr val="000000"/>
                      </a:solidFill>
                      <a:prstDash val="solid"/>
                      <a:tailEnd type="stealth" w="lg" len="lg"/>
                    </a:ln>
                    <a:effectLst>
                      <a:outerShdw blurRad="40000" dist="20000" dir="5400000" rotWithShape="0">
                        <a:srgbClr val="000000">
                          <a:alpha val="38000"/>
                        </a:srgbClr>
                      </a:outerShdw>
                    </a:effectLst>
                  </p:spPr>
                </p:cxnSp>
                <p:cxnSp>
                  <p:nvCxnSpPr>
                    <p:cNvPr id="542" name="Straight Arrow Connector 541"/>
                    <p:cNvCxnSpPr>
                      <a:stCxn id="534" idx="2"/>
                      <a:endCxn id="537" idx="0"/>
                    </p:cNvCxnSpPr>
                    <p:nvPr/>
                  </p:nvCxnSpPr>
                  <p:spPr>
                    <a:xfrm>
                      <a:off x="4851400" y="4986865"/>
                      <a:ext cx="0" cy="274143"/>
                    </a:xfrm>
                    <a:prstGeom prst="straightConnector1">
                      <a:avLst/>
                    </a:prstGeom>
                    <a:noFill/>
                    <a:ln w="25400" cap="flat" cmpd="sng" algn="ctr">
                      <a:solidFill>
                        <a:srgbClr val="000000"/>
                      </a:solidFill>
                      <a:prstDash val="solid"/>
                      <a:tailEnd type="stealth" w="lg" len="lg"/>
                    </a:ln>
                    <a:effectLst>
                      <a:outerShdw blurRad="40000" dist="20000" dir="5400000" rotWithShape="0">
                        <a:srgbClr val="000000">
                          <a:alpha val="38000"/>
                        </a:srgbClr>
                      </a:outerShdw>
                    </a:effectLst>
                  </p:spPr>
                </p:cxnSp>
                <p:cxnSp>
                  <p:nvCxnSpPr>
                    <p:cNvPr id="543" name="Straight Arrow Connector 542"/>
                    <p:cNvCxnSpPr/>
                    <p:nvPr/>
                  </p:nvCxnSpPr>
                  <p:spPr>
                    <a:xfrm flipH="1">
                      <a:off x="3352800" y="4428067"/>
                      <a:ext cx="338667" cy="0"/>
                    </a:xfrm>
                    <a:prstGeom prst="straightConnector1">
                      <a:avLst/>
                    </a:prstGeom>
                    <a:noFill/>
                    <a:ln w="25400" cap="flat" cmpd="sng" algn="ctr">
                      <a:solidFill>
                        <a:srgbClr val="000000"/>
                      </a:solidFill>
                      <a:prstDash val="solid"/>
                      <a:tailEnd type="none" w="lg" len="lg"/>
                    </a:ln>
                    <a:effectLst>
                      <a:outerShdw blurRad="40000" dist="20000" dir="5400000" rotWithShape="0">
                        <a:srgbClr val="000000">
                          <a:alpha val="38000"/>
                        </a:srgbClr>
                      </a:outerShdw>
                    </a:effectLst>
                  </p:spPr>
                </p:cxnSp>
                <p:cxnSp>
                  <p:nvCxnSpPr>
                    <p:cNvPr id="544" name="Straight Arrow Connector 543"/>
                    <p:cNvCxnSpPr/>
                    <p:nvPr/>
                  </p:nvCxnSpPr>
                  <p:spPr>
                    <a:xfrm flipV="1">
                      <a:off x="3352800" y="1397001"/>
                      <a:ext cx="1" cy="3031066"/>
                    </a:xfrm>
                    <a:prstGeom prst="straightConnector1">
                      <a:avLst/>
                    </a:prstGeom>
                    <a:noFill/>
                    <a:ln w="25400" cap="flat" cmpd="sng" algn="ctr">
                      <a:solidFill>
                        <a:srgbClr val="000000"/>
                      </a:solidFill>
                      <a:prstDash val="solid"/>
                      <a:tailEnd type="none" w="lg" len="lg"/>
                    </a:ln>
                    <a:effectLst>
                      <a:outerShdw blurRad="40000" dist="20000" dir="5400000" rotWithShape="0">
                        <a:srgbClr val="000000">
                          <a:alpha val="38000"/>
                        </a:srgbClr>
                      </a:outerShdw>
                    </a:effectLst>
                  </p:spPr>
                </p:cxnSp>
                <p:cxnSp>
                  <p:nvCxnSpPr>
                    <p:cNvPr id="545" name="Straight Arrow Connector 544"/>
                    <p:cNvCxnSpPr>
                      <a:endCxn id="527" idx="1"/>
                    </p:cNvCxnSpPr>
                    <p:nvPr/>
                  </p:nvCxnSpPr>
                  <p:spPr>
                    <a:xfrm>
                      <a:off x="3352800" y="1409700"/>
                      <a:ext cx="425449" cy="0"/>
                    </a:xfrm>
                    <a:prstGeom prst="straightConnector1">
                      <a:avLst/>
                    </a:prstGeom>
                    <a:noFill/>
                    <a:ln w="25400" cap="flat" cmpd="sng" algn="ctr">
                      <a:solidFill>
                        <a:srgbClr val="000000"/>
                      </a:solidFill>
                      <a:prstDash val="solid"/>
                      <a:tailEnd type="stealth" w="lg" len="lg"/>
                    </a:ln>
                    <a:effectLst>
                      <a:outerShdw blurRad="40000" dist="20000" dir="5400000" rotWithShape="0">
                        <a:srgbClr val="000000">
                          <a:alpha val="38000"/>
                        </a:srgbClr>
                      </a:outerShdw>
                    </a:effectLst>
                  </p:spPr>
                </p:cxnSp>
              </p:grpSp>
              <p:sp>
                <p:nvSpPr>
                  <p:cNvPr id="529" name="TextBox 528"/>
                  <p:cNvSpPr txBox="1"/>
                  <p:nvPr/>
                </p:nvSpPr>
                <p:spPr>
                  <a:xfrm>
                    <a:off x="1641945" y="5341390"/>
                    <a:ext cx="395235" cy="30777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No</a:t>
                    </a:r>
                  </a:p>
                </p:txBody>
              </p:sp>
              <p:sp>
                <p:nvSpPr>
                  <p:cNvPr id="530" name="TextBox 529"/>
                  <p:cNvSpPr txBox="1"/>
                  <p:nvPr/>
                </p:nvSpPr>
                <p:spPr>
                  <a:xfrm>
                    <a:off x="4263583" y="5331436"/>
                    <a:ext cx="431704" cy="30777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Yes</a:t>
                    </a:r>
                  </a:p>
                </p:txBody>
              </p:sp>
            </p:grpSp>
          </p:grpSp>
          <p:sp>
            <p:nvSpPr>
              <p:cNvPr id="549" name="TextBox 548"/>
              <p:cNvSpPr txBox="1"/>
              <p:nvPr/>
            </p:nvSpPr>
            <p:spPr>
              <a:xfrm>
                <a:off x="1798787" y="26053495"/>
                <a:ext cx="3086742" cy="400110"/>
              </a:xfrm>
              <a:prstGeom prst="rect">
                <a:avLst/>
              </a:prstGeom>
              <a:noFill/>
            </p:spPr>
            <p:txBody>
              <a:bodyPr wrap="none" rtlCol="0">
                <a:spAutoFit/>
              </a:bodyPr>
              <a:lstStyle/>
              <a:p>
                <a:r>
                  <a:rPr lang="en-US" sz="2000" b="1" dirty="0" smtClean="0"/>
                  <a:t>TAU Commander Workflow</a:t>
                </a:r>
                <a:endParaRPr lang="en-US" sz="2000" b="1" dirty="0"/>
              </a:p>
            </p:txBody>
          </p:sp>
        </p:grpSp>
        <p:grpSp>
          <p:nvGrpSpPr>
            <p:cNvPr id="561" name="Group 560"/>
            <p:cNvGrpSpPr/>
            <p:nvPr/>
          </p:nvGrpSpPr>
          <p:grpSpPr>
            <a:xfrm>
              <a:off x="6849940" y="20383148"/>
              <a:ext cx="7416964" cy="6335418"/>
              <a:chOff x="6849940" y="20272117"/>
              <a:chExt cx="7416964" cy="6335418"/>
            </a:xfrm>
          </p:grpSpPr>
          <p:grpSp>
            <p:nvGrpSpPr>
              <p:cNvPr id="370" name="Group 369"/>
              <p:cNvGrpSpPr/>
              <p:nvPr/>
            </p:nvGrpSpPr>
            <p:grpSpPr>
              <a:xfrm>
                <a:off x="6849940" y="20272117"/>
                <a:ext cx="7416964" cy="5784131"/>
                <a:chOff x="1014449" y="616668"/>
                <a:chExt cx="7416964" cy="5784131"/>
              </a:xfrm>
            </p:grpSpPr>
            <p:sp>
              <p:nvSpPr>
                <p:cNvPr id="371" name="Rectangle 370"/>
                <p:cNvSpPr/>
                <p:nvPr/>
              </p:nvSpPr>
              <p:spPr>
                <a:xfrm>
                  <a:off x="4517467" y="810684"/>
                  <a:ext cx="524933" cy="177800"/>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000000"/>
                      </a:solidFill>
                      <a:effectLst/>
                      <a:uLnTx/>
                      <a:uFillTx/>
                      <a:latin typeface="Calibri"/>
                      <a:ea typeface=""/>
                      <a:cs typeface=""/>
                    </a:rPr>
                    <a:t>Download PDT</a:t>
                  </a:r>
                </a:p>
              </p:txBody>
            </p:sp>
            <p:sp>
              <p:nvSpPr>
                <p:cNvPr id="372" name="Rectangle 371"/>
                <p:cNvSpPr/>
                <p:nvPr/>
              </p:nvSpPr>
              <p:spPr>
                <a:xfrm>
                  <a:off x="4517467" y="1092201"/>
                  <a:ext cx="524933" cy="177800"/>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000000"/>
                      </a:solidFill>
                      <a:effectLst/>
                      <a:uLnTx/>
                      <a:uFillTx/>
                      <a:latin typeface="Calibri"/>
                      <a:ea typeface=""/>
                      <a:cs typeface=""/>
                    </a:rPr>
                    <a:t>Configure PDT</a:t>
                  </a:r>
                </a:p>
              </p:txBody>
            </p:sp>
            <p:sp>
              <p:nvSpPr>
                <p:cNvPr id="373" name="Rectangle 372"/>
                <p:cNvSpPr/>
                <p:nvPr/>
              </p:nvSpPr>
              <p:spPr>
                <a:xfrm>
                  <a:off x="4451851" y="1375834"/>
                  <a:ext cx="656166" cy="177800"/>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000000"/>
                      </a:solidFill>
                      <a:effectLst/>
                      <a:uLnTx/>
                      <a:uFillTx/>
                      <a:latin typeface="Calibri"/>
                      <a:ea typeface=""/>
                      <a:cs typeface=""/>
                    </a:rPr>
                    <a:t>Compile/Install PDT</a:t>
                  </a:r>
                </a:p>
              </p:txBody>
            </p:sp>
            <p:sp>
              <p:nvSpPr>
                <p:cNvPr id="374" name="Diamond 373"/>
                <p:cNvSpPr/>
                <p:nvPr/>
              </p:nvSpPr>
              <p:spPr>
                <a:xfrm>
                  <a:off x="3158069" y="622300"/>
                  <a:ext cx="1092200" cy="554567"/>
                </a:xfrm>
                <a:prstGeom prst="diamond">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Calibri"/>
                      <a:ea typeface=""/>
                      <a:cs typeface=""/>
                    </a:rPr>
                    <a:t>Need to Parse Code?</a:t>
                  </a:r>
                </a:p>
              </p:txBody>
            </p:sp>
            <p:cxnSp>
              <p:nvCxnSpPr>
                <p:cNvPr id="375" name="Straight Arrow Connector 374"/>
                <p:cNvCxnSpPr>
                  <a:stCxn id="393" idx="3"/>
                  <a:endCxn id="389" idx="1"/>
                </p:cNvCxnSpPr>
                <p:nvPr/>
              </p:nvCxnSpPr>
              <p:spPr>
                <a:xfrm>
                  <a:off x="4250269" y="899584"/>
                  <a:ext cx="267198" cy="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sp>
              <p:nvSpPr>
                <p:cNvPr id="378" name="Rectangle 377"/>
                <p:cNvSpPr/>
                <p:nvPr/>
              </p:nvSpPr>
              <p:spPr>
                <a:xfrm>
                  <a:off x="3446434" y="1375834"/>
                  <a:ext cx="516466" cy="1778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000000"/>
                      </a:solidFill>
                      <a:effectLst/>
                      <a:uLnTx/>
                      <a:uFillTx/>
                      <a:latin typeface="Calibri"/>
                      <a:ea typeface=""/>
                      <a:cs typeface=""/>
                    </a:rPr>
                    <a:t>Configure TAU</a:t>
                  </a:r>
                </a:p>
              </p:txBody>
            </p:sp>
            <p:sp>
              <p:nvSpPr>
                <p:cNvPr id="379" name="Rectangle 378"/>
                <p:cNvSpPr/>
                <p:nvPr/>
              </p:nvSpPr>
              <p:spPr>
                <a:xfrm>
                  <a:off x="3374467" y="1676400"/>
                  <a:ext cx="660400" cy="1778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000000"/>
                      </a:solidFill>
                      <a:effectLst/>
                      <a:uLnTx/>
                      <a:uFillTx/>
                      <a:latin typeface="Calibri"/>
                      <a:ea typeface=""/>
                      <a:cs typeface=""/>
                    </a:rPr>
                    <a:t>Compile TAU</a:t>
                  </a:r>
                </a:p>
              </p:txBody>
            </p:sp>
            <p:sp>
              <p:nvSpPr>
                <p:cNvPr id="380" name="Diamond 379"/>
                <p:cNvSpPr/>
                <p:nvPr/>
              </p:nvSpPr>
              <p:spPr>
                <a:xfrm>
                  <a:off x="3236884" y="1947334"/>
                  <a:ext cx="939800" cy="454322"/>
                </a:xfrm>
                <a:prstGeom prst="diamon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smtClean="0">
                    <a:ln>
                      <a:noFill/>
                    </a:ln>
                    <a:solidFill>
                      <a:srgbClr val="000000"/>
                    </a:solidFill>
                    <a:effectLst/>
                    <a:uLnTx/>
                    <a:uFillTx/>
                    <a:latin typeface="Calibri"/>
                    <a:ea typeface=""/>
                    <a:cs typeface=""/>
                  </a:endParaRPr>
                </a:p>
              </p:txBody>
            </p:sp>
            <p:sp>
              <p:nvSpPr>
                <p:cNvPr id="381" name="TextBox 380"/>
                <p:cNvSpPr txBox="1"/>
                <p:nvPr/>
              </p:nvSpPr>
              <p:spPr>
                <a:xfrm>
                  <a:off x="3390030" y="2023534"/>
                  <a:ext cx="633507"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000000"/>
                      </a:solidFill>
                      <a:effectLst/>
                      <a:uLnTx/>
                      <a:uFillTx/>
                    </a:rPr>
                    <a:t>Compilation</a:t>
                  </a:r>
                  <a:br>
                    <a:rPr kumimoji="0" lang="en-US" sz="700" b="0" i="0" u="none" strike="noStrike" kern="0" cap="none" spc="0" normalizeH="0" baseline="0" noProof="0" dirty="0" smtClean="0">
                      <a:ln>
                        <a:noFill/>
                      </a:ln>
                      <a:solidFill>
                        <a:srgbClr val="000000"/>
                      </a:solidFill>
                      <a:effectLst/>
                      <a:uLnTx/>
                      <a:uFillTx/>
                    </a:rPr>
                  </a:br>
                  <a:r>
                    <a:rPr kumimoji="0" lang="en-US" sz="700" b="0" i="0" u="none" strike="noStrike" kern="0" cap="none" spc="0" normalizeH="0" baseline="0" noProof="0" dirty="0" smtClean="0">
                      <a:ln>
                        <a:noFill/>
                      </a:ln>
                      <a:solidFill>
                        <a:srgbClr val="000000"/>
                      </a:solidFill>
                      <a:effectLst/>
                      <a:uLnTx/>
                      <a:uFillTx/>
                    </a:rPr>
                    <a:t>Error?</a:t>
                  </a:r>
                </a:p>
              </p:txBody>
            </p:sp>
            <p:sp>
              <p:nvSpPr>
                <p:cNvPr id="382" name="Rectangle 381"/>
                <p:cNvSpPr/>
                <p:nvPr/>
              </p:nvSpPr>
              <p:spPr>
                <a:xfrm>
                  <a:off x="3408334" y="2586566"/>
                  <a:ext cx="596900" cy="245534"/>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000000"/>
                      </a:solidFill>
                      <a:effectLst/>
                      <a:uLnTx/>
                      <a:uFillTx/>
                      <a:latin typeface="Calibri"/>
                      <a:ea typeface=""/>
                      <a:cs typeface=""/>
                    </a:rPr>
                    <a:t>Setup Environment</a:t>
                  </a:r>
                </a:p>
              </p:txBody>
            </p:sp>
            <p:sp>
              <p:nvSpPr>
                <p:cNvPr id="383" name="Diamond 382"/>
                <p:cNvSpPr/>
                <p:nvPr/>
              </p:nvSpPr>
              <p:spPr>
                <a:xfrm>
                  <a:off x="3239000" y="2954866"/>
                  <a:ext cx="939800" cy="454322"/>
                </a:xfrm>
                <a:prstGeom prst="diamon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smtClean="0">
                    <a:ln>
                      <a:noFill/>
                    </a:ln>
                    <a:solidFill>
                      <a:srgbClr val="000000"/>
                    </a:solidFill>
                    <a:effectLst/>
                    <a:uLnTx/>
                    <a:uFillTx/>
                    <a:latin typeface="Calibri"/>
                    <a:ea typeface=""/>
                    <a:cs typeface=""/>
                  </a:endParaRPr>
                </a:p>
              </p:txBody>
            </p:sp>
            <p:sp>
              <p:nvSpPr>
                <p:cNvPr id="384" name="TextBox 383"/>
                <p:cNvSpPr txBox="1"/>
                <p:nvPr/>
              </p:nvSpPr>
              <p:spPr>
                <a:xfrm>
                  <a:off x="3366501" y="3026834"/>
                  <a:ext cx="684803"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000000"/>
                      </a:solidFill>
                      <a:effectLst/>
                      <a:uLnTx/>
                      <a:uFillTx/>
                    </a:rPr>
                    <a:t>Instrument</a:t>
                  </a:r>
                  <a:br>
                    <a:rPr kumimoji="0" lang="en-US" sz="700" b="0" i="0" u="none" strike="noStrike" kern="0" cap="none" spc="0" normalizeH="0" baseline="0" noProof="0" dirty="0" smtClean="0">
                      <a:ln>
                        <a:noFill/>
                      </a:ln>
                      <a:solidFill>
                        <a:srgbClr val="000000"/>
                      </a:solidFill>
                      <a:effectLst/>
                      <a:uLnTx/>
                      <a:uFillTx/>
                    </a:rPr>
                  </a:br>
                  <a:r>
                    <a:rPr kumimoji="0" lang="en-US" sz="700" b="0" i="0" u="none" strike="noStrike" kern="0" cap="none" spc="0" normalizeH="0" baseline="0" noProof="0" dirty="0" smtClean="0">
                      <a:ln>
                        <a:noFill/>
                      </a:ln>
                      <a:solidFill>
                        <a:srgbClr val="000000"/>
                      </a:solidFill>
                      <a:effectLst/>
                      <a:uLnTx/>
                      <a:uFillTx/>
                    </a:rPr>
                    <a:t>Source Code?</a:t>
                  </a:r>
                </a:p>
              </p:txBody>
            </p:sp>
            <p:sp>
              <p:nvSpPr>
                <p:cNvPr id="385" name="Rectangle 384"/>
                <p:cNvSpPr/>
                <p:nvPr/>
              </p:nvSpPr>
              <p:spPr>
                <a:xfrm>
                  <a:off x="3366501" y="3560233"/>
                  <a:ext cx="684803" cy="2540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Calibri"/>
                      <a:ea typeface=""/>
                      <a:cs typeface=""/>
                    </a:rPr>
                    <a:t>Use TAU to Compile</a:t>
                  </a:r>
                </a:p>
              </p:txBody>
            </p:sp>
            <p:sp>
              <p:nvSpPr>
                <p:cNvPr id="386" name="Diamond 385"/>
                <p:cNvSpPr/>
                <p:nvPr/>
              </p:nvSpPr>
              <p:spPr>
                <a:xfrm>
                  <a:off x="3265461" y="3962333"/>
                  <a:ext cx="886884" cy="451610"/>
                </a:xfrm>
                <a:prstGeom prst="diamond">
                  <a:avLst/>
                </a:prstGeom>
                <a:solidFill>
                  <a:srgbClr val="000000">
                    <a:lumMod val="6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srgbClr val="000000"/>
                    </a:solidFill>
                    <a:effectLst/>
                    <a:uLnTx/>
                    <a:uFillTx/>
                    <a:latin typeface="Calibri"/>
                    <a:ea typeface=""/>
                    <a:cs typeface=""/>
                  </a:endParaRPr>
                </a:p>
              </p:txBody>
            </p:sp>
            <p:sp>
              <p:nvSpPr>
                <p:cNvPr id="387" name="TextBox 386"/>
                <p:cNvSpPr txBox="1"/>
                <p:nvPr/>
              </p:nvSpPr>
              <p:spPr>
                <a:xfrm>
                  <a:off x="3392153" y="4030134"/>
                  <a:ext cx="633507"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FFFFFF"/>
                      </a:solidFill>
                      <a:effectLst/>
                      <a:uLnTx/>
                      <a:uFillTx/>
                    </a:rPr>
                    <a:t>Compilation</a:t>
                  </a:r>
                  <a:br>
                    <a:rPr kumimoji="0" lang="en-US" sz="700" b="0" i="0" u="none" strike="noStrike" kern="0" cap="none" spc="0" normalizeH="0" baseline="0" noProof="0" dirty="0" smtClean="0">
                      <a:ln>
                        <a:noFill/>
                      </a:ln>
                      <a:solidFill>
                        <a:srgbClr val="FFFFFF"/>
                      </a:solidFill>
                      <a:effectLst/>
                      <a:uLnTx/>
                      <a:uFillTx/>
                    </a:rPr>
                  </a:br>
                  <a:r>
                    <a:rPr kumimoji="0" lang="en-US" sz="700" b="0" i="0" u="none" strike="noStrike" kern="0" cap="none" spc="0" normalizeH="0" baseline="0" noProof="0" dirty="0" smtClean="0">
                      <a:ln>
                        <a:noFill/>
                      </a:ln>
                      <a:solidFill>
                        <a:srgbClr val="FFFFFF"/>
                      </a:solidFill>
                      <a:effectLst/>
                      <a:uLnTx/>
                      <a:uFillTx/>
                    </a:rPr>
                    <a:t>Error?</a:t>
                  </a:r>
                </a:p>
              </p:txBody>
            </p:sp>
            <p:sp>
              <p:nvSpPr>
                <p:cNvPr id="388" name="Diamond 387"/>
                <p:cNvSpPr/>
                <p:nvPr/>
              </p:nvSpPr>
              <p:spPr>
                <a:xfrm>
                  <a:off x="2011333" y="3915832"/>
                  <a:ext cx="1079499" cy="541867"/>
                </a:xfrm>
                <a:prstGeom prst="diamond">
                  <a:avLst/>
                </a:prstGeom>
                <a:solidFill>
                  <a:srgbClr val="000000">
                    <a:lumMod val="6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srgbClr val="000000"/>
                    </a:solidFill>
                    <a:effectLst/>
                    <a:uLnTx/>
                    <a:uFillTx/>
                    <a:latin typeface="Calibri"/>
                    <a:ea typeface=""/>
                    <a:cs typeface=""/>
                  </a:endParaRPr>
                </a:p>
              </p:txBody>
            </p:sp>
            <p:sp>
              <p:nvSpPr>
                <p:cNvPr id="389" name="TextBox 388"/>
                <p:cNvSpPr txBox="1"/>
                <p:nvPr/>
              </p:nvSpPr>
              <p:spPr>
                <a:xfrm>
                  <a:off x="2118985" y="4054043"/>
                  <a:ext cx="851515"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FFFFFF"/>
                      </a:solidFill>
                      <a:effectLst/>
                      <a:uLnTx/>
                      <a:uFillTx/>
                    </a:rPr>
                    <a:t>Compiler Env Vars</a:t>
                  </a:r>
                  <a:br>
                    <a:rPr kumimoji="0" lang="en-US" sz="700" b="0" i="0" u="none" strike="noStrike" kern="0" cap="none" spc="0" normalizeH="0" baseline="0" noProof="0" dirty="0" smtClean="0">
                      <a:ln>
                        <a:noFill/>
                      </a:ln>
                      <a:solidFill>
                        <a:srgbClr val="FFFFFF"/>
                      </a:solidFill>
                      <a:effectLst/>
                      <a:uLnTx/>
                      <a:uFillTx/>
                    </a:rPr>
                  </a:br>
                  <a:r>
                    <a:rPr kumimoji="0" lang="en-US" sz="700" b="0" i="0" u="none" strike="noStrike" kern="0" cap="none" spc="0" normalizeH="0" baseline="0" noProof="0" dirty="0" smtClean="0">
                      <a:ln>
                        <a:noFill/>
                      </a:ln>
                      <a:solidFill>
                        <a:srgbClr val="FFFFFF"/>
                      </a:solidFill>
                      <a:effectLst/>
                      <a:uLnTx/>
                      <a:uFillTx/>
                    </a:rPr>
                    <a:t>Correct?</a:t>
                  </a:r>
                </a:p>
              </p:txBody>
            </p:sp>
            <p:sp>
              <p:nvSpPr>
                <p:cNvPr id="390" name="Rectangle 389"/>
                <p:cNvSpPr/>
                <p:nvPr/>
              </p:nvSpPr>
              <p:spPr>
                <a:xfrm>
                  <a:off x="1014449" y="4054043"/>
                  <a:ext cx="772517" cy="251257"/>
                </a:xfrm>
                <a:prstGeom prst="rect">
                  <a:avLst/>
                </a:prstGeom>
                <a:solidFill>
                  <a:srgbClr val="000000">
                    <a:lumMod val="6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alibri"/>
                      <a:ea typeface=""/>
                      <a:cs typeface=""/>
                    </a:rPr>
                    <a:t>Incorrect TAU Config</a:t>
                  </a:r>
                </a:p>
              </p:txBody>
            </p:sp>
            <p:sp>
              <p:nvSpPr>
                <p:cNvPr id="391" name="Rectangle 390"/>
                <p:cNvSpPr/>
                <p:nvPr/>
              </p:nvSpPr>
              <p:spPr>
                <a:xfrm>
                  <a:off x="3410450" y="4572000"/>
                  <a:ext cx="596900" cy="245534"/>
                </a:xfrm>
                <a:prstGeom prst="rect">
                  <a:avLst/>
                </a:prstGeom>
                <a:gradFill rotWithShape="1">
                  <a:gsLst>
                    <a:gs pos="0">
                      <a:srgbClr val="FF0900">
                        <a:tint val="100000"/>
                        <a:shade val="100000"/>
                        <a:satMod val="130000"/>
                      </a:srgbClr>
                    </a:gs>
                    <a:gs pos="100000">
                      <a:srgbClr val="FF09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000000"/>
                      </a:solidFill>
                      <a:effectLst/>
                      <a:uLnTx/>
                      <a:uFillTx/>
                      <a:latin typeface="Calibri"/>
                      <a:ea typeface=""/>
                      <a:cs typeface=""/>
                    </a:rPr>
                    <a:t>Setup Environment</a:t>
                  </a:r>
                </a:p>
              </p:txBody>
            </p:sp>
            <p:sp>
              <p:nvSpPr>
                <p:cNvPr id="392" name="Diamond 391"/>
                <p:cNvSpPr/>
                <p:nvPr/>
              </p:nvSpPr>
              <p:spPr>
                <a:xfrm>
                  <a:off x="3263342" y="4927599"/>
                  <a:ext cx="886884" cy="451610"/>
                </a:xfrm>
                <a:prstGeom prst="diamond">
                  <a:avLst/>
                </a:prstGeom>
                <a:gradFill rotWithShape="1">
                  <a:gsLst>
                    <a:gs pos="0">
                      <a:srgbClr val="FF0900">
                        <a:tint val="100000"/>
                        <a:shade val="100000"/>
                        <a:satMod val="130000"/>
                      </a:srgbClr>
                    </a:gs>
                    <a:gs pos="100000">
                      <a:srgbClr val="FF09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srgbClr val="000000"/>
                    </a:solidFill>
                    <a:effectLst/>
                    <a:uLnTx/>
                    <a:uFillTx/>
                    <a:latin typeface="Calibri"/>
                    <a:ea typeface=""/>
                    <a:cs typeface=""/>
                  </a:endParaRPr>
                </a:p>
              </p:txBody>
            </p:sp>
            <p:sp>
              <p:nvSpPr>
                <p:cNvPr id="393" name="TextBox 392"/>
                <p:cNvSpPr txBox="1"/>
                <p:nvPr/>
              </p:nvSpPr>
              <p:spPr>
                <a:xfrm>
                  <a:off x="3430048" y="4999567"/>
                  <a:ext cx="557721"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000000"/>
                      </a:solidFill>
                      <a:effectLst/>
                      <a:uLnTx/>
                      <a:uFillTx/>
                    </a:rPr>
                    <a:t>tau_exec</a:t>
                  </a:r>
                  <a:br>
                    <a:rPr kumimoji="0" lang="en-US" sz="700" b="0" i="0" u="none" strike="noStrike" kern="0" cap="none" spc="0" normalizeH="0" baseline="0" noProof="0" dirty="0" smtClean="0">
                      <a:ln>
                        <a:noFill/>
                      </a:ln>
                      <a:solidFill>
                        <a:srgbClr val="000000"/>
                      </a:solidFill>
                      <a:effectLst/>
                      <a:uLnTx/>
                      <a:uFillTx/>
                    </a:rPr>
                  </a:br>
                  <a:r>
                    <a:rPr kumimoji="0" lang="en-US" sz="700" b="0" i="0" u="none" strike="noStrike" kern="0" cap="none" spc="0" normalizeH="0" baseline="0" noProof="0" dirty="0" smtClean="0">
                      <a:ln>
                        <a:noFill/>
                      </a:ln>
                      <a:solidFill>
                        <a:srgbClr val="000000"/>
                      </a:solidFill>
                      <a:effectLst/>
                      <a:uLnTx/>
                      <a:uFillTx/>
                    </a:rPr>
                    <a:t>Required?</a:t>
                  </a:r>
                </a:p>
              </p:txBody>
            </p:sp>
            <p:sp>
              <p:nvSpPr>
                <p:cNvPr id="394" name="Diamond 393"/>
                <p:cNvSpPr/>
                <p:nvPr/>
              </p:nvSpPr>
              <p:spPr>
                <a:xfrm>
                  <a:off x="2011333" y="4889499"/>
                  <a:ext cx="1079499" cy="541867"/>
                </a:xfrm>
                <a:prstGeom prst="diamond">
                  <a:avLst/>
                </a:prstGeom>
                <a:gradFill rotWithShape="1">
                  <a:gsLst>
                    <a:gs pos="0">
                      <a:srgbClr val="FF0900">
                        <a:tint val="100000"/>
                        <a:shade val="100000"/>
                        <a:satMod val="130000"/>
                      </a:srgbClr>
                    </a:gs>
                    <a:gs pos="100000">
                      <a:srgbClr val="FF09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srgbClr val="000000"/>
                    </a:solidFill>
                    <a:effectLst/>
                    <a:uLnTx/>
                    <a:uFillTx/>
                    <a:latin typeface="Calibri"/>
                    <a:ea typeface=""/>
                    <a:cs typeface=""/>
                  </a:endParaRPr>
                </a:p>
              </p:txBody>
            </p:sp>
            <p:sp>
              <p:nvSpPr>
                <p:cNvPr id="395" name="TextBox 394"/>
                <p:cNvSpPr txBox="1"/>
                <p:nvPr/>
              </p:nvSpPr>
              <p:spPr>
                <a:xfrm>
                  <a:off x="2110980" y="4999567"/>
                  <a:ext cx="867526"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000000"/>
                      </a:solidFill>
                      <a:effectLst/>
                      <a:uLnTx/>
                      <a:uFillTx/>
                    </a:rPr>
                    <a:t>Required tau_exec</a:t>
                  </a:r>
                  <a:br>
                    <a:rPr kumimoji="0" lang="en-US" sz="700" b="0" i="0" u="none" strike="noStrike" kern="0" cap="none" spc="0" normalizeH="0" baseline="0" noProof="0" dirty="0" smtClean="0">
                      <a:ln>
                        <a:noFill/>
                      </a:ln>
                      <a:solidFill>
                        <a:srgbClr val="000000"/>
                      </a:solidFill>
                      <a:effectLst/>
                      <a:uLnTx/>
                      <a:uFillTx/>
                    </a:rPr>
                  </a:br>
                  <a:r>
                    <a:rPr kumimoji="0" lang="en-US" sz="700" b="0" i="0" u="none" strike="noStrike" kern="0" cap="none" spc="0" normalizeH="0" baseline="0" noProof="0" dirty="0" smtClean="0">
                      <a:ln>
                        <a:noFill/>
                      </a:ln>
                      <a:solidFill>
                        <a:srgbClr val="000000"/>
                      </a:solidFill>
                      <a:effectLst/>
                      <a:uLnTx/>
                      <a:uFillTx/>
                    </a:rPr>
                    <a:t>Tags Available?</a:t>
                  </a:r>
                </a:p>
              </p:txBody>
            </p:sp>
            <p:sp>
              <p:nvSpPr>
                <p:cNvPr id="396" name="Rectangle 395"/>
                <p:cNvSpPr/>
                <p:nvPr/>
              </p:nvSpPr>
              <p:spPr>
                <a:xfrm>
                  <a:off x="3382145" y="5558366"/>
                  <a:ext cx="652721" cy="245534"/>
                </a:xfrm>
                <a:prstGeom prst="rect">
                  <a:avLst/>
                </a:prstGeom>
                <a:gradFill rotWithShape="1">
                  <a:gsLst>
                    <a:gs pos="0">
                      <a:srgbClr val="FF0900">
                        <a:tint val="100000"/>
                        <a:shade val="100000"/>
                        <a:satMod val="130000"/>
                      </a:srgbClr>
                    </a:gs>
                    <a:gs pos="100000">
                      <a:srgbClr val="FF09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000000"/>
                      </a:solidFill>
                      <a:effectLst/>
                      <a:uLnTx/>
                      <a:uFillTx/>
                      <a:latin typeface="Calibri"/>
                      <a:ea typeface=""/>
                      <a:cs typeface=""/>
                    </a:rPr>
                    <a:t>Launch Application</a:t>
                  </a:r>
                </a:p>
              </p:txBody>
            </p:sp>
            <p:sp>
              <p:nvSpPr>
                <p:cNvPr id="397" name="Rectangle 396"/>
                <p:cNvSpPr/>
                <p:nvPr/>
              </p:nvSpPr>
              <p:spPr>
                <a:xfrm>
                  <a:off x="2220883" y="5558366"/>
                  <a:ext cx="658283" cy="245534"/>
                </a:xfrm>
                <a:prstGeom prst="rect">
                  <a:avLst/>
                </a:prstGeom>
                <a:gradFill rotWithShape="1">
                  <a:gsLst>
                    <a:gs pos="0">
                      <a:srgbClr val="FF0900">
                        <a:tint val="100000"/>
                        <a:shade val="100000"/>
                        <a:satMod val="130000"/>
                      </a:srgbClr>
                    </a:gs>
                    <a:gs pos="100000">
                      <a:srgbClr val="FF09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000000"/>
                      </a:solidFill>
                      <a:effectLst/>
                      <a:uLnTx/>
                      <a:uFillTx/>
                      <a:latin typeface="Calibri"/>
                      <a:ea typeface=""/>
                      <a:cs typeface=""/>
                    </a:rPr>
                    <a:t>Launch with tau_exec</a:t>
                  </a:r>
                </a:p>
              </p:txBody>
            </p:sp>
            <p:sp>
              <p:nvSpPr>
                <p:cNvPr id="398" name="Diamond 397"/>
                <p:cNvSpPr/>
                <p:nvPr/>
              </p:nvSpPr>
              <p:spPr>
                <a:xfrm>
                  <a:off x="2587067" y="5858932"/>
                  <a:ext cx="1079499" cy="541867"/>
                </a:xfrm>
                <a:prstGeom prst="diamond">
                  <a:avLst/>
                </a:prstGeom>
                <a:gradFill rotWithShape="1">
                  <a:gsLst>
                    <a:gs pos="0">
                      <a:srgbClr val="FF0900">
                        <a:tint val="100000"/>
                        <a:shade val="100000"/>
                        <a:satMod val="130000"/>
                      </a:srgbClr>
                    </a:gs>
                    <a:gs pos="100000">
                      <a:srgbClr val="FF09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srgbClr val="000000"/>
                    </a:solidFill>
                    <a:effectLst/>
                    <a:uLnTx/>
                    <a:uFillTx/>
                    <a:latin typeface="Calibri"/>
                    <a:ea typeface=""/>
                    <a:cs typeface=""/>
                  </a:endParaRPr>
                </a:p>
              </p:txBody>
            </p:sp>
            <p:sp>
              <p:nvSpPr>
                <p:cNvPr id="399" name="TextBox 398"/>
                <p:cNvSpPr txBox="1"/>
                <p:nvPr/>
              </p:nvSpPr>
              <p:spPr>
                <a:xfrm>
                  <a:off x="2750033" y="5977467"/>
                  <a:ext cx="761747"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000000"/>
                      </a:solidFill>
                      <a:effectLst/>
                      <a:uLnTx/>
                      <a:uFillTx/>
                    </a:rPr>
                    <a:t>Desired Metrics</a:t>
                  </a:r>
                  <a:br>
                    <a:rPr kumimoji="0" lang="en-US" sz="700" b="0" i="0" u="none" strike="noStrike" kern="0" cap="none" spc="0" normalizeH="0" baseline="0" noProof="0" dirty="0" smtClean="0">
                      <a:ln>
                        <a:noFill/>
                      </a:ln>
                      <a:solidFill>
                        <a:srgbClr val="000000"/>
                      </a:solidFill>
                      <a:effectLst/>
                      <a:uLnTx/>
                      <a:uFillTx/>
                    </a:rPr>
                  </a:br>
                  <a:r>
                    <a:rPr kumimoji="0" lang="en-US" sz="700" b="0" i="0" u="none" strike="noStrike" kern="0" cap="none" spc="0" normalizeH="0" baseline="0" noProof="0" dirty="0" smtClean="0">
                      <a:ln>
                        <a:noFill/>
                      </a:ln>
                      <a:solidFill>
                        <a:srgbClr val="000000"/>
                      </a:solidFill>
                      <a:effectLst/>
                      <a:uLnTx/>
                      <a:uFillTx/>
                    </a:rPr>
                    <a:t>Measured?</a:t>
                  </a:r>
                </a:p>
              </p:txBody>
            </p:sp>
            <p:sp>
              <p:nvSpPr>
                <p:cNvPr id="400" name="Diamond 399"/>
                <p:cNvSpPr/>
                <p:nvPr/>
              </p:nvSpPr>
              <p:spPr>
                <a:xfrm>
                  <a:off x="1247216" y="5858932"/>
                  <a:ext cx="1079499" cy="541867"/>
                </a:xfrm>
                <a:prstGeom prst="diamond">
                  <a:avLst/>
                </a:prstGeom>
                <a:gradFill rotWithShape="1">
                  <a:gsLst>
                    <a:gs pos="0">
                      <a:srgbClr val="FF0900">
                        <a:tint val="100000"/>
                        <a:shade val="100000"/>
                        <a:satMod val="130000"/>
                      </a:srgbClr>
                    </a:gs>
                    <a:gs pos="100000">
                      <a:srgbClr val="FF090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srgbClr val="000000"/>
                    </a:solidFill>
                    <a:effectLst/>
                    <a:uLnTx/>
                    <a:uFillTx/>
                    <a:latin typeface="Calibri"/>
                    <a:ea typeface=""/>
                    <a:cs typeface=""/>
                  </a:endParaRPr>
                </a:p>
              </p:txBody>
            </p:sp>
            <p:sp>
              <p:nvSpPr>
                <p:cNvPr id="401" name="TextBox 400"/>
                <p:cNvSpPr txBox="1"/>
                <p:nvPr/>
              </p:nvSpPr>
              <p:spPr>
                <a:xfrm>
                  <a:off x="1374035" y="5977467"/>
                  <a:ext cx="825867"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000000"/>
                      </a:solidFill>
                      <a:effectLst/>
                      <a:uLnTx/>
                      <a:uFillTx/>
                    </a:rPr>
                    <a:t>Runtime Env Vars</a:t>
                  </a:r>
                  <a:br>
                    <a:rPr kumimoji="0" lang="en-US" sz="700" b="0" i="0" u="none" strike="noStrike" kern="0" cap="none" spc="0" normalizeH="0" baseline="0" noProof="0" dirty="0" smtClean="0">
                      <a:ln>
                        <a:noFill/>
                      </a:ln>
                      <a:solidFill>
                        <a:srgbClr val="000000"/>
                      </a:solidFill>
                      <a:effectLst/>
                      <a:uLnTx/>
                      <a:uFillTx/>
                    </a:rPr>
                  </a:br>
                  <a:r>
                    <a:rPr kumimoji="0" lang="en-US" sz="700" b="0" i="0" u="none" strike="noStrike" kern="0" cap="none" spc="0" normalizeH="0" baseline="0" noProof="0" dirty="0" smtClean="0">
                      <a:ln>
                        <a:noFill/>
                      </a:ln>
                      <a:solidFill>
                        <a:srgbClr val="000000"/>
                      </a:solidFill>
                      <a:effectLst/>
                      <a:uLnTx/>
                      <a:uFillTx/>
                    </a:rPr>
                    <a:t>Correct?</a:t>
                  </a:r>
                </a:p>
              </p:txBody>
            </p:sp>
            <p:sp>
              <p:nvSpPr>
                <p:cNvPr id="402" name="Oval 401"/>
                <p:cNvSpPr/>
                <p:nvPr/>
              </p:nvSpPr>
              <p:spPr>
                <a:xfrm>
                  <a:off x="4250269" y="6015566"/>
                  <a:ext cx="910167" cy="228600"/>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Calibri"/>
                      <a:ea typeface=""/>
                      <a:cs typeface=""/>
                    </a:rPr>
                    <a:t>Analyze</a:t>
                  </a:r>
                </a:p>
              </p:txBody>
            </p:sp>
            <p:cxnSp>
              <p:nvCxnSpPr>
                <p:cNvPr id="403" name="Straight Arrow Connector 402"/>
                <p:cNvCxnSpPr>
                  <a:stCxn id="391" idx="1"/>
                  <a:endCxn id="409" idx="3"/>
                </p:cNvCxnSpPr>
                <p:nvPr/>
              </p:nvCxnSpPr>
              <p:spPr>
                <a:xfrm flipH="1">
                  <a:off x="3962900" y="1464734"/>
                  <a:ext cx="488951" cy="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04" name="Straight Arrow Connector 403"/>
                <p:cNvCxnSpPr>
                  <a:stCxn id="393" idx="2"/>
                  <a:endCxn id="409" idx="0"/>
                </p:cNvCxnSpPr>
                <p:nvPr/>
              </p:nvCxnSpPr>
              <p:spPr>
                <a:xfrm>
                  <a:off x="3704169" y="1176867"/>
                  <a:ext cx="498" cy="198967"/>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05" name="Straight Arrow Connector 404"/>
                <p:cNvCxnSpPr>
                  <a:endCxn id="411" idx="0"/>
                </p:cNvCxnSpPr>
                <p:nvPr/>
              </p:nvCxnSpPr>
              <p:spPr>
                <a:xfrm flipH="1">
                  <a:off x="3704667" y="1553634"/>
                  <a:ext cx="4233" cy="122766"/>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06" name="Straight Arrow Connector 405"/>
                <p:cNvCxnSpPr>
                  <a:stCxn id="411" idx="2"/>
                  <a:endCxn id="413" idx="0"/>
                </p:cNvCxnSpPr>
                <p:nvPr/>
              </p:nvCxnSpPr>
              <p:spPr>
                <a:xfrm>
                  <a:off x="3704667" y="1854200"/>
                  <a:ext cx="2117" cy="93134"/>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07" name="Straight Arrow Connector 406"/>
                <p:cNvCxnSpPr>
                  <a:stCxn id="413" idx="2"/>
                  <a:endCxn id="416" idx="0"/>
                </p:cNvCxnSpPr>
                <p:nvPr/>
              </p:nvCxnSpPr>
              <p:spPr>
                <a:xfrm>
                  <a:off x="3706784" y="2401656"/>
                  <a:ext cx="0" cy="18491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08" name="Straight Arrow Connector 407"/>
                <p:cNvCxnSpPr>
                  <a:stCxn id="416" idx="2"/>
                  <a:endCxn id="418" idx="0"/>
                </p:cNvCxnSpPr>
                <p:nvPr/>
              </p:nvCxnSpPr>
              <p:spPr>
                <a:xfrm>
                  <a:off x="3706784" y="2832100"/>
                  <a:ext cx="2116" cy="122766"/>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09" name="Straight Arrow Connector 408"/>
                <p:cNvCxnSpPr>
                  <a:endCxn id="421" idx="0"/>
                </p:cNvCxnSpPr>
                <p:nvPr/>
              </p:nvCxnSpPr>
              <p:spPr>
                <a:xfrm>
                  <a:off x="3708903" y="3409188"/>
                  <a:ext cx="0" cy="151045"/>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0" name="Straight Arrow Connector 409"/>
                <p:cNvCxnSpPr>
                  <a:stCxn id="421" idx="2"/>
                  <a:endCxn id="423" idx="0"/>
                </p:cNvCxnSpPr>
                <p:nvPr/>
              </p:nvCxnSpPr>
              <p:spPr>
                <a:xfrm>
                  <a:off x="3708903" y="3814233"/>
                  <a:ext cx="0" cy="14810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1" name="Straight Arrow Connector 410"/>
                <p:cNvCxnSpPr>
                  <a:stCxn id="423" idx="2"/>
                  <a:endCxn id="430" idx="0"/>
                </p:cNvCxnSpPr>
                <p:nvPr/>
              </p:nvCxnSpPr>
              <p:spPr>
                <a:xfrm flipH="1">
                  <a:off x="3708900" y="4413943"/>
                  <a:ext cx="3" cy="158057"/>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2" name="Straight Arrow Connector 411"/>
                <p:cNvCxnSpPr>
                  <a:stCxn id="430" idx="2"/>
                  <a:endCxn id="431" idx="0"/>
                </p:cNvCxnSpPr>
                <p:nvPr/>
              </p:nvCxnSpPr>
              <p:spPr>
                <a:xfrm flipH="1">
                  <a:off x="3706784" y="4817534"/>
                  <a:ext cx="2116" cy="110065"/>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3" name="Straight Arrow Connector 412"/>
                <p:cNvCxnSpPr>
                  <a:stCxn id="431" idx="2"/>
                  <a:endCxn id="436" idx="0"/>
                </p:cNvCxnSpPr>
                <p:nvPr/>
              </p:nvCxnSpPr>
              <p:spPr>
                <a:xfrm>
                  <a:off x="3706784" y="5379209"/>
                  <a:ext cx="1722" cy="179157"/>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4" name="Straight Arrow Connector 413"/>
                <p:cNvCxnSpPr>
                  <a:stCxn id="436" idx="2"/>
                </p:cNvCxnSpPr>
                <p:nvPr/>
              </p:nvCxnSpPr>
              <p:spPr>
                <a:xfrm flipH="1">
                  <a:off x="3392153" y="5803900"/>
                  <a:ext cx="316353" cy="21590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5" name="Straight Arrow Connector 414"/>
                <p:cNvCxnSpPr>
                  <a:stCxn id="431" idx="1"/>
                  <a:endCxn id="434" idx="3"/>
                </p:cNvCxnSpPr>
                <p:nvPr/>
              </p:nvCxnSpPr>
              <p:spPr>
                <a:xfrm flipH="1">
                  <a:off x="3090832" y="5153404"/>
                  <a:ext cx="172510" cy="7029"/>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6" name="Straight Arrow Connector 415"/>
                <p:cNvCxnSpPr>
                  <a:stCxn id="434" idx="2"/>
                  <a:endCxn id="437" idx="0"/>
                </p:cNvCxnSpPr>
                <p:nvPr/>
              </p:nvCxnSpPr>
              <p:spPr>
                <a:xfrm flipH="1">
                  <a:off x="2550025" y="5431366"/>
                  <a:ext cx="1058" cy="12700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7" name="Straight Arrow Connector 416"/>
                <p:cNvCxnSpPr>
                  <a:stCxn id="437" idx="2"/>
                </p:cNvCxnSpPr>
                <p:nvPr/>
              </p:nvCxnSpPr>
              <p:spPr>
                <a:xfrm>
                  <a:off x="2550025" y="5803900"/>
                  <a:ext cx="329141" cy="21590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8" name="Straight Arrow Connector 417"/>
                <p:cNvCxnSpPr>
                  <a:stCxn id="438" idx="1"/>
                  <a:endCxn id="440" idx="3"/>
                </p:cNvCxnSpPr>
                <p:nvPr/>
              </p:nvCxnSpPr>
              <p:spPr>
                <a:xfrm flipH="1">
                  <a:off x="2326715" y="6129866"/>
                  <a:ext cx="260352" cy="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19" name="Straight Arrow Connector 418"/>
                <p:cNvCxnSpPr>
                  <a:stCxn id="438" idx="3"/>
                  <a:endCxn id="443" idx="2"/>
                </p:cNvCxnSpPr>
                <p:nvPr/>
              </p:nvCxnSpPr>
              <p:spPr>
                <a:xfrm>
                  <a:off x="3666566" y="6129866"/>
                  <a:ext cx="583703" cy="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20" name="Straight Arrow Connector 419"/>
                <p:cNvCxnSpPr>
                  <a:stCxn id="423" idx="1"/>
                  <a:endCxn id="425" idx="3"/>
                </p:cNvCxnSpPr>
                <p:nvPr/>
              </p:nvCxnSpPr>
              <p:spPr>
                <a:xfrm flipH="1" flipV="1">
                  <a:off x="3090832" y="4186766"/>
                  <a:ext cx="174629" cy="1372"/>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21" name="Straight Arrow Connector 420"/>
                <p:cNvCxnSpPr>
                  <a:stCxn id="425" idx="1"/>
                  <a:endCxn id="428" idx="3"/>
                </p:cNvCxnSpPr>
                <p:nvPr/>
              </p:nvCxnSpPr>
              <p:spPr>
                <a:xfrm flipH="1" flipV="1">
                  <a:off x="1786966" y="4179672"/>
                  <a:ext cx="224367" cy="7094"/>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22" name="Straight Arrow Connector 421"/>
                <p:cNvCxnSpPr>
                  <a:endCxn id="409" idx="1"/>
                </p:cNvCxnSpPr>
                <p:nvPr/>
              </p:nvCxnSpPr>
              <p:spPr>
                <a:xfrm>
                  <a:off x="3090832" y="1464734"/>
                  <a:ext cx="355602" cy="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23" name="Straight Arrow Connector 422"/>
                <p:cNvCxnSpPr/>
                <p:nvPr/>
              </p:nvCxnSpPr>
              <p:spPr>
                <a:xfrm flipH="1">
                  <a:off x="3090833" y="2184400"/>
                  <a:ext cx="174628" cy="0"/>
                </a:xfrm>
                <a:prstGeom prst="straightConnector1">
                  <a:avLst/>
                </a:prstGeom>
                <a:noFill/>
                <a:ln w="25400" cap="flat" cmpd="sng" algn="ctr">
                  <a:solidFill>
                    <a:srgbClr val="000000"/>
                  </a:solidFill>
                  <a:prstDash val="solid"/>
                  <a:tailEnd type="none"/>
                </a:ln>
                <a:effectLst>
                  <a:outerShdw blurRad="40000" dist="20000" dir="5400000" rotWithShape="0">
                    <a:srgbClr val="000000">
                      <a:alpha val="38000"/>
                    </a:srgbClr>
                  </a:outerShdw>
                </a:effectLst>
              </p:spPr>
            </p:cxnSp>
            <p:cxnSp>
              <p:nvCxnSpPr>
                <p:cNvPr id="424" name="Straight Connector 423"/>
                <p:cNvCxnSpPr/>
                <p:nvPr/>
              </p:nvCxnSpPr>
              <p:spPr>
                <a:xfrm>
                  <a:off x="3090832" y="1464734"/>
                  <a:ext cx="0" cy="71966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25" name="Straight Connector 424"/>
                <p:cNvCxnSpPr/>
                <p:nvPr/>
              </p:nvCxnSpPr>
              <p:spPr>
                <a:xfrm>
                  <a:off x="2476998" y="897469"/>
                  <a:ext cx="0" cy="162136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26" name="Straight Connector 425"/>
                <p:cNvCxnSpPr/>
                <p:nvPr/>
              </p:nvCxnSpPr>
              <p:spPr>
                <a:xfrm>
                  <a:off x="1477934" y="2518834"/>
                  <a:ext cx="999064"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27" name="Straight Connector 426"/>
                <p:cNvCxnSpPr>
                  <a:endCxn id="428" idx="0"/>
                </p:cNvCxnSpPr>
                <p:nvPr/>
              </p:nvCxnSpPr>
              <p:spPr>
                <a:xfrm flipH="1">
                  <a:off x="1467350" y="2518834"/>
                  <a:ext cx="10584" cy="153520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28" name="Straight Arrow Connector 427"/>
                <p:cNvCxnSpPr>
                  <a:endCxn id="393" idx="1"/>
                </p:cNvCxnSpPr>
                <p:nvPr/>
              </p:nvCxnSpPr>
              <p:spPr>
                <a:xfrm>
                  <a:off x="2476998" y="897469"/>
                  <a:ext cx="681071" cy="2115"/>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29" name="Straight Connector 428"/>
                <p:cNvCxnSpPr>
                  <a:stCxn id="425" idx="0"/>
                </p:cNvCxnSpPr>
                <p:nvPr/>
              </p:nvCxnSpPr>
              <p:spPr>
                <a:xfrm flipV="1">
                  <a:off x="2551083" y="2705100"/>
                  <a:ext cx="0" cy="121073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30" name="Straight Arrow Connector 429"/>
                <p:cNvCxnSpPr>
                  <a:endCxn id="416" idx="1"/>
                </p:cNvCxnSpPr>
                <p:nvPr/>
              </p:nvCxnSpPr>
              <p:spPr>
                <a:xfrm>
                  <a:off x="2551083" y="2709333"/>
                  <a:ext cx="857251" cy="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31" name="Straight Connector 430"/>
                <p:cNvCxnSpPr/>
                <p:nvPr/>
              </p:nvCxnSpPr>
              <p:spPr>
                <a:xfrm flipV="1">
                  <a:off x="4324850" y="3182046"/>
                  <a:ext cx="0" cy="1512721"/>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32" name="Straight Connector 431"/>
                <p:cNvCxnSpPr/>
                <p:nvPr/>
              </p:nvCxnSpPr>
              <p:spPr>
                <a:xfrm flipH="1">
                  <a:off x="4185150" y="3182046"/>
                  <a:ext cx="148166" cy="1"/>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33" name="Straight Arrow Connector 432"/>
                <p:cNvCxnSpPr>
                  <a:endCxn id="430" idx="3"/>
                </p:cNvCxnSpPr>
                <p:nvPr/>
              </p:nvCxnSpPr>
              <p:spPr>
                <a:xfrm flipH="1">
                  <a:off x="4007350" y="4694767"/>
                  <a:ext cx="317500" cy="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34" name="Straight Connector 433"/>
                <p:cNvCxnSpPr>
                  <a:endCxn id="440" idx="0"/>
                </p:cNvCxnSpPr>
                <p:nvPr/>
              </p:nvCxnSpPr>
              <p:spPr>
                <a:xfrm>
                  <a:off x="1786966" y="4694767"/>
                  <a:ext cx="0" cy="116416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35" name="Straight Arrow Connector 434"/>
                <p:cNvCxnSpPr>
                  <a:endCxn id="430" idx="1"/>
                </p:cNvCxnSpPr>
                <p:nvPr/>
              </p:nvCxnSpPr>
              <p:spPr>
                <a:xfrm>
                  <a:off x="1786966" y="4694767"/>
                  <a:ext cx="1623484" cy="0"/>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36" name="Straight Connector 435"/>
                <p:cNvCxnSpPr/>
                <p:nvPr/>
              </p:nvCxnSpPr>
              <p:spPr>
                <a:xfrm>
                  <a:off x="1065166" y="6129866"/>
                  <a:ext cx="18205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37" name="Straight Connector 436"/>
                <p:cNvCxnSpPr/>
                <p:nvPr/>
              </p:nvCxnSpPr>
              <p:spPr>
                <a:xfrm>
                  <a:off x="1065166" y="4605867"/>
                  <a:ext cx="0" cy="152399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38" name="Straight Connector 437"/>
                <p:cNvCxnSpPr/>
                <p:nvPr/>
              </p:nvCxnSpPr>
              <p:spPr>
                <a:xfrm>
                  <a:off x="1065166" y="4605867"/>
                  <a:ext cx="1484859"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39" name="Straight Arrow Connector 438"/>
                <p:cNvCxnSpPr>
                  <a:endCxn id="425" idx="2"/>
                </p:cNvCxnSpPr>
                <p:nvPr/>
              </p:nvCxnSpPr>
              <p:spPr>
                <a:xfrm flipV="1">
                  <a:off x="2550025" y="4457699"/>
                  <a:ext cx="1058" cy="148168"/>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cxnSp>
              <p:nvCxnSpPr>
                <p:cNvPr id="440" name="Straight Connector 439"/>
                <p:cNvCxnSpPr>
                  <a:stCxn id="434" idx="1"/>
                </p:cNvCxnSpPr>
                <p:nvPr/>
              </p:nvCxnSpPr>
              <p:spPr>
                <a:xfrm flipH="1">
                  <a:off x="1467350" y="5160433"/>
                  <a:ext cx="543983"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41" name="Straight Arrow Connector 440"/>
                <p:cNvCxnSpPr>
                  <a:endCxn id="428" idx="2"/>
                </p:cNvCxnSpPr>
                <p:nvPr/>
              </p:nvCxnSpPr>
              <p:spPr>
                <a:xfrm flipV="1">
                  <a:off x="1467350" y="4305300"/>
                  <a:ext cx="0" cy="855133"/>
                </a:xfrm>
                <a:prstGeom prst="straightConnector1">
                  <a:avLst/>
                </a:prstGeom>
                <a:noFill/>
                <a:ln w="25400" cap="flat" cmpd="sng" algn="ctr">
                  <a:solidFill>
                    <a:srgbClr val="000000"/>
                  </a:solidFill>
                  <a:prstDash val="solid"/>
                  <a:tailEnd type="stealth"/>
                </a:ln>
                <a:effectLst>
                  <a:outerShdw blurRad="40000" dist="20000" dir="5400000" rotWithShape="0">
                    <a:srgbClr val="000000">
                      <a:alpha val="38000"/>
                    </a:srgbClr>
                  </a:outerShdw>
                </a:effectLst>
              </p:spPr>
            </p:cxnSp>
            <p:sp>
              <p:nvSpPr>
                <p:cNvPr id="442" name="TextBox 441"/>
                <p:cNvSpPr txBox="1"/>
                <p:nvPr/>
              </p:nvSpPr>
              <p:spPr>
                <a:xfrm>
                  <a:off x="3574106" y="5947836"/>
                  <a:ext cx="325830"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Yes</a:t>
                  </a:r>
                </a:p>
              </p:txBody>
            </p:sp>
            <p:sp>
              <p:nvSpPr>
                <p:cNvPr id="443" name="TextBox 442"/>
                <p:cNvSpPr txBox="1"/>
                <p:nvPr/>
              </p:nvSpPr>
              <p:spPr>
                <a:xfrm>
                  <a:off x="1797113" y="4013202"/>
                  <a:ext cx="325830"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Yes</a:t>
                  </a:r>
                </a:p>
              </p:txBody>
            </p:sp>
            <p:sp>
              <p:nvSpPr>
                <p:cNvPr id="444" name="TextBox 443"/>
                <p:cNvSpPr txBox="1"/>
                <p:nvPr/>
              </p:nvSpPr>
              <p:spPr>
                <a:xfrm>
                  <a:off x="3628604" y="1104900"/>
                  <a:ext cx="304991"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No</a:t>
                  </a:r>
                </a:p>
              </p:txBody>
            </p:sp>
            <p:sp>
              <p:nvSpPr>
                <p:cNvPr id="445" name="TextBox 444"/>
                <p:cNvSpPr txBox="1"/>
                <p:nvPr/>
              </p:nvSpPr>
              <p:spPr>
                <a:xfrm>
                  <a:off x="3633881" y="2335544"/>
                  <a:ext cx="304991"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No</a:t>
                  </a:r>
                </a:p>
              </p:txBody>
            </p:sp>
            <p:sp>
              <p:nvSpPr>
                <p:cNvPr id="446" name="TextBox 445"/>
                <p:cNvSpPr txBox="1"/>
                <p:nvPr/>
              </p:nvSpPr>
              <p:spPr>
                <a:xfrm>
                  <a:off x="2470648" y="3745634"/>
                  <a:ext cx="304991"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No</a:t>
                  </a:r>
                </a:p>
              </p:txBody>
            </p:sp>
            <p:sp>
              <p:nvSpPr>
                <p:cNvPr id="447" name="TextBox 446"/>
                <p:cNvSpPr txBox="1"/>
                <p:nvPr/>
              </p:nvSpPr>
              <p:spPr>
                <a:xfrm>
                  <a:off x="1813994" y="4989845"/>
                  <a:ext cx="304991"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No</a:t>
                  </a:r>
                </a:p>
              </p:txBody>
            </p:sp>
            <p:sp>
              <p:nvSpPr>
                <p:cNvPr id="448" name="TextBox 447"/>
                <p:cNvSpPr txBox="1"/>
                <p:nvPr/>
              </p:nvSpPr>
              <p:spPr>
                <a:xfrm>
                  <a:off x="1706342" y="5696178"/>
                  <a:ext cx="304991"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No</a:t>
                  </a:r>
                </a:p>
              </p:txBody>
            </p:sp>
            <p:sp>
              <p:nvSpPr>
                <p:cNvPr id="449" name="TextBox 448"/>
                <p:cNvSpPr txBox="1"/>
                <p:nvPr/>
              </p:nvSpPr>
              <p:spPr>
                <a:xfrm>
                  <a:off x="5731936" y="762742"/>
                  <a:ext cx="1266242" cy="6463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9BBB59"/>
                      </a:solidFill>
                      <a:effectLst/>
                      <a:uLnTx/>
                      <a:uFillTx/>
                    </a:rPr>
                    <a:t>Setup</a:t>
                  </a:r>
                </a:p>
              </p:txBody>
            </p:sp>
            <p:sp>
              <p:nvSpPr>
                <p:cNvPr id="450" name="Right Brace 449"/>
                <p:cNvSpPr/>
                <p:nvPr/>
              </p:nvSpPr>
              <p:spPr>
                <a:xfrm>
                  <a:off x="5160436" y="616668"/>
                  <a:ext cx="571500" cy="943085"/>
                </a:xfrm>
                <a:prstGeom prst="rightBrace">
                  <a:avLst/>
                </a:prstGeom>
                <a:noFill/>
                <a:ln w="25400" cap="flat" cmpd="sng" algn="ctr">
                  <a:solidFill>
                    <a:srgbClr val="9BBB59"/>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Calibri"/>
                    <a:ea typeface=""/>
                    <a:cs typeface=""/>
                  </a:endParaRPr>
                </a:p>
              </p:txBody>
            </p:sp>
            <p:sp>
              <p:nvSpPr>
                <p:cNvPr id="451" name="Right Brace 450"/>
                <p:cNvSpPr/>
                <p:nvPr/>
              </p:nvSpPr>
              <p:spPr>
                <a:xfrm>
                  <a:off x="5160436" y="1628412"/>
                  <a:ext cx="571500" cy="2185821"/>
                </a:xfrm>
                <a:prstGeom prst="righ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Calibri"/>
                    <a:ea typeface=""/>
                    <a:cs typeface=""/>
                  </a:endParaRPr>
                </a:p>
              </p:txBody>
            </p:sp>
            <p:sp>
              <p:nvSpPr>
                <p:cNvPr id="452" name="TextBox 451"/>
                <p:cNvSpPr txBox="1"/>
                <p:nvPr/>
              </p:nvSpPr>
              <p:spPr>
                <a:xfrm>
                  <a:off x="5731936" y="2401656"/>
                  <a:ext cx="2277937" cy="6463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4F81BD"/>
                      </a:solidFill>
                      <a:effectLst/>
                      <a:uLnTx/>
                      <a:uFillTx/>
                    </a:rPr>
                    <a:t>Instrument</a:t>
                  </a:r>
                </a:p>
              </p:txBody>
            </p:sp>
            <p:sp>
              <p:nvSpPr>
                <p:cNvPr id="453" name="Right Brace 452"/>
                <p:cNvSpPr/>
                <p:nvPr/>
              </p:nvSpPr>
              <p:spPr>
                <a:xfrm>
                  <a:off x="5160436" y="3850326"/>
                  <a:ext cx="571500" cy="607374"/>
                </a:xfrm>
                <a:prstGeom prst="rightBrace">
                  <a:avLst/>
                </a:prstGeom>
                <a:noFill/>
                <a:ln w="25400"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Calibri"/>
                    <a:ea typeface=""/>
                    <a:cs typeface=""/>
                  </a:endParaRPr>
                </a:p>
              </p:txBody>
            </p:sp>
            <p:sp>
              <p:nvSpPr>
                <p:cNvPr id="454" name="TextBox 453"/>
                <p:cNvSpPr txBox="1"/>
                <p:nvPr/>
              </p:nvSpPr>
              <p:spPr>
                <a:xfrm>
                  <a:off x="5731936" y="3774126"/>
                  <a:ext cx="2699477" cy="646331"/>
                </a:xfrm>
                <a:prstGeom prst="rect">
                  <a:avLst/>
                </a:prstGeom>
                <a:noFill/>
                <a:ln>
                  <a:no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rPr>
                    <a:t>Troubleshoot</a:t>
                  </a:r>
                </a:p>
              </p:txBody>
            </p:sp>
            <p:sp>
              <p:nvSpPr>
                <p:cNvPr id="455" name="Right Brace 454"/>
                <p:cNvSpPr/>
                <p:nvPr/>
              </p:nvSpPr>
              <p:spPr>
                <a:xfrm>
                  <a:off x="5160436" y="4513847"/>
                  <a:ext cx="571500" cy="1886952"/>
                </a:xfrm>
                <a:prstGeom prst="rightBrace">
                  <a:avLst/>
                </a:prstGeom>
                <a:noFill/>
                <a:ln w="25400" cap="flat" cmpd="sng" algn="ctr">
                  <a:solidFill>
                    <a:srgbClr val="FF09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Calibri"/>
                    <a:ea typeface=""/>
                    <a:cs typeface=""/>
                  </a:endParaRPr>
                </a:p>
              </p:txBody>
            </p:sp>
            <p:sp>
              <p:nvSpPr>
                <p:cNvPr id="456" name="TextBox 455"/>
                <p:cNvSpPr txBox="1"/>
                <p:nvPr/>
              </p:nvSpPr>
              <p:spPr>
                <a:xfrm>
                  <a:off x="5731936" y="5095500"/>
                  <a:ext cx="1843999" cy="6463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FF0900"/>
                      </a:solidFill>
                      <a:effectLst/>
                      <a:uLnTx/>
                      <a:uFillTx/>
                    </a:rPr>
                    <a:t>Measure</a:t>
                  </a:r>
                </a:p>
              </p:txBody>
            </p:sp>
            <p:sp>
              <p:nvSpPr>
                <p:cNvPr id="457" name="TextBox 456"/>
                <p:cNvSpPr txBox="1"/>
                <p:nvPr/>
              </p:nvSpPr>
              <p:spPr>
                <a:xfrm>
                  <a:off x="4161935" y="736826"/>
                  <a:ext cx="325830" cy="215444"/>
                </a:xfrm>
                <a:prstGeom prst="rect">
                  <a:avLst/>
                </a:prstGeom>
                <a:noFill/>
                <a:ln>
                  <a:no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Yes</a:t>
                  </a:r>
                </a:p>
              </p:txBody>
            </p:sp>
            <p:sp>
              <p:nvSpPr>
                <p:cNvPr id="458" name="TextBox 457"/>
                <p:cNvSpPr txBox="1"/>
                <p:nvPr/>
              </p:nvSpPr>
              <p:spPr>
                <a:xfrm>
                  <a:off x="3040171" y="2015068"/>
                  <a:ext cx="325830"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Yes</a:t>
                  </a:r>
                </a:p>
              </p:txBody>
            </p:sp>
            <p:sp>
              <p:nvSpPr>
                <p:cNvPr id="459" name="TextBox 458"/>
                <p:cNvSpPr txBox="1"/>
                <p:nvPr/>
              </p:nvSpPr>
              <p:spPr>
                <a:xfrm>
                  <a:off x="3628604" y="3338844"/>
                  <a:ext cx="325830" cy="215444"/>
                </a:xfrm>
                <a:prstGeom prst="rect">
                  <a:avLst/>
                </a:prstGeom>
                <a:noFill/>
                <a:ln>
                  <a:no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Yes</a:t>
                  </a:r>
                </a:p>
              </p:txBody>
            </p:sp>
            <p:sp>
              <p:nvSpPr>
                <p:cNvPr id="460" name="TextBox 459"/>
                <p:cNvSpPr txBox="1"/>
                <p:nvPr/>
              </p:nvSpPr>
              <p:spPr>
                <a:xfrm>
                  <a:off x="4093540" y="3021345"/>
                  <a:ext cx="304991"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No</a:t>
                  </a:r>
                </a:p>
              </p:txBody>
            </p:sp>
            <p:sp>
              <p:nvSpPr>
                <p:cNvPr id="461" name="TextBox 460"/>
                <p:cNvSpPr txBox="1"/>
                <p:nvPr/>
              </p:nvSpPr>
              <p:spPr>
                <a:xfrm>
                  <a:off x="3012086" y="4008969"/>
                  <a:ext cx="325830"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Yes</a:t>
                  </a:r>
                </a:p>
              </p:txBody>
            </p:sp>
            <p:sp>
              <p:nvSpPr>
                <p:cNvPr id="462" name="TextBox 461"/>
                <p:cNvSpPr txBox="1"/>
                <p:nvPr/>
              </p:nvSpPr>
              <p:spPr>
                <a:xfrm>
                  <a:off x="3629648" y="4337911"/>
                  <a:ext cx="304991"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No</a:t>
                  </a:r>
                </a:p>
              </p:txBody>
            </p:sp>
            <p:sp>
              <p:nvSpPr>
                <p:cNvPr id="463" name="TextBox 462"/>
                <p:cNvSpPr txBox="1"/>
                <p:nvPr/>
              </p:nvSpPr>
              <p:spPr>
                <a:xfrm>
                  <a:off x="1014449" y="5969001"/>
                  <a:ext cx="325830"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Yes</a:t>
                  </a:r>
                </a:p>
              </p:txBody>
            </p:sp>
            <p:sp>
              <p:nvSpPr>
                <p:cNvPr id="464" name="TextBox 463"/>
                <p:cNvSpPr txBox="1"/>
                <p:nvPr/>
              </p:nvSpPr>
              <p:spPr>
                <a:xfrm>
                  <a:off x="2373256" y="5960533"/>
                  <a:ext cx="304991"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No</a:t>
                  </a:r>
                </a:p>
              </p:txBody>
            </p:sp>
            <p:sp>
              <p:nvSpPr>
                <p:cNvPr id="465" name="TextBox 464"/>
                <p:cNvSpPr txBox="1"/>
                <p:nvPr/>
              </p:nvSpPr>
              <p:spPr>
                <a:xfrm>
                  <a:off x="2481231" y="5349223"/>
                  <a:ext cx="325830"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Yes</a:t>
                  </a:r>
                </a:p>
              </p:txBody>
            </p:sp>
            <p:sp>
              <p:nvSpPr>
                <p:cNvPr id="466" name="TextBox 465"/>
                <p:cNvSpPr txBox="1"/>
                <p:nvPr/>
              </p:nvSpPr>
              <p:spPr>
                <a:xfrm>
                  <a:off x="3045950" y="4989845"/>
                  <a:ext cx="325830"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Yes</a:t>
                  </a:r>
                </a:p>
              </p:txBody>
            </p:sp>
            <p:sp>
              <p:nvSpPr>
                <p:cNvPr id="467" name="TextBox 466"/>
                <p:cNvSpPr txBox="1"/>
                <p:nvPr/>
              </p:nvSpPr>
              <p:spPr>
                <a:xfrm>
                  <a:off x="3628604" y="5310322"/>
                  <a:ext cx="304991" cy="21544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No</a:t>
                  </a:r>
                </a:p>
              </p:txBody>
            </p:sp>
          </p:grpSp>
          <p:sp>
            <p:nvSpPr>
              <p:cNvPr id="550" name="TextBox 549"/>
              <p:cNvSpPr txBox="1"/>
              <p:nvPr/>
            </p:nvSpPr>
            <p:spPr>
              <a:xfrm>
                <a:off x="9111061" y="26207425"/>
                <a:ext cx="2914388" cy="400110"/>
              </a:xfrm>
              <a:prstGeom prst="rect">
                <a:avLst/>
              </a:prstGeom>
              <a:noFill/>
            </p:spPr>
            <p:txBody>
              <a:bodyPr wrap="none" rtlCol="0">
                <a:spAutoFit/>
              </a:bodyPr>
              <a:lstStyle/>
              <a:p>
                <a:r>
                  <a:rPr lang="en-US" sz="2000" b="1" dirty="0" smtClean="0"/>
                  <a:t>Traditional TAU Workflow</a:t>
                </a:r>
                <a:endParaRPr lang="en-US" sz="2000" b="1" dirty="0"/>
              </a:p>
            </p:txBody>
          </p:sp>
        </p:grpSp>
      </p:grpSp>
      <p:sp>
        <p:nvSpPr>
          <p:cNvPr id="563" name="TextBox 562"/>
          <p:cNvSpPr txBox="1"/>
          <p:nvPr/>
        </p:nvSpPr>
        <p:spPr>
          <a:xfrm>
            <a:off x="450181" y="25134924"/>
            <a:ext cx="13756535" cy="2062103"/>
          </a:xfrm>
          <a:prstGeom prst="rect">
            <a:avLst/>
          </a:prstGeom>
          <a:noFill/>
        </p:spPr>
        <p:txBody>
          <a:bodyPr wrap="square" rtlCol="0">
            <a:spAutoFit/>
          </a:bodyPr>
          <a:lstStyle/>
          <a:p>
            <a:pPr algn="just"/>
            <a:r>
              <a:rPr lang="en-US" sz="3200" dirty="0" smtClean="0"/>
              <a:t>A study </a:t>
            </a:r>
            <a:r>
              <a:rPr lang="en-US" sz="3200" dirty="0"/>
              <a:t>of 124 workflows </a:t>
            </a:r>
            <a:r>
              <a:rPr lang="en-US" sz="3200" dirty="0" smtClean="0"/>
              <a:t>demonstrated </a:t>
            </a:r>
            <a:r>
              <a:rPr lang="en-US" sz="3200" dirty="0"/>
              <a:t>that using TAU Commander </a:t>
            </a:r>
            <a:r>
              <a:rPr lang="en-US" sz="3200" dirty="0" smtClean="0"/>
              <a:t>reduces the number of unique steps in the performance workflow by </a:t>
            </a:r>
            <a:r>
              <a:rPr lang="en-US" sz="3200" dirty="0"/>
              <a:t>approximately 50% and reduces the number of commands a user must know from approximately eight to exactly one. </a:t>
            </a:r>
            <a:r>
              <a:rPr lang="en-US" sz="3200" dirty="0" smtClean="0"/>
              <a:t>  TAU Commander is installed on several DoD DSRC systems.</a:t>
            </a:r>
            <a:endParaRPr lang="en-US" sz="3200" dirty="0"/>
          </a:p>
        </p:txBody>
      </p:sp>
      <p:sp>
        <p:nvSpPr>
          <p:cNvPr id="582" name="TextBox 581"/>
          <p:cNvSpPr txBox="1"/>
          <p:nvPr/>
        </p:nvSpPr>
        <p:spPr>
          <a:xfrm>
            <a:off x="21824995" y="20593033"/>
            <a:ext cx="6662964" cy="206210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457200" indent="-457200" algn="just">
              <a:buFont typeface="Arial" charset="0"/>
              <a:buChar char="•"/>
            </a:pPr>
            <a:r>
              <a:rPr lang="en-US" sz="3200" b="1" dirty="0" smtClean="0">
                <a:solidFill>
                  <a:srgbClr val="C00000"/>
                </a:solidFill>
              </a:rPr>
              <a:t>1,651,089,924 grid points</a:t>
            </a:r>
          </a:p>
          <a:p>
            <a:pPr marL="457200" indent="-457200">
              <a:buFont typeface="Arial" charset="0"/>
              <a:buChar char="•"/>
            </a:pPr>
            <a:r>
              <a:rPr lang="en-US" sz="3200" b="1" dirty="0" smtClean="0">
                <a:solidFill>
                  <a:srgbClr val="C00000"/>
                </a:solidFill>
              </a:rPr>
              <a:t>5,902,801,476 </a:t>
            </a:r>
            <a:r>
              <a:rPr lang="en-US" sz="3200" b="1" dirty="0">
                <a:solidFill>
                  <a:srgbClr val="C00000"/>
                </a:solidFill>
              </a:rPr>
              <a:t>tetrahedral </a:t>
            </a:r>
            <a:r>
              <a:rPr lang="en-US" sz="3200" b="1" dirty="0" smtClean="0">
                <a:solidFill>
                  <a:srgbClr val="C00000"/>
                </a:solidFill>
              </a:rPr>
              <a:t>elements</a:t>
            </a:r>
          </a:p>
          <a:p>
            <a:pPr marL="457200" indent="-457200">
              <a:buFont typeface="Arial" charset="0"/>
              <a:buChar char="•"/>
            </a:pPr>
            <a:r>
              <a:rPr lang="en-US" sz="3200" b="1" dirty="0" smtClean="0">
                <a:solidFill>
                  <a:srgbClr val="C00000"/>
                </a:solidFill>
              </a:rPr>
              <a:t>1,310,290,264 </a:t>
            </a:r>
            <a:r>
              <a:rPr lang="en-US" sz="3200" b="1" dirty="0">
                <a:solidFill>
                  <a:srgbClr val="C00000"/>
                </a:solidFill>
              </a:rPr>
              <a:t>prismatic </a:t>
            </a:r>
            <a:r>
              <a:rPr lang="en-US" sz="3200" b="1" dirty="0" smtClean="0">
                <a:solidFill>
                  <a:srgbClr val="C00000"/>
                </a:solidFill>
              </a:rPr>
              <a:t>elements</a:t>
            </a:r>
          </a:p>
          <a:p>
            <a:pPr marL="457200" indent="-457200">
              <a:buFont typeface="Arial" charset="0"/>
              <a:buChar char="•"/>
            </a:pPr>
            <a:r>
              <a:rPr lang="en-US" sz="3200" b="1" dirty="0" smtClean="0">
                <a:solidFill>
                  <a:srgbClr val="C00000"/>
                </a:solidFill>
              </a:rPr>
              <a:t>14,400 Ivy Bridge cores</a:t>
            </a:r>
          </a:p>
        </p:txBody>
      </p:sp>
      <p:sp>
        <p:nvSpPr>
          <p:cNvPr id="200" name="TextBox 199"/>
          <p:cNvSpPr txBox="1"/>
          <p:nvPr/>
        </p:nvSpPr>
        <p:spPr>
          <a:xfrm>
            <a:off x="36280416" y="19990942"/>
            <a:ext cx="7072870" cy="3539430"/>
          </a:xfrm>
          <a:prstGeom prst="rect">
            <a:avLst/>
          </a:prstGeom>
          <a:noFill/>
        </p:spPr>
        <p:txBody>
          <a:bodyPr wrap="square" rtlCol="0">
            <a:spAutoFit/>
          </a:bodyPr>
          <a:lstStyle/>
          <a:p>
            <a:pPr algn="just"/>
            <a:r>
              <a:rPr lang="en-US" sz="3200" dirty="0" smtClean="0"/>
              <a:t>When </a:t>
            </a:r>
            <a:r>
              <a:rPr lang="en-US" sz="3200" dirty="0"/>
              <a:t>writing the solution file to </a:t>
            </a:r>
            <a:r>
              <a:rPr lang="en-US" sz="3200" dirty="0" smtClean="0"/>
              <a:t>disk, there is a strong correlation between MPI rank and time spent in </a:t>
            </a:r>
            <a:r>
              <a:rPr lang="en-US" sz="3200" dirty="0" smtClean="0">
                <a:latin typeface="Courier" charset="0"/>
                <a:ea typeface="Courier" charset="0"/>
                <a:cs typeface="Courier" charset="0"/>
              </a:rPr>
              <a:t>MPI_Bcast</a:t>
            </a:r>
            <a:r>
              <a:rPr lang="en-US" sz="3200" dirty="0" smtClean="0"/>
              <a:t> and </a:t>
            </a:r>
            <a:r>
              <a:rPr lang="en-US" sz="3200" dirty="0" err="1" smtClean="0">
                <a:latin typeface="Courier" charset="0"/>
                <a:ea typeface="Courier" charset="0"/>
                <a:cs typeface="Courier" charset="0"/>
              </a:rPr>
              <a:t>MPI_Send</a:t>
            </a:r>
            <a:r>
              <a:rPr lang="en-US" sz="3200" dirty="0" smtClean="0"/>
              <a:t>. This operation occurs only once every few hours in production. </a:t>
            </a:r>
            <a:r>
              <a:rPr lang="en-US" sz="3200" b="1" dirty="0" smtClean="0">
                <a:solidFill>
                  <a:srgbClr val="C00000"/>
                </a:solidFill>
              </a:rPr>
              <a:t>Further optimization should focus on load balance in the PDE solution.</a:t>
            </a:r>
          </a:p>
        </p:txBody>
      </p:sp>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72313" y="20712703"/>
            <a:ext cx="6400800" cy="2701184"/>
          </a:xfrm>
          <a:prstGeom prst="rect">
            <a:avLst/>
          </a:prstGeom>
          <a:effectLst>
            <a:outerShdw blurRad="50800" dist="38100" dir="2700000" algn="tl" rotWithShape="0">
              <a:prstClr val="black">
                <a:alpha val="40000"/>
              </a:prstClr>
            </a:outerShdw>
          </a:effectLst>
        </p:spPr>
      </p:pic>
      <p:grpSp>
        <p:nvGrpSpPr>
          <p:cNvPr id="77" name="Group 76"/>
          <p:cNvGrpSpPr/>
          <p:nvPr/>
        </p:nvGrpSpPr>
        <p:grpSpPr>
          <a:xfrm>
            <a:off x="29872313" y="26046112"/>
            <a:ext cx="6400800" cy="5425899"/>
            <a:chOff x="36802867" y="20309300"/>
            <a:chExt cx="6400800" cy="5425899"/>
          </a:xfrm>
        </p:grpSpPr>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2867" y="20595780"/>
              <a:ext cx="6400800" cy="1234611"/>
            </a:xfrm>
            <a:prstGeom prst="rect">
              <a:avLst/>
            </a:prstGeom>
          </p:spPr>
        </p:pic>
        <p:pic>
          <p:nvPicPr>
            <p:cNvPr id="70" name="Picture 6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02867" y="21921567"/>
              <a:ext cx="6400800" cy="1132387"/>
            </a:xfrm>
            <a:prstGeom prst="rect">
              <a:avLst/>
            </a:prstGeom>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02867" y="23145130"/>
              <a:ext cx="6400800" cy="1246387"/>
            </a:xfrm>
            <a:prstGeom prst="rect">
              <a:avLst/>
            </a:prstGeom>
          </p:spPr>
        </p:pic>
        <p:pic>
          <p:nvPicPr>
            <p:cNvPr id="72" name="Picture 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802867" y="24482692"/>
              <a:ext cx="6400800" cy="1252507"/>
            </a:xfrm>
            <a:prstGeom prst="rect">
              <a:avLst/>
            </a:prstGeom>
          </p:spPr>
        </p:pic>
        <p:sp>
          <p:nvSpPr>
            <p:cNvPr id="73" name="TextBox 72"/>
            <p:cNvSpPr txBox="1"/>
            <p:nvPr/>
          </p:nvSpPr>
          <p:spPr>
            <a:xfrm>
              <a:off x="36802867" y="20309300"/>
              <a:ext cx="1242648" cy="369332"/>
            </a:xfrm>
            <a:prstGeom prst="rect">
              <a:avLst/>
            </a:prstGeom>
            <a:noFill/>
          </p:spPr>
          <p:txBody>
            <a:bodyPr wrap="none" rtlCol="0">
              <a:spAutoFit/>
            </a:bodyPr>
            <a:lstStyle/>
            <a:p>
              <a:r>
                <a:rPr lang="en-US" sz="1800" dirty="0" smtClean="0"/>
                <a:t>MPI Rank 0</a:t>
              </a:r>
              <a:endParaRPr lang="en-US" sz="1800" dirty="0"/>
            </a:p>
          </p:txBody>
        </p:sp>
        <p:sp>
          <p:nvSpPr>
            <p:cNvPr id="210" name="TextBox 209"/>
            <p:cNvSpPr txBox="1"/>
            <p:nvPr/>
          </p:nvSpPr>
          <p:spPr>
            <a:xfrm>
              <a:off x="36802867" y="22864859"/>
              <a:ext cx="1593706" cy="369332"/>
            </a:xfrm>
            <a:prstGeom prst="rect">
              <a:avLst/>
            </a:prstGeom>
            <a:noFill/>
          </p:spPr>
          <p:txBody>
            <a:bodyPr wrap="none" rtlCol="0">
              <a:spAutoFit/>
            </a:bodyPr>
            <a:lstStyle/>
            <a:p>
              <a:r>
                <a:rPr lang="en-US" sz="1800" dirty="0" smtClean="0"/>
                <a:t>MPI Rank 7260</a:t>
              </a:r>
              <a:endParaRPr lang="en-US" sz="1800" dirty="0"/>
            </a:p>
          </p:txBody>
        </p:sp>
        <p:sp>
          <p:nvSpPr>
            <p:cNvPr id="212" name="TextBox 211"/>
            <p:cNvSpPr txBox="1"/>
            <p:nvPr/>
          </p:nvSpPr>
          <p:spPr>
            <a:xfrm>
              <a:off x="36802867" y="21652833"/>
              <a:ext cx="1242648" cy="369332"/>
            </a:xfrm>
            <a:prstGeom prst="rect">
              <a:avLst/>
            </a:prstGeom>
            <a:noFill/>
          </p:spPr>
          <p:txBody>
            <a:bodyPr wrap="none" rtlCol="0">
              <a:spAutoFit/>
            </a:bodyPr>
            <a:lstStyle/>
            <a:p>
              <a:r>
                <a:rPr lang="en-US" sz="1800" dirty="0" smtClean="0"/>
                <a:t>MPI Rank 1</a:t>
              </a:r>
              <a:endParaRPr lang="en-US" sz="1800" dirty="0"/>
            </a:p>
          </p:txBody>
        </p:sp>
        <p:sp>
          <p:nvSpPr>
            <p:cNvPr id="213" name="TextBox 212"/>
            <p:cNvSpPr txBox="1"/>
            <p:nvPr/>
          </p:nvSpPr>
          <p:spPr>
            <a:xfrm>
              <a:off x="36802867" y="24209195"/>
              <a:ext cx="1710725" cy="369332"/>
            </a:xfrm>
            <a:prstGeom prst="rect">
              <a:avLst/>
            </a:prstGeom>
            <a:noFill/>
          </p:spPr>
          <p:txBody>
            <a:bodyPr wrap="none" rtlCol="0">
              <a:spAutoFit/>
            </a:bodyPr>
            <a:lstStyle/>
            <a:p>
              <a:r>
                <a:rPr lang="en-US" sz="1800" dirty="0" smtClean="0"/>
                <a:t>MPI Rank 14399</a:t>
              </a:r>
              <a:endParaRPr lang="en-US" sz="1800" dirty="0"/>
            </a:p>
          </p:txBody>
        </p:sp>
      </p:grpSp>
      <p:sp>
        <p:nvSpPr>
          <p:cNvPr id="207" name="TextBox 206"/>
          <p:cNvSpPr txBox="1"/>
          <p:nvPr/>
        </p:nvSpPr>
        <p:spPr>
          <a:xfrm>
            <a:off x="37253461" y="30347628"/>
            <a:ext cx="4574814" cy="107721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200" b="1" dirty="0" smtClean="0">
                <a:solidFill>
                  <a:srgbClr val="C00000"/>
                </a:solidFill>
              </a:rPr>
              <a:t>Additional information, visualizations, and slides.</a:t>
            </a:r>
          </a:p>
        </p:txBody>
      </p:sp>
      <p:sp>
        <p:nvSpPr>
          <p:cNvPr id="222" name="TextBox 221"/>
          <p:cNvSpPr txBox="1"/>
          <p:nvPr/>
        </p:nvSpPr>
        <p:spPr>
          <a:xfrm>
            <a:off x="15087600" y="23430341"/>
            <a:ext cx="13716000" cy="2554545"/>
          </a:xfrm>
          <a:prstGeom prst="rect">
            <a:avLst/>
          </a:prstGeom>
          <a:noFill/>
        </p:spPr>
        <p:txBody>
          <a:bodyPr wrap="square" rtlCol="0">
            <a:spAutoFit/>
          </a:bodyPr>
          <a:lstStyle/>
          <a:p>
            <a:pPr algn="just"/>
            <a:r>
              <a:rPr lang="en-US" sz="3200" dirty="0"/>
              <a:t>To establish a baseline database of FUN3D performance metrics, the team used TAU Commander to profile a high Reynolds number simulation of the flow over a wing-body-pylon-nacelle geometry. </a:t>
            </a:r>
            <a:r>
              <a:rPr lang="en-US" sz="3200" dirty="0" smtClean="0"/>
              <a:t>The </a:t>
            </a:r>
            <a:r>
              <a:rPr lang="en-US" sz="3200" dirty="0"/>
              <a:t>computation was performed using 600 nodes (14,400 </a:t>
            </a:r>
            <a:r>
              <a:rPr lang="en-US" sz="3200" dirty="0" smtClean="0"/>
              <a:t>Intel® Xeon® </a:t>
            </a:r>
            <a:r>
              <a:rPr lang="en-US" sz="3200" dirty="0"/>
              <a:t>Ivy Bridge cores) on </a:t>
            </a:r>
            <a:r>
              <a:rPr lang="en-US" sz="3200" i="1" dirty="0"/>
              <a:t>Shepard</a:t>
            </a:r>
            <a:r>
              <a:rPr lang="en-US" sz="3200" dirty="0"/>
              <a:t>, a Cray XC30 system located at the Navy DSRC</a:t>
            </a:r>
            <a:r>
              <a:rPr lang="en-US" sz="3200" dirty="0" smtClean="0"/>
              <a:t>.</a:t>
            </a:r>
            <a:endParaRPr lang="en-US" sz="3200" b="1" dirty="0"/>
          </a:p>
        </p:txBody>
      </p:sp>
      <p:sp>
        <p:nvSpPr>
          <p:cNvPr id="233" name="TextBox 232"/>
          <p:cNvSpPr txBox="1"/>
          <p:nvPr/>
        </p:nvSpPr>
        <p:spPr>
          <a:xfrm>
            <a:off x="15087600" y="16470604"/>
            <a:ext cx="13716000" cy="3539430"/>
          </a:xfrm>
          <a:prstGeom prst="rect">
            <a:avLst/>
          </a:prstGeom>
          <a:noFill/>
        </p:spPr>
        <p:txBody>
          <a:bodyPr wrap="square" rtlCol="0">
            <a:spAutoFit/>
          </a:bodyPr>
          <a:lstStyle/>
          <a:p>
            <a:pPr algn="just"/>
            <a:r>
              <a:rPr lang="en-US" sz="3200" dirty="0"/>
              <a:t>The team is using TAU commander and related tools on the DoD DSRC systems to study FUN3D computational performance and to guide optimization efforts.  TAU Commander highlights source code regions that limit scalability through profiling, tracing, and aggregate summary statistics with respect to computational time, memory allocation, and memory access patterns.  The analysis approach is being carefully documented to assist other DoD groups in similar performance evaluation activities.</a:t>
            </a:r>
            <a:endParaRPr lang="en-US" sz="3200" dirty="0" smtClean="0"/>
          </a:p>
        </p:txBody>
      </p:sp>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95154" y="8552993"/>
            <a:ext cx="9601200" cy="2215662"/>
          </a:xfrm>
          <a:prstGeom prst="rect">
            <a:avLst/>
          </a:prstGeom>
          <a:effectLst>
            <a:outerShdw blurRad="50800" dist="38100" dir="2700000" algn="tl" rotWithShape="0">
              <a:prstClr val="black">
                <a:alpha val="40000"/>
              </a:prstClr>
            </a:outerShdw>
          </a:effectLst>
        </p:spPr>
      </p:pic>
      <p:sp>
        <p:nvSpPr>
          <p:cNvPr id="220" name="TextBox 219"/>
          <p:cNvSpPr txBox="1"/>
          <p:nvPr/>
        </p:nvSpPr>
        <p:spPr>
          <a:xfrm>
            <a:off x="15087600" y="5054103"/>
            <a:ext cx="9986254" cy="3046988"/>
          </a:xfrm>
          <a:prstGeom prst="rect">
            <a:avLst/>
          </a:prstGeom>
          <a:noFill/>
        </p:spPr>
        <p:txBody>
          <a:bodyPr wrap="square" rtlCol="0">
            <a:spAutoFit/>
          </a:bodyPr>
          <a:lstStyle/>
          <a:p>
            <a:pPr algn="just"/>
            <a:r>
              <a:rPr lang="en-US" sz="3200" dirty="0"/>
              <a:t>FUN3D is being applied to a broad spectrum of analysis and design problems </a:t>
            </a:r>
            <a:r>
              <a:rPr lang="en-US" sz="3200" dirty="0" smtClean="0"/>
              <a:t>across all the </a:t>
            </a:r>
            <a:r>
              <a:rPr lang="en-US" sz="3200" dirty="0"/>
              <a:t>major service branches at the Department of </a:t>
            </a:r>
            <a:r>
              <a:rPr lang="en-US" sz="3200" dirty="0" smtClean="0"/>
              <a:t>Defense (DoD).  </a:t>
            </a:r>
            <a:r>
              <a:rPr lang="en-US" sz="3200" dirty="0"/>
              <a:t>These applications span the speed range from subsonic to hypersonic flows and include both fixed- and rotary-wing configurations as well as a diverse array of weapons </a:t>
            </a:r>
            <a:r>
              <a:rPr lang="en-US" sz="3200" dirty="0" smtClean="0"/>
              <a:t>systems.</a:t>
            </a:r>
          </a:p>
        </p:txBody>
      </p:sp>
      <p:grpSp>
        <p:nvGrpSpPr>
          <p:cNvPr id="89" name="Group 88"/>
          <p:cNvGrpSpPr/>
          <p:nvPr/>
        </p:nvGrpSpPr>
        <p:grpSpPr>
          <a:xfrm>
            <a:off x="25046200" y="5200437"/>
            <a:ext cx="3657600" cy="5823502"/>
            <a:chOff x="25046200" y="5200437"/>
            <a:chExt cx="3657600" cy="5823502"/>
          </a:xfrm>
        </p:grpSpPr>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46200" y="5200437"/>
              <a:ext cx="3657600" cy="5169838"/>
            </a:xfrm>
            <a:prstGeom prst="rect">
              <a:avLst/>
            </a:prstGeom>
            <a:effectLst>
              <a:outerShdw blurRad="50800" dist="38100" dir="2700000" algn="tl" rotWithShape="0">
                <a:prstClr val="black">
                  <a:alpha val="40000"/>
                </a:prstClr>
              </a:outerShdw>
            </a:effectLst>
          </p:spPr>
        </p:pic>
        <p:sp>
          <p:nvSpPr>
            <p:cNvPr id="20" name="Rectangle 19"/>
            <p:cNvSpPr/>
            <p:nvPr/>
          </p:nvSpPr>
          <p:spPr>
            <a:xfrm>
              <a:off x="25097182" y="10377608"/>
              <a:ext cx="3555635" cy="646331"/>
            </a:xfrm>
            <a:prstGeom prst="rect">
              <a:avLst/>
            </a:prstGeom>
          </p:spPr>
          <p:txBody>
            <a:bodyPr wrap="square">
              <a:spAutoFit/>
            </a:bodyPr>
            <a:lstStyle/>
            <a:p>
              <a:pPr algn="ctr"/>
              <a:r>
                <a:rPr lang="en-US" sz="1200" dirty="0">
                  <a:solidFill>
                    <a:srgbClr val="222222"/>
                  </a:solidFill>
                  <a:latin typeface="arial" charset="0"/>
                </a:rPr>
                <a:t>Coupled Helios-FUN3D Simulation Courtesy Rohit Jain, US Army Aviation Development Directorate - AFDD</a:t>
              </a:r>
              <a:endParaRPr lang="en-US" sz="1200" dirty="0"/>
            </a:p>
          </p:txBody>
        </p:sp>
      </p:grpSp>
      <p:sp>
        <p:nvSpPr>
          <p:cNvPr id="215" name="Text Placeholder 8"/>
          <p:cNvSpPr txBox="1">
            <a:spLocks/>
          </p:cNvSpPr>
          <p:nvPr/>
        </p:nvSpPr>
        <p:spPr>
          <a:xfrm>
            <a:off x="14859000" y="4145926"/>
            <a:ext cx="14173200" cy="912361"/>
          </a:xfrm>
          <a:prstGeom prst="rect">
            <a:avLst/>
          </a:prstGeom>
          <a:gradFill>
            <a:gsLst>
              <a:gs pos="0">
                <a:srgbClr val="000000">
                  <a:lumMod val="65000"/>
                  <a:lumOff val="35000"/>
                </a:srgbClr>
              </a:gs>
              <a:gs pos="91000">
                <a:srgbClr val="FF0000"/>
              </a:gs>
              <a:gs pos="90000">
                <a:srgbClr val="000000">
                  <a:lumMod val="65000"/>
                  <a:lumOff val="35000"/>
                </a:srgbClr>
              </a:gs>
              <a:gs pos="100000">
                <a:srgbClr val="C00000"/>
              </a:gs>
            </a:gsLst>
            <a:lin ang="5400000" scaled="1"/>
          </a:gradFill>
        </p:spPr>
        <p:txBody>
          <a:bodyPr lIns="365760" anchor="ctr">
            <a:noAutofit/>
          </a:bodyPr>
          <a:lstStyle>
            <a:lvl1pPr marL="0" indent="0" algn="ctr" defTabSz="4389120" rtl="0" eaLnBrk="1" latinLnBrk="0" hangingPunct="1">
              <a:lnSpc>
                <a:spcPct val="100000"/>
              </a:lnSpc>
              <a:spcBef>
                <a:spcPts val="0"/>
              </a:spcBef>
              <a:buClr>
                <a:schemeClr val="bg1">
                  <a:lumMod val="65000"/>
                </a:schemeClr>
              </a:buClr>
              <a:buFont typeface="Arial" panose="020B0604020202020204" pitchFamily="34" charset="0"/>
              <a:buNone/>
              <a:defRPr sz="5400" kern="1200" cap="none"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9pPr>
          </a:lstStyle>
          <a:p>
            <a:pPr>
              <a:buClr>
                <a:sysClr val="window" lastClr="FFFFFF">
                  <a:lumMod val="65000"/>
                </a:sysClr>
              </a:buClr>
              <a:defRPr/>
            </a:pPr>
            <a:r>
              <a:rPr lang="en-US" sz="4000" b="1" dirty="0" smtClean="0">
                <a:solidFill>
                  <a:sysClr val="window" lastClr="FFFFFF"/>
                </a:solidFill>
                <a:latin typeface="Arial"/>
              </a:rPr>
              <a:t>FUN3D </a:t>
            </a:r>
            <a:r>
              <a:rPr lang="en-US" sz="4000" b="1" dirty="0">
                <a:solidFill>
                  <a:sysClr val="window" lastClr="FFFFFF"/>
                </a:solidFill>
                <a:latin typeface="Arial"/>
              </a:rPr>
              <a:t>at the Department of </a:t>
            </a:r>
            <a:r>
              <a:rPr lang="en-US" sz="4000" b="1" dirty="0" smtClean="0">
                <a:solidFill>
                  <a:sysClr val="window" lastClr="FFFFFF"/>
                </a:solidFill>
                <a:latin typeface="Arial"/>
              </a:rPr>
              <a:t>Defense</a:t>
            </a:r>
            <a:endParaRPr kumimoji="0" lang="en-US" sz="4000" b="1" i="0" u="none" strike="noStrike" kern="1200" cap="none" spc="0" normalizeH="0" noProof="0" dirty="0">
              <a:ln>
                <a:noFill/>
              </a:ln>
              <a:solidFill>
                <a:sysClr val="window" lastClr="FFFFFF"/>
              </a:solidFill>
              <a:effectLst/>
              <a:uLnTx/>
              <a:uFillTx/>
              <a:latin typeface="Arial"/>
              <a:ea typeface=""/>
              <a:cs typeface=""/>
            </a:endParaRPr>
          </a:p>
        </p:txBody>
      </p:sp>
      <p:sp>
        <p:nvSpPr>
          <p:cNvPr id="17" name="Text Placeholder 8"/>
          <p:cNvSpPr txBox="1">
            <a:spLocks/>
          </p:cNvSpPr>
          <p:nvPr/>
        </p:nvSpPr>
        <p:spPr>
          <a:xfrm>
            <a:off x="251416" y="4145926"/>
            <a:ext cx="14173200" cy="912361"/>
          </a:xfrm>
          <a:prstGeom prst="rect">
            <a:avLst/>
          </a:prstGeom>
          <a:gradFill>
            <a:gsLst>
              <a:gs pos="0">
                <a:srgbClr val="000000">
                  <a:lumMod val="65000"/>
                  <a:lumOff val="35000"/>
                </a:srgbClr>
              </a:gs>
              <a:gs pos="91000">
                <a:srgbClr val="FF0000"/>
              </a:gs>
              <a:gs pos="90000">
                <a:srgbClr val="000000">
                  <a:lumMod val="65000"/>
                  <a:lumOff val="35000"/>
                </a:srgbClr>
              </a:gs>
              <a:gs pos="100000">
                <a:srgbClr val="C00000"/>
              </a:gs>
            </a:gsLst>
            <a:lin ang="5400000" scaled="1"/>
          </a:gradFill>
        </p:spPr>
        <p:txBody>
          <a:bodyPr lIns="365760" anchor="ctr">
            <a:noAutofit/>
          </a:bodyPr>
          <a:lstStyle>
            <a:lvl1pPr marL="0" indent="0" algn="ctr" defTabSz="4389120" rtl="0" eaLnBrk="1" latinLnBrk="0" hangingPunct="1">
              <a:lnSpc>
                <a:spcPct val="100000"/>
              </a:lnSpc>
              <a:spcBef>
                <a:spcPts val="0"/>
              </a:spcBef>
              <a:buClr>
                <a:schemeClr val="bg1">
                  <a:lumMod val="65000"/>
                </a:schemeClr>
              </a:buClr>
              <a:buFont typeface="Arial" panose="020B0604020202020204" pitchFamily="34" charset="0"/>
              <a:buNone/>
              <a:defRPr sz="5400" kern="1200" cap="none"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9pPr>
          </a:lstStyle>
          <a:p>
            <a:pPr>
              <a:buClr>
                <a:sysClr val="window" lastClr="FFFFFF">
                  <a:lumMod val="65000"/>
                </a:sysClr>
              </a:buClr>
              <a:defRPr/>
            </a:pPr>
            <a:r>
              <a:rPr lang="en-US" sz="4000" b="1" dirty="0">
                <a:solidFill>
                  <a:sysClr val="window" lastClr="FFFFFF"/>
                </a:solidFill>
                <a:latin typeface="Arial"/>
              </a:rPr>
              <a:t>The FUN3D Solver</a:t>
            </a:r>
            <a:endParaRPr kumimoji="0" lang="en-US" sz="4000" b="1" i="0" u="none" strike="noStrike" kern="1200" cap="none" spc="0" normalizeH="0" noProof="0" dirty="0">
              <a:ln>
                <a:noFill/>
              </a:ln>
              <a:solidFill>
                <a:sysClr val="window" lastClr="FFFFFF"/>
              </a:solidFill>
              <a:effectLst/>
              <a:uLnTx/>
              <a:uFillTx/>
              <a:latin typeface="Arial"/>
              <a:ea typeface=""/>
              <a:cs typeface=""/>
            </a:endParaRPr>
          </a:p>
        </p:txBody>
      </p:sp>
      <p:grpSp>
        <p:nvGrpSpPr>
          <p:cNvPr id="91" name="Group 90"/>
          <p:cNvGrpSpPr/>
          <p:nvPr/>
        </p:nvGrpSpPr>
        <p:grpSpPr>
          <a:xfrm>
            <a:off x="480016" y="5054103"/>
            <a:ext cx="13825233" cy="10451769"/>
            <a:chOff x="480016" y="5054103"/>
            <a:chExt cx="13825233" cy="10451769"/>
          </a:xfrm>
        </p:grpSpPr>
        <p:sp>
          <p:nvSpPr>
            <p:cNvPr id="578" name="TextBox 577"/>
            <p:cNvSpPr txBox="1"/>
            <p:nvPr/>
          </p:nvSpPr>
          <p:spPr>
            <a:xfrm>
              <a:off x="480016" y="5054103"/>
              <a:ext cx="13716000" cy="4524315"/>
            </a:xfrm>
            <a:prstGeom prst="rect">
              <a:avLst/>
            </a:prstGeom>
            <a:noFill/>
          </p:spPr>
          <p:txBody>
            <a:bodyPr wrap="square" rtlCol="0">
              <a:spAutoFit/>
            </a:bodyPr>
            <a:lstStyle/>
            <a:p>
              <a:pPr algn="just"/>
              <a:r>
                <a:rPr lang="en-US" sz="3200" dirty="0"/>
                <a:t>NASA Langley Research Center's FUN3D software is an unstructured-grid computational fluid dynamics suite used to tackle complex aerodynamics problems. The toolset enables multidisciplinary capabilities through coupling to variable fidelity models encompassing structural effects, multi-body dynamics, acoustics, radiation, optics, propulsion, and ablation.  FUN3D provides the world's foremost adjoint-based design capability, enabling formal optimization of time-dependent moving-body simulations involving turbulent flows. The adjoint formulation is also used to perform mathematically-rigorous mesh adaptation and error estimation</a:t>
              </a:r>
              <a:r>
                <a:rPr lang="en-US" sz="3200" dirty="0" smtClean="0"/>
                <a:t>.</a:t>
              </a:r>
            </a:p>
          </p:txBody>
        </p:sp>
        <p:grpSp>
          <p:nvGrpSpPr>
            <p:cNvPr id="88" name="Group 87"/>
            <p:cNvGrpSpPr/>
            <p:nvPr/>
          </p:nvGrpSpPr>
          <p:grpSpPr>
            <a:xfrm>
              <a:off x="573984" y="9597063"/>
              <a:ext cx="13731265" cy="3265028"/>
              <a:chOff x="578451" y="11425316"/>
              <a:chExt cx="13731265" cy="3265028"/>
            </a:xfrm>
          </p:grpSpPr>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5434" y="11425316"/>
                <a:ext cx="6024282" cy="3200400"/>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87765" y="11425316"/>
                <a:ext cx="5689600" cy="3200400"/>
              </a:xfrm>
              <a:prstGeom prst="rect">
                <a:avLst/>
              </a:prstGeom>
              <a:effectLst>
                <a:outerShdw blurRad="50800" dist="38100" dir="2700000" algn="tl" rotWithShape="0">
                  <a:prstClr val="black">
                    <a:alpha val="40000"/>
                  </a:prstClr>
                </a:outerShdw>
              </a:effectLst>
            </p:spPr>
          </p:pic>
          <p:grpSp>
            <p:nvGrpSpPr>
              <p:cNvPr id="87" name="Group 86"/>
              <p:cNvGrpSpPr/>
              <p:nvPr/>
            </p:nvGrpSpPr>
            <p:grpSpPr>
              <a:xfrm>
                <a:off x="578451" y="11425316"/>
                <a:ext cx="3801244" cy="3265028"/>
                <a:chOff x="578451" y="11425316"/>
                <a:chExt cx="3801244" cy="3265028"/>
              </a:xfrm>
            </p:grpSpPr>
            <p:pic>
              <p:nvPicPr>
                <p:cNvPr id="209" name="Picture 3" descr="IA-407_gun_rocket_cp.jpg"/>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620" t="682" r="3711" b="10535"/>
                <a:stretch>
                  <a:fillRect/>
                </a:stretch>
              </p:blipFill>
              <p:spPr bwMode="auto">
                <a:xfrm rot="21317847">
                  <a:off x="578451" y="11425316"/>
                  <a:ext cx="3801244" cy="3200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81"/>
                <p:cNvSpPr txBox="1"/>
                <p:nvPr/>
              </p:nvSpPr>
              <p:spPr>
                <a:xfrm>
                  <a:off x="1082899" y="14413345"/>
                  <a:ext cx="1175386" cy="276999"/>
                </a:xfrm>
                <a:prstGeom prst="rect">
                  <a:avLst/>
                </a:prstGeom>
                <a:noFill/>
              </p:spPr>
              <p:txBody>
                <a:bodyPr wrap="none" rtlCol="0">
                  <a:spAutoFit/>
                </a:bodyPr>
                <a:lstStyle/>
                <a:p>
                  <a:r>
                    <a:rPr lang="en-US" sz="1200" dirty="0" smtClean="0"/>
                    <a:t>Credit: US Army</a:t>
                  </a:r>
                  <a:endParaRPr lang="en-US" sz="1200" dirty="0"/>
                </a:p>
              </p:txBody>
            </p:sp>
          </p:grpSp>
        </p:grpSp>
        <p:sp>
          <p:nvSpPr>
            <p:cNvPr id="221" name="TextBox 220"/>
            <p:cNvSpPr txBox="1"/>
            <p:nvPr/>
          </p:nvSpPr>
          <p:spPr>
            <a:xfrm>
              <a:off x="480016" y="12951327"/>
              <a:ext cx="13716000" cy="2554545"/>
            </a:xfrm>
            <a:prstGeom prst="rect">
              <a:avLst/>
            </a:prstGeom>
            <a:noFill/>
          </p:spPr>
          <p:txBody>
            <a:bodyPr wrap="square" rtlCol="0">
              <a:spAutoFit/>
            </a:bodyPr>
            <a:lstStyle/>
            <a:p>
              <a:pPr algn="just"/>
              <a:r>
                <a:rPr lang="en-US" sz="3200" dirty="0" smtClean="0"/>
                <a:t>FUN3D </a:t>
              </a:r>
              <a:r>
                <a:rPr lang="en-US" sz="3200" dirty="0"/>
                <a:t>is widely used to support major national research and engineering efforts at NASA and among groups across U.S. industry, other government agencies, and academia.  A past collaboration with the Department of Energy received the prestigious Gordon Bell Prize, which recognizes outstanding achievements in high-performance computing.</a:t>
              </a:r>
            </a:p>
          </p:txBody>
        </p:sp>
      </p:grpSp>
      <p:sp>
        <p:nvSpPr>
          <p:cNvPr id="226" name="TextBox 225"/>
          <p:cNvSpPr txBox="1"/>
          <p:nvPr/>
        </p:nvSpPr>
        <p:spPr>
          <a:xfrm>
            <a:off x="15087600" y="11206510"/>
            <a:ext cx="13716000" cy="3539430"/>
          </a:xfrm>
          <a:prstGeom prst="rect">
            <a:avLst/>
          </a:prstGeom>
          <a:noFill/>
        </p:spPr>
        <p:txBody>
          <a:bodyPr wrap="square" rtlCol="0">
            <a:spAutoFit/>
          </a:bodyPr>
          <a:lstStyle/>
          <a:p>
            <a:pPr algn="just"/>
            <a:r>
              <a:rPr lang="en-US" sz="3200" dirty="0" smtClean="0"/>
              <a:t>FUN3D is in routine use across the various DoD Supercomputing Resource Centers (DSRCs). To accommodate an ever-increasing demand for larger and more complex simulations, the FUN3D development team is partnered with computational experts from ParaTools, Inc. through the DoD/Engility Productivity Enhancement, Technology Transfer and Training Project (PETTT).  Through this collaboration, the team is effectively identifying and addressing computational barriers encountered at scale.</a:t>
            </a:r>
            <a:endParaRPr lang="en-US" sz="3200" dirty="0"/>
          </a:p>
        </p:txBody>
      </p:sp>
      <p:sp>
        <p:nvSpPr>
          <p:cNvPr id="227" name="Text Placeholder 8"/>
          <p:cNvSpPr txBox="1">
            <a:spLocks/>
          </p:cNvSpPr>
          <p:nvPr/>
        </p:nvSpPr>
        <p:spPr>
          <a:xfrm>
            <a:off x="14859000" y="15582175"/>
            <a:ext cx="14173200" cy="912361"/>
          </a:xfrm>
          <a:prstGeom prst="rect">
            <a:avLst/>
          </a:prstGeom>
          <a:gradFill>
            <a:gsLst>
              <a:gs pos="0">
                <a:srgbClr val="000000">
                  <a:lumMod val="65000"/>
                  <a:lumOff val="35000"/>
                </a:srgbClr>
              </a:gs>
              <a:gs pos="91000">
                <a:srgbClr val="FF0000"/>
              </a:gs>
              <a:gs pos="90000">
                <a:srgbClr val="000000">
                  <a:lumMod val="65000"/>
                  <a:lumOff val="35000"/>
                </a:srgbClr>
              </a:gs>
              <a:gs pos="100000">
                <a:srgbClr val="C00000"/>
              </a:gs>
            </a:gsLst>
            <a:lin ang="5400000" scaled="1"/>
          </a:gradFill>
        </p:spPr>
        <p:txBody>
          <a:bodyPr lIns="365760" anchor="ctr">
            <a:noAutofit/>
          </a:bodyPr>
          <a:lstStyle>
            <a:lvl1pPr marL="0" indent="0" algn="ctr" defTabSz="4389120" rtl="0" eaLnBrk="1" latinLnBrk="0" hangingPunct="1">
              <a:lnSpc>
                <a:spcPct val="100000"/>
              </a:lnSpc>
              <a:spcBef>
                <a:spcPts val="0"/>
              </a:spcBef>
              <a:buClr>
                <a:schemeClr val="bg1">
                  <a:lumMod val="65000"/>
                </a:schemeClr>
              </a:buClr>
              <a:buFont typeface="Arial" panose="020B0604020202020204" pitchFamily="34" charset="0"/>
              <a:buNone/>
              <a:defRPr sz="5400" kern="1200" cap="none"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bg1">
                  <a:lumMod val="65000"/>
                </a:schemeClr>
              </a:buClr>
              <a:buFont typeface="Arial" panose="020B0604020202020204" pitchFamily="34" charset="0"/>
              <a:buNone/>
              <a:defRPr sz="6000" kern="1200" cap="all" baseline="0">
                <a:solidFill>
                  <a:schemeClr val="bg1"/>
                </a:solidFill>
                <a:latin typeface="+mj-lt"/>
                <a:ea typeface="+mn-ea"/>
                <a:cs typeface="+mn-cs"/>
              </a:defRPr>
            </a:lvl9pPr>
          </a:lstStyle>
          <a:p>
            <a:pPr>
              <a:buClr>
                <a:sysClr val="window" lastClr="FFFFFF">
                  <a:lumMod val="65000"/>
                </a:sysClr>
              </a:buClr>
              <a:defRPr/>
            </a:pPr>
            <a:r>
              <a:rPr lang="en-US" sz="4000" b="1" dirty="0" smtClean="0">
                <a:solidFill>
                  <a:sysClr val="window" lastClr="FFFFFF"/>
                </a:solidFill>
                <a:latin typeface="Arial"/>
              </a:rPr>
              <a:t>Project Goal</a:t>
            </a:r>
            <a:endParaRPr kumimoji="0" lang="en-US" sz="4000" b="1" i="0" u="none" strike="noStrike" kern="1200" cap="none" spc="0" normalizeH="0" noProof="0" dirty="0">
              <a:ln>
                <a:noFill/>
              </a:ln>
              <a:solidFill>
                <a:sysClr val="window" lastClr="FFFFFF"/>
              </a:solidFill>
              <a:effectLst/>
              <a:uLnTx/>
              <a:uFillTx/>
              <a:latin typeface="Arial"/>
              <a:ea typeface=""/>
              <a:cs typeface=""/>
            </a:endParaRPr>
          </a:p>
        </p:txBody>
      </p:sp>
      <p:pic>
        <p:nvPicPr>
          <p:cNvPr id="93" name="Picture 9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108554" y="19965643"/>
            <a:ext cx="6400800" cy="3400425"/>
          </a:xfrm>
          <a:prstGeom prst="rect">
            <a:avLst/>
          </a:prstGeom>
          <a:effectLst>
            <a:outerShdw blurRad="50800" dist="38100" dir="2700000" algn="tl" rotWithShape="0">
              <a:prstClr val="black">
                <a:alpha val="40000"/>
              </a:prstClr>
            </a:outerShdw>
          </a:effectLst>
        </p:spPr>
      </p:pic>
      <p:pic>
        <p:nvPicPr>
          <p:cNvPr id="103" name="Picture 102"/>
          <p:cNvPicPr>
            <a:picLocks noChangeAspect="1"/>
          </p:cNvPicPr>
          <p:nvPr/>
        </p:nvPicPr>
        <p:blipFill rotWithShape="1">
          <a:blip r:embed="rId20">
            <a:extLst>
              <a:ext uri="{28A0092B-C50C-407E-A947-70E740481C1C}">
                <a14:useLocalDpi xmlns:a14="http://schemas.microsoft.com/office/drawing/2010/main" val="0"/>
              </a:ext>
            </a:extLst>
          </a:blip>
          <a:srcRect l="153"/>
          <a:stretch/>
        </p:blipFill>
        <p:spPr>
          <a:xfrm>
            <a:off x="15108554" y="26213486"/>
            <a:ext cx="13695046" cy="4993948"/>
          </a:xfrm>
          <a:prstGeom prst="rect">
            <a:avLst/>
          </a:prstGeom>
          <a:effectLst>
            <a:outerShdw blurRad="50800" dist="38100" dir="2700000" algn="tl" rotWithShape="0">
              <a:prstClr val="black">
                <a:alpha val="40000"/>
              </a:prstClr>
            </a:outerShdw>
          </a:effectLst>
        </p:spPr>
      </p:pic>
      <p:sp>
        <p:nvSpPr>
          <p:cNvPr id="106" name="TextBox 105"/>
          <p:cNvSpPr txBox="1"/>
          <p:nvPr/>
        </p:nvSpPr>
        <p:spPr>
          <a:xfrm>
            <a:off x="20218400" y="28976372"/>
            <a:ext cx="1428353" cy="646331"/>
          </a:xfrm>
          <a:prstGeom prst="rect">
            <a:avLst/>
          </a:prstGeom>
          <a:noFill/>
        </p:spPr>
        <p:txBody>
          <a:bodyPr wrap="square" rtlCol="0">
            <a:spAutoFit/>
          </a:bodyPr>
          <a:lstStyle/>
          <a:p>
            <a:pPr algn="ctr"/>
            <a:r>
              <a:rPr lang="en-US" sz="1200" dirty="0" smtClean="0"/>
              <a:t>All nodes in this slot perform slightly above average.</a:t>
            </a:r>
            <a:endParaRPr lang="en-US" sz="1200" dirty="0"/>
          </a:p>
        </p:txBody>
      </p:sp>
      <p:cxnSp>
        <p:nvCxnSpPr>
          <p:cNvPr id="108" name="Straight Arrow Connector 107"/>
          <p:cNvCxnSpPr/>
          <p:nvPr/>
        </p:nvCxnSpPr>
        <p:spPr>
          <a:xfrm>
            <a:off x="20396200" y="29606694"/>
            <a:ext cx="111315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8" name="TextBox 237"/>
          <p:cNvSpPr txBox="1"/>
          <p:nvPr/>
        </p:nvSpPr>
        <p:spPr>
          <a:xfrm>
            <a:off x="17445331" y="28356066"/>
            <a:ext cx="1241063" cy="830997"/>
          </a:xfrm>
          <a:prstGeom prst="rect">
            <a:avLst/>
          </a:prstGeom>
          <a:noFill/>
        </p:spPr>
        <p:txBody>
          <a:bodyPr wrap="square" rtlCol="0">
            <a:spAutoFit/>
          </a:bodyPr>
          <a:lstStyle/>
          <a:p>
            <a:pPr algn="ctr"/>
            <a:r>
              <a:rPr lang="en-US" sz="1200" dirty="0" smtClean="0"/>
              <a:t>All MPI ranks on one node in this slot perform below average.</a:t>
            </a:r>
            <a:endParaRPr lang="en-US" sz="1200" dirty="0"/>
          </a:p>
        </p:txBody>
      </p:sp>
      <p:cxnSp>
        <p:nvCxnSpPr>
          <p:cNvPr id="239" name="Straight Arrow Connector 238"/>
          <p:cNvCxnSpPr/>
          <p:nvPr/>
        </p:nvCxnSpPr>
        <p:spPr>
          <a:xfrm>
            <a:off x="17672162" y="29228794"/>
            <a:ext cx="914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1" name="TextBox 110"/>
          <p:cNvSpPr txBox="1"/>
          <p:nvPr/>
        </p:nvSpPr>
        <p:spPr>
          <a:xfrm>
            <a:off x="18296140" y="31154869"/>
            <a:ext cx="7436779" cy="461665"/>
          </a:xfrm>
          <a:prstGeom prst="rect">
            <a:avLst/>
          </a:prstGeom>
          <a:noFill/>
        </p:spPr>
        <p:txBody>
          <a:bodyPr wrap="none" rtlCol="0">
            <a:spAutoFit/>
          </a:bodyPr>
          <a:lstStyle/>
          <a:p>
            <a:r>
              <a:rPr lang="en-US" sz="2400" dirty="0" smtClean="0"/>
              <a:t>Topology plot showing physical locations of all MPI ranks.</a:t>
            </a:r>
            <a:endParaRPr lang="en-US" sz="2400" dirty="0"/>
          </a:p>
        </p:txBody>
      </p:sp>
      <p:sp>
        <p:nvSpPr>
          <p:cNvPr id="243" name="TextBox 242"/>
          <p:cNvSpPr txBox="1"/>
          <p:nvPr/>
        </p:nvSpPr>
        <p:spPr>
          <a:xfrm>
            <a:off x="23296399" y="26781528"/>
            <a:ext cx="3003779"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The majority of MPI ranks are physically co-located with their immediate neighbors to optimize communication performance.  Five cabinets of Shepard are visible.</a:t>
            </a:r>
            <a:endParaRPr lang="en-US" sz="1200" dirty="0"/>
          </a:p>
        </p:txBody>
      </p:sp>
      <p:grpSp>
        <p:nvGrpSpPr>
          <p:cNvPr id="121" name="Group 120"/>
          <p:cNvGrpSpPr/>
          <p:nvPr/>
        </p:nvGrpSpPr>
        <p:grpSpPr>
          <a:xfrm>
            <a:off x="37283421" y="26046112"/>
            <a:ext cx="6072179" cy="4016762"/>
            <a:chOff x="29833857" y="23119347"/>
            <a:chExt cx="6072179" cy="4016762"/>
          </a:xfrm>
        </p:grpSpPr>
        <p:grpSp>
          <p:nvGrpSpPr>
            <p:cNvPr id="118" name="Group 117"/>
            <p:cNvGrpSpPr/>
            <p:nvPr/>
          </p:nvGrpSpPr>
          <p:grpSpPr>
            <a:xfrm>
              <a:off x="29833858" y="23119347"/>
              <a:ext cx="6072178" cy="1319356"/>
              <a:chOff x="29833858" y="23119347"/>
              <a:chExt cx="6072178" cy="1319356"/>
            </a:xfrm>
          </p:grpSpPr>
          <p:pic>
            <p:nvPicPr>
              <p:cNvPr id="114" name="Picture 1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880140" y="23407259"/>
                <a:ext cx="6025896" cy="1031444"/>
              </a:xfrm>
              <a:prstGeom prst="rect">
                <a:avLst/>
              </a:prstGeom>
            </p:spPr>
          </p:pic>
          <p:sp>
            <p:nvSpPr>
              <p:cNvPr id="248" name="TextBox 247"/>
              <p:cNvSpPr txBox="1"/>
              <p:nvPr/>
            </p:nvSpPr>
            <p:spPr>
              <a:xfrm>
                <a:off x="29833858" y="23119347"/>
                <a:ext cx="1242648" cy="369332"/>
              </a:xfrm>
              <a:prstGeom prst="rect">
                <a:avLst/>
              </a:prstGeom>
              <a:noFill/>
            </p:spPr>
            <p:txBody>
              <a:bodyPr wrap="none" rtlCol="0">
                <a:spAutoFit/>
              </a:bodyPr>
              <a:lstStyle/>
              <a:p>
                <a:r>
                  <a:rPr lang="en-US" sz="1800" dirty="0" smtClean="0"/>
                  <a:t>MPI Rank 0</a:t>
                </a:r>
                <a:endParaRPr lang="en-US" sz="1800" dirty="0"/>
              </a:p>
            </p:txBody>
          </p:sp>
        </p:grpSp>
        <p:grpSp>
          <p:nvGrpSpPr>
            <p:cNvPr id="119" name="Group 118"/>
            <p:cNvGrpSpPr/>
            <p:nvPr/>
          </p:nvGrpSpPr>
          <p:grpSpPr>
            <a:xfrm>
              <a:off x="29833858" y="24461917"/>
              <a:ext cx="6026989" cy="1330453"/>
              <a:chOff x="29833858" y="24797858"/>
              <a:chExt cx="6026989" cy="1330453"/>
            </a:xfrm>
          </p:grpSpPr>
          <p:pic>
            <p:nvPicPr>
              <p:cNvPr id="116" name="Picture 11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833858" y="25096680"/>
                <a:ext cx="6026989" cy="1031631"/>
              </a:xfrm>
              <a:prstGeom prst="rect">
                <a:avLst/>
              </a:prstGeom>
            </p:spPr>
          </p:pic>
          <p:sp>
            <p:nvSpPr>
              <p:cNvPr id="251" name="TextBox 250"/>
              <p:cNvSpPr txBox="1"/>
              <p:nvPr/>
            </p:nvSpPr>
            <p:spPr>
              <a:xfrm>
                <a:off x="29833858" y="24797858"/>
                <a:ext cx="1242648" cy="369332"/>
              </a:xfrm>
              <a:prstGeom prst="rect">
                <a:avLst/>
              </a:prstGeom>
              <a:noFill/>
            </p:spPr>
            <p:txBody>
              <a:bodyPr wrap="none" rtlCol="0">
                <a:spAutoFit/>
              </a:bodyPr>
              <a:lstStyle/>
              <a:p>
                <a:r>
                  <a:rPr lang="en-US" sz="1800" dirty="0" smtClean="0"/>
                  <a:t>MPI Rank 1</a:t>
                </a:r>
                <a:endParaRPr lang="en-US" sz="1800" dirty="0"/>
              </a:p>
            </p:txBody>
          </p:sp>
        </p:grpSp>
        <p:grpSp>
          <p:nvGrpSpPr>
            <p:cNvPr id="120" name="Group 119"/>
            <p:cNvGrpSpPr/>
            <p:nvPr/>
          </p:nvGrpSpPr>
          <p:grpSpPr>
            <a:xfrm>
              <a:off x="29833857" y="25815585"/>
              <a:ext cx="6026989" cy="1320524"/>
              <a:chOff x="29833858" y="26576449"/>
              <a:chExt cx="6026989" cy="1320524"/>
            </a:xfrm>
          </p:grpSpPr>
          <p:pic>
            <p:nvPicPr>
              <p:cNvPr id="117" name="Picture 11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833858" y="26865342"/>
                <a:ext cx="6026989" cy="1031631"/>
              </a:xfrm>
              <a:prstGeom prst="rect">
                <a:avLst/>
              </a:prstGeom>
            </p:spPr>
          </p:pic>
          <p:sp>
            <p:nvSpPr>
              <p:cNvPr id="253" name="TextBox 252"/>
              <p:cNvSpPr txBox="1"/>
              <p:nvPr/>
            </p:nvSpPr>
            <p:spPr>
              <a:xfrm>
                <a:off x="29877737" y="26576449"/>
                <a:ext cx="1710725" cy="369332"/>
              </a:xfrm>
              <a:prstGeom prst="rect">
                <a:avLst/>
              </a:prstGeom>
              <a:noFill/>
            </p:spPr>
            <p:txBody>
              <a:bodyPr wrap="none" rtlCol="0">
                <a:spAutoFit/>
              </a:bodyPr>
              <a:lstStyle/>
              <a:p>
                <a:r>
                  <a:rPr lang="en-US" sz="1800" dirty="0" smtClean="0"/>
                  <a:t>MPI Rank 14399</a:t>
                </a:r>
                <a:endParaRPr lang="en-US" sz="1800" dirty="0"/>
              </a:p>
            </p:txBody>
          </p:sp>
        </p:grpSp>
      </p:grpSp>
      <p:sp>
        <p:nvSpPr>
          <p:cNvPr id="258" name="TextBox 257"/>
          <p:cNvSpPr txBox="1"/>
          <p:nvPr/>
        </p:nvSpPr>
        <p:spPr>
          <a:xfrm>
            <a:off x="29872313" y="23430341"/>
            <a:ext cx="13483287" cy="2554545"/>
          </a:xfrm>
          <a:prstGeom prst="rect">
            <a:avLst/>
          </a:prstGeom>
          <a:noFill/>
        </p:spPr>
        <p:txBody>
          <a:bodyPr wrap="square" rtlCol="0">
            <a:spAutoFit/>
          </a:bodyPr>
          <a:lstStyle/>
          <a:p>
            <a:pPr algn="just"/>
            <a:r>
              <a:rPr lang="en-US" sz="3200" dirty="0" smtClean="0">
                <a:latin typeface="Courier" charset="0"/>
                <a:ea typeface="Courier" charset="0"/>
                <a:cs typeface="Courier" charset="0"/>
              </a:rPr>
              <a:t>MPI_Bcast</a:t>
            </a:r>
            <a:r>
              <a:rPr lang="en-US" sz="3200" dirty="0" smtClean="0"/>
              <a:t> is called the same number of times with the same message size for all ranks, yet time spent in </a:t>
            </a:r>
            <a:r>
              <a:rPr lang="en-US" sz="3200" dirty="0" smtClean="0">
                <a:latin typeface="Courier" charset="0"/>
                <a:ea typeface="Courier" charset="0"/>
                <a:cs typeface="Courier" charset="0"/>
              </a:rPr>
              <a:t>MPI_Bcast</a:t>
            </a:r>
            <a:r>
              <a:rPr lang="en-US" sz="3200" dirty="0" smtClean="0"/>
              <a:t> varies dramatically by rank. Rank 0 receives data from all others and writes it to disk, hence N-1 ranks spend the majority of their time in this operation waiting for I/O on Rank </a:t>
            </a:r>
            <a:r>
              <a:rPr lang="en-US" sz="3200" dirty="0"/>
              <a:t>0. This suggests implementing parallel I/O and distributed </a:t>
            </a:r>
            <a:r>
              <a:rPr lang="en-US" sz="3200" dirty="0" smtClean="0"/>
              <a:t>checkpoints.</a:t>
            </a:r>
            <a:endParaRPr lang="en-US" sz="3200" dirty="0"/>
          </a:p>
        </p:txBody>
      </p:sp>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b="31344"/>
          <a:stretch/>
        </p:blipFill>
        <p:spPr>
          <a:xfrm>
            <a:off x="37510328" y="5158902"/>
            <a:ext cx="5842958" cy="3364316"/>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25">
            <a:extLst>
              <a:ext uri="{28A0092B-C50C-407E-A947-70E740481C1C}">
                <a14:useLocalDpi xmlns:a14="http://schemas.microsoft.com/office/drawing/2010/main" val="0"/>
              </a:ext>
            </a:extLst>
          </a:blip>
          <a:srcRect r="11933"/>
          <a:stretch/>
        </p:blipFill>
        <p:spPr>
          <a:xfrm>
            <a:off x="29466585" y="5117050"/>
            <a:ext cx="7944558" cy="3580643"/>
          </a:xfrm>
          <a:prstGeom prst="rect">
            <a:avLst/>
          </a:prstGeom>
          <a:effectLst>
            <a:outerShdw blurRad="50800" dist="38100" dir="2700000" algn="tl" rotWithShape="0">
              <a:prstClr val="black">
                <a:alpha val="40000"/>
              </a:prstClr>
            </a:outerShdw>
          </a:effectLst>
        </p:spPr>
      </p:pic>
      <p:sp>
        <p:nvSpPr>
          <p:cNvPr id="219" name="TextBox 218"/>
          <p:cNvSpPr txBox="1"/>
          <p:nvPr/>
        </p:nvSpPr>
        <p:spPr>
          <a:xfrm>
            <a:off x="29729288" y="8609705"/>
            <a:ext cx="9095992" cy="3539430"/>
          </a:xfrm>
          <a:prstGeom prst="rect">
            <a:avLst/>
          </a:prstGeom>
          <a:noFill/>
        </p:spPr>
        <p:txBody>
          <a:bodyPr wrap="square" rtlCol="0">
            <a:spAutoFit/>
          </a:bodyPr>
          <a:lstStyle/>
          <a:p>
            <a:pPr algn="just"/>
            <a:r>
              <a:rPr lang="en-US" sz="3200" dirty="0" smtClean="0"/>
              <a:t>Load imbalance in </a:t>
            </a:r>
            <a:r>
              <a:rPr lang="en-US" sz="3200" dirty="0" smtClean="0">
                <a:latin typeface="Courier" charset="0"/>
                <a:ea typeface="Courier" charset="0"/>
                <a:cs typeface="Courier" charset="0"/>
              </a:rPr>
              <a:t>FILL_JACOBIAN</a:t>
            </a:r>
            <a:r>
              <a:rPr lang="en-US" sz="3200" dirty="0" smtClean="0"/>
              <a:t> is easily visible by comparing against the lowest time in this routine and viewing the function histogram. On average, the routine took 96.6 seconds, of which 28.8 seconds are spent in </a:t>
            </a:r>
            <a:r>
              <a:rPr lang="en-US" sz="3200" dirty="0" smtClean="0">
                <a:latin typeface="Courier" charset="0"/>
                <a:ea typeface="Courier" charset="0"/>
                <a:cs typeface="Courier" charset="0"/>
              </a:rPr>
              <a:t>MPI_Bcast</a:t>
            </a:r>
            <a:r>
              <a:rPr lang="en-US" sz="3200" dirty="0" smtClean="0"/>
              <a:t>.  The broadcast operation takes place in </a:t>
            </a:r>
            <a:r>
              <a:rPr lang="en-US" sz="3200" dirty="0" smtClean="0">
                <a:latin typeface="Courier" charset="0"/>
                <a:ea typeface="Courier" charset="0"/>
                <a:cs typeface="Courier" charset="0"/>
              </a:rPr>
              <a:t>LMPI_CONDITIONAL_STOP, </a:t>
            </a:r>
            <a:r>
              <a:rPr lang="en-US" sz="3200" dirty="0" smtClean="0">
                <a:ea typeface="Courier" charset="0"/>
                <a:cs typeface="Courier" charset="0"/>
              </a:rPr>
              <a:t>which has dramatically different times across all MPI ranks.</a:t>
            </a:r>
          </a:p>
        </p:txBody>
      </p:sp>
      <p:pic>
        <p:nvPicPr>
          <p:cNvPr id="18" name="Picture 1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958673" y="8733206"/>
            <a:ext cx="4389120" cy="3330191"/>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1999536" y="30200437"/>
            <a:ext cx="1371600" cy="1371600"/>
          </a:xfrm>
          <a:prstGeom prst="rect">
            <a:avLst/>
          </a:prstGeom>
        </p:spPr>
      </p:pic>
      <p:pic>
        <p:nvPicPr>
          <p:cNvPr id="32" name="Picture 3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935178" y="12543873"/>
            <a:ext cx="6381721" cy="3606062"/>
          </a:xfrm>
          <a:prstGeom prst="rect">
            <a:avLst/>
          </a:prstGeom>
          <a:effectLst>
            <a:outerShdw blurRad="50800" dist="38100" dir="2700000" algn="ctr" rotWithShape="0">
              <a:srgbClr val="000000">
                <a:alpha val="40000"/>
              </a:srgbClr>
            </a:outerShdw>
          </a:effectLst>
        </p:spPr>
      </p:pic>
      <p:sp>
        <p:nvSpPr>
          <p:cNvPr id="223" name="TextBox 222"/>
          <p:cNvSpPr txBox="1"/>
          <p:nvPr/>
        </p:nvSpPr>
        <p:spPr>
          <a:xfrm>
            <a:off x="29729288" y="12372423"/>
            <a:ext cx="7072870" cy="4031873"/>
          </a:xfrm>
          <a:prstGeom prst="rect">
            <a:avLst/>
          </a:prstGeom>
          <a:noFill/>
        </p:spPr>
        <p:txBody>
          <a:bodyPr wrap="square" rtlCol="0">
            <a:spAutoFit/>
          </a:bodyPr>
          <a:lstStyle/>
          <a:p>
            <a:pPr algn="just"/>
            <a:r>
              <a:rPr lang="en-US" sz="3200" b="1" dirty="0" smtClean="0">
                <a:solidFill>
                  <a:srgbClr val="C00000"/>
                </a:solidFill>
              </a:rPr>
              <a:t>Analyzing data from the 14.4k core run revealed </a:t>
            </a:r>
            <a:r>
              <a:rPr lang="en-US" sz="3200" b="1" dirty="0">
                <a:solidFill>
                  <a:srgbClr val="C00000"/>
                </a:solidFill>
              </a:rPr>
              <a:t>a </a:t>
            </a:r>
            <a:r>
              <a:rPr lang="en-US" sz="3200" b="1" dirty="0" smtClean="0">
                <a:solidFill>
                  <a:srgbClr val="C00000"/>
                </a:solidFill>
              </a:rPr>
              <a:t>communication bottleneck </a:t>
            </a:r>
            <a:r>
              <a:rPr lang="en-US" sz="3200" b="1" dirty="0">
                <a:solidFill>
                  <a:srgbClr val="C00000"/>
                </a:solidFill>
              </a:rPr>
              <a:t>in </a:t>
            </a:r>
            <a:r>
              <a:rPr lang="en-US" sz="3200" b="1" dirty="0" smtClean="0">
                <a:solidFill>
                  <a:srgbClr val="C00000"/>
                </a:solidFill>
                <a:latin typeface="Courier" charset="0"/>
                <a:ea typeface="Courier" charset="0"/>
                <a:cs typeface="Courier" charset="0"/>
              </a:rPr>
              <a:t>LMPI_CONDITIONAL_STOP</a:t>
            </a:r>
            <a:r>
              <a:rPr lang="en-US" sz="3200" b="1" dirty="0" smtClean="0">
                <a:solidFill>
                  <a:srgbClr val="C00000"/>
                </a:solidFill>
              </a:rPr>
              <a:t>.  </a:t>
            </a:r>
            <a:r>
              <a:rPr lang="en-US" sz="3200" dirty="0" smtClean="0"/>
              <a:t>Rank 0 performs a data reduction on behalf of all other ranks, so all other ranks remain idle until Rank 0 finishes the calculation.  The severity of the problem grew linearly in the number of MPI ranks.</a:t>
            </a:r>
          </a:p>
        </p:txBody>
      </p:sp>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377385" y="16559948"/>
            <a:ext cx="3899829" cy="2971800"/>
          </a:xfrm>
          <a:prstGeom prst="rect">
            <a:avLst/>
          </a:prstGeom>
          <a:effectLst>
            <a:outerShdw blurRad="50800" dist="38100" dir="2700000" algn="tl" rotWithShape="0">
              <a:prstClr val="black">
                <a:alpha val="40000"/>
              </a:prstClr>
            </a:outerShdw>
          </a:effectLst>
        </p:spPr>
      </p:pic>
      <p:pic>
        <p:nvPicPr>
          <p:cNvPr id="34" name="Picture 3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9447965" y="16559948"/>
            <a:ext cx="3899828" cy="2971800"/>
          </a:xfrm>
          <a:prstGeom prst="rect">
            <a:avLst/>
          </a:prstGeom>
          <a:effectLst>
            <a:outerShdw blurRad="50800" dist="38100" dir="2700000" algn="tl" rotWithShape="0">
              <a:prstClr val="black">
                <a:alpha val="40000"/>
              </a:prstClr>
            </a:outerShdw>
          </a:effectLst>
        </p:spPr>
      </p:pic>
      <p:sp>
        <p:nvSpPr>
          <p:cNvPr id="224" name="TextBox 223"/>
          <p:cNvSpPr txBox="1"/>
          <p:nvPr/>
        </p:nvSpPr>
        <p:spPr>
          <a:xfrm>
            <a:off x="29729288" y="16527559"/>
            <a:ext cx="5419497" cy="3539430"/>
          </a:xfrm>
          <a:prstGeom prst="rect">
            <a:avLst/>
          </a:prstGeom>
          <a:noFill/>
        </p:spPr>
        <p:txBody>
          <a:bodyPr wrap="square" rtlCol="0">
            <a:spAutoFit/>
          </a:bodyPr>
          <a:lstStyle/>
          <a:p>
            <a:pPr algn="just"/>
            <a:r>
              <a:rPr lang="en-US" sz="3200" dirty="0" smtClean="0"/>
              <a:t>The team implemented a new approach that did not require the data reduction operation. </a:t>
            </a:r>
            <a:r>
              <a:rPr lang="en-US" sz="3200" b="1" dirty="0" smtClean="0">
                <a:solidFill>
                  <a:srgbClr val="C00000"/>
                </a:solidFill>
              </a:rPr>
              <a:t>This improvement reduced runtime by up to 33% in core solver routines and </a:t>
            </a:r>
            <a:r>
              <a:rPr lang="en-US" sz="3200" b="1" dirty="0" smtClean="0">
                <a:solidFill>
                  <a:srgbClr val="C00000"/>
                </a:solidFill>
              </a:rPr>
              <a:t>is included in the FUN3D 13.0 </a:t>
            </a:r>
            <a:r>
              <a:rPr lang="en-US" sz="3200" b="1" dirty="0" smtClean="0">
                <a:solidFill>
                  <a:srgbClr val="C00000"/>
                </a:solidFill>
              </a:rPr>
              <a:t>release.</a:t>
            </a:r>
          </a:p>
        </p:txBody>
      </p:sp>
    </p:spTree>
    <p:extLst>
      <p:ext uri="{BB962C8B-B14F-4D97-AF65-F5344CB8AC3E}">
        <p14:creationId xmlns:p14="http://schemas.microsoft.com/office/powerpoint/2010/main" val="10023544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5020</TotalTime>
  <Words>984</Words>
  <Application>Microsoft Macintosh PowerPoint</Application>
  <PresentationFormat>Custom</PresentationFormat>
  <Paragraphs>102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Calibri Light</vt:lpstr>
      <vt:lpstr>Courier</vt:lpstr>
      <vt:lpstr>Arial</vt:lpstr>
      <vt:lpstr>Arial</vt:lpstr>
      <vt:lpstr>Office Theme</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Linford</dc:creator>
  <cp:lastModifiedBy>John Linford</cp:lastModifiedBy>
  <cp:revision>342</cp:revision>
  <cp:lastPrinted>2016-10-05T16:44:11Z</cp:lastPrinted>
  <dcterms:created xsi:type="dcterms:W3CDTF">2016-06-21T18:25:02Z</dcterms:created>
  <dcterms:modified xsi:type="dcterms:W3CDTF">2016-10-05T18:55:30Z</dcterms:modified>
</cp:coreProperties>
</file>