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7" r:id="rId1"/>
  </p:sldMasterIdLst>
  <p:notesMasterIdLst>
    <p:notesMasterId r:id="rId83"/>
  </p:notesMasterIdLst>
  <p:handoutMasterIdLst>
    <p:handoutMasterId r:id="rId84"/>
  </p:handoutMasterIdLst>
  <p:sldIdLst>
    <p:sldId id="256" r:id="rId2"/>
    <p:sldId id="478" r:id="rId3"/>
    <p:sldId id="480" r:id="rId4"/>
    <p:sldId id="452" r:id="rId5"/>
    <p:sldId id="449" r:id="rId6"/>
    <p:sldId id="448" r:id="rId7"/>
    <p:sldId id="418" r:id="rId8"/>
    <p:sldId id="420" r:id="rId9"/>
    <p:sldId id="422" r:id="rId10"/>
    <p:sldId id="510" r:id="rId11"/>
    <p:sldId id="511" r:id="rId12"/>
    <p:sldId id="271" r:id="rId13"/>
    <p:sldId id="484" r:id="rId14"/>
    <p:sldId id="272" r:id="rId15"/>
    <p:sldId id="275" r:id="rId16"/>
    <p:sldId id="276" r:id="rId17"/>
    <p:sldId id="331" r:id="rId18"/>
    <p:sldId id="330" r:id="rId19"/>
    <p:sldId id="332" r:id="rId20"/>
    <p:sldId id="346" r:id="rId21"/>
    <p:sldId id="291" r:id="rId22"/>
    <p:sldId id="292" r:id="rId23"/>
    <p:sldId id="293" r:id="rId24"/>
    <p:sldId id="294" r:id="rId25"/>
    <p:sldId id="274" r:id="rId26"/>
    <p:sldId id="303" r:id="rId27"/>
    <p:sldId id="304" r:id="rId28"/>
    <p:sldId id="305" r:id="rId29"/>
    <p:sldId id="315" r:id="rId30"/>
    <p:sldId id="306" r:id="rId31"/>
    <p:sldId id="307" r:id="rId32"/>
    <p:sldId id="312" r:id="rId33"/>
    <p:sldId id="313" r:id="rId34"/>
    <p:sldId id="314" r:id="rId35"/>
    <p:sldId id="317" r:id="rId36"/>
    <p:sldId id="316" r:id="rId37"/>
    <p:sldId id="318" r:id="rId38"/>
    <p:sldId id="319" r:id="rId39"/>
    <p:sldId id="320" r:id="rId40"/>
    <p:sldId id="328" r:id="rId41"/>
    <p:sldId id="321" r:id="rId42"/>
    <p:sldId id="324" r:id="rId43"/>
    <p:sldId id="325" r:id="rId44"/>
    <p:sldId id="431" r:id="rId45"/>
    <p:sldId id="482" r:id="rId46"/>
    <p:sldId id="485" r:id="rId47"/>
    <p:sldId id="439" r:id="rId48"/>
    <p:sldId id="438" r:id="rId49"/>
    <p:sldId id="440" r:id="rId50"/>
    <p:sldId id="441" r:id="rId51"/>
    <p:sldId id="442" r:id="rId52"/>
    <p:sldId id="443" r:id="rId53"/>
    <p:sldId id="444" r:id="rId54"/>
    <p:sldId id="486" r:id="rId55"/>
    <p:sldId id="487" r:id="rId56"/>
    <p:sldId id="488" r:id="rId57"/>
    <p:sldId id="490" r:id="rId58"/>
    <p:sldId id="491" r:id="rId59"/>
    <p:sldId id="492" r:id="rId60"/>
    <p:sldId id="489" r:id="rId61"/>
    <p:sldId id="493" r:id="rId62"/>
    <p:sldId id="494" r:id="rId63"/>
    <p:sldId id="495" r:id="rId64"/>
    <p:sldId id="496" r:id="rId65"/>
    <p:sldId id="497" r:id="rId66"/>
    <p:sldId id="498" r:id="rId67"/>
    <p:sldId id="499" r:id="rId68"/>
    <p:sldId id="500" r:id="rId69"/>
    <p:sldId id="501" r:id="rId70"/>
    <p:sldId id="502" r:id="rId71"/>
    <p:sldId id="503" r:id="rId72"/>
    <p:sldId id="504" r:id="rId73"/>
    <p:sldId id="505" r:id="rId74"/>
    <p:sldId id="372" r:id="rId75"/>
    <p:sldId id="506" r:id="rId76"/>
    <p:sldId id="507" r:id="rId77"/>
    <p:sldId id="508" r:id="rId78"/>
    <p:sldId id="509" r:id="rId79"/>
    <p:sldId id="400" r:id="rId80"/>
    <p:sldId id="398" r:id="rId81"/>
    <p:sldId id="399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39" autoAdjust="0"/>
    <p:restoredTop sz="89719" autoAdjust="0"/>
  </p:normalViewPr>
  <p:slideViewPr>
    <p:cSldViewPr snapToGrid="0" snapToObjects="1">
      <p:cViewPr varScale="1">
        <p:scale>
          <a:sx n="158" d="100"/>
          <a:sy n="158" d="100"/>
        </p:scale>
        <p:origin x="82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7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handoutMaster" Target="handoutMasters/handoutMaster1.xml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Ahmad\Desktop\AcumemTutor\Tutorial\Ctim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>
                <a:latin typeface="Lucida Sans Unicode" pitchFamily="34" charset="0"/>
                <a:cs typeface="Lucida Sans Unicode" pitchFamily="34" charset="0"/>
              </a:rPr>
              <a:t>Speed up w.r.t. sequential version</a:t>
            </a:r>
            <a:endParaRPr lang="en-US" dirty="0">
              <a:latin typeface="Lucida Sans Unicode" pitchFamily="34" charset="0"/>
              <a:cs typeface="Lucida Sans Unicode" pitchFamily="34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First approach speed up</c:v>
          </c:tx>
          <c:invertIfNegative val="0"/>
          <c:val>
            <c:numRef>
              <c:f>Sheet1!$P$5:$P$16</c:f>
              <c:numCache>
                <c:formatCode>General</c:formatCode>
                <c:ptCount val="12"/>
                <c:pt idx="0">
                  <c:v>1.01341137877093</c:v>
                </c:pt>
                <c:pt idx="1">
                  <c:v>1.468381564842418</c:v>
                </c:pt>
                <c:pt idx="2">
                  <c:v>1.648271172267744</c:v>
                </c:pt>
                <c:pt idx="3">
                  <c:v>1.748127600563814</c:v>
                </c:pt>
                <c:pt idx="4">
                  <c:v>1.832616028857792</c:v>
                </c:pt>
                <c:pt idx="5">
                  <c:v>1.920638790691134</c:v>
                </c:pt>
                <c:pt idx="6">
                  <c:v>1.995566814434804</c:v>
                </c:pt>
                <c:pt idx="7">
                  <c:v>2.002542103577686</c:v>
                </c:pt>
                <c:pt idx="8">
                  <c:v>2.076715217795891</c:v>
                </c:pt>
                <c:pt idx="9">
                  <c:v>2.112638283634813</c:v>
                </c:pt>
                <c:pt idx="10">
                  <c:v>2.114907040744425</c:v>
                </c:pt>
                <c:pt idx="11">
                  <c:v>2.151440666400944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482851616"/>
        <c:axId val="-482848352"/>
      </c:barChart>
      <c:catAx>
        <c:axId val="-482851616"/>
        <c:scaling>
          <c:orientation val="minMax"/>
        </c:scaling>
        <c:delete val="0"/>
        <c:axPos val="b"/>
        <c:majorTickMark val="out"/>
        <c:minorTickMark val="none"/>
        <c:tickLblPos val="nextTo"/>
        <c:crossAx val="-482848352"/>
        <c:crosses val="autoZero"/>
        <c:auto val="1"/>
        <c:lblAlgn val="ctr"/>
        <c:lblOffset val="100"/>
        <c:noMultiLvlLbl val="0"/>
      </c:catAx>
      <c:valAx>
        <c:axId val="-4828483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48285161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>
              <a:latin typeface="Lucida Sans Unicode" pitchFamily="34" charset="0"/>
              <a:cs typeface="Lucida Sans Unicode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1" Type="http://schemas.openxmlformats.org/officeDocument/2006/relationships/image" Target="../media/image3.jpeg"/><Relationship Id="rId2" Type="http://schemas.openxmlformats.org/officeDocument/2006/relationships/image" Target="../media/image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1" Type="http://schemas.openxmlformats.org/officeDocument/2006/relationships/image" Target="../media/image3.jpeg"/><Relationship Id="rId2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F015BE-7B19-8848-BBAB-7EE228D2621C}" type="doc">
      <dgm:prSet loTypeId="urn:microsoft.com/office/officeart/2009/layout/CirclePictureHierarchy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529914-0220-0D4D-B38A-D0B119DEE3A8}">
      <dgm:prSet phldrT="[Text]" custT="1"/>
      <dgm:spPr/>
      <dgm:t>
        <a:bodyPr/>
        <a:lstStyle/>
        <a:p>
          <a:pPr algn="r"/>
          <a:r>
            <a:rPr lang="en-US" sz="1400" dirty="0" smtClean="0"/>
            <a:t>Dr. Allen </a:t>
          </a:r>
          <a:r>
            <a:rPr lang="en-US" sz="1400" dirty="0" err="1" smtClean="0"/>
            <a:t>Malony</a:t>
          </a:r>
          <a:r>
            <a:rPr lang="en-US" sz="1400" dirty="0" smtClean="0"/>
            <a:t> (CEO)</a:t>
          </a:r>
          <a:endParaRPr lang="en-US" sz="1400" dirty="0"/>
        </a:p>
      </dgm:t>
    </dgm:pt>
    <dgm:pt modelId="{12EA9E24-797D-B74E-BF08-C6955E3DD8C5}" type="parTrans" cxnId="{A3636B92-84FD-E34D-933E-8FDB9DB87F0D}">
      <dgm:prSet/>
      <dgm:spPr/>
      <dgm:t>
        <a:bodyPr/>
        <a:lstStyle/>
        <a:p>
          <a:endParaRPr lang="en-US" sz="2000"/>
        </a:p>
      </dgm:t>
    </dgm:pt>
    <dgm:pt modelId="{3A778262-EB22-A046-82B8-3B81EAE8F179}" type="sibTrans" cxnId="{A3636B92-84FD-E34D-933E-8FDB9DB87F0D}">
      <dgm:prSet/>
      <dgm:spPr/>
      <dgm:t>
        <a:bodyPr/>
        <a:lstStyle/>
        <a:p>
          <a:endParaRPr lang="en-US" sz="2000"/>
        </a:p>
      </dgm:t>
    </dgm:pt>
    <dgm:pt modelId="{FAA581DA-D76F-484C-A6B1-A02A786054AB}">
      <dgm:prSet phldrT="[Text]" custT="1"/>
      <dgm:spPr/>
      <dgm:t>
        <a:bodyPr/>
        <a:lstStyle/>
        <a:p>
          <a:r>
            <a:rPr lang="en-US" sz="1400" dirty="0" smtClean="0"/>
            <a:t>Dr. Sameer </a:t>
          </a:r>
          <a:r>
            <a:rPr lang="en-US" sz="1400" dirty="0" err="1" smtClean="0"/>
            <a:t>Shende</a:t>
          </a:r>
          <a:r>
            <a:rPr lang="en-US" sz="1400" dirty="0" smtClean="0"/>
            <a:t> (President)</a:t>
          </a:r>
          <a:endParaRPr lang="en-US" sz="1400" dirty="0"/>
        </a:p>
      </dgm:t>
    </dgm:pt>
    <dgm:pt modelId="{471C5044-AA73-5043-8549-9BDB78F8D582}" type="parTrans" cxnId="{A390858C-5B2E-A342-94E7-8BB617238FDF}">
      <dgm:prSet/>
      <dgm:spPr/>
      <dgm:t>
        <a:bodyPr/>
        <a:lstStyle/>
        <a:p>
          <a:endParaRPr lang="en-US" sz="2000"/>
        </a:p>
      </dgm:t>
    </dgm:pt>
    <dgm:pt modelId="{8FA9B2B9-F8A9-B745-9482-35FA22EA3826}" type="sibTrans" cxnId="{A390858C-5B2E-A342-94E7-8BB617238FDF}">
      <dgm:prSet/>
      <dgm:spPr/>
      <dgm:t>
        <a:bodyPr/>
        <a:lstStyle/>
        <a:p>
          <a:endParaRPr lang="en-US" sz="2000"/>
        </a:p>
      </dgm:t>
    </dgm:pt>
    <dgm:pt modelId="{8F62A151-1F50-FF4D-BCF3-14CBC1032711}">
      <dgm:prSet phldrT="[Text]" custT="1"/>
      <dgm:spPr/>
      <dgm:t>
        <a:bodyPr/>
        <a:lstStyle/>
        <a:p>
          <a:r>
            <a:rPr lang="en-US" sz="1400" b="0" dirty="0" smtClean="0"/>
            <a:t>Dr. John Linford</a:t>
          </a:r>
          <a:endParaRPr lang="en-US" sz="1400" b="0" dirty="0"/>
        </a:p>
      </dgm:t>
    </dgm:pt>
    <dgm:pt modelId="{D3923677-ECAC-094E-8082-D6009E8D59BA}" type="parTrans" cxnId="{2290996F-C793-C941-BDF0-0DF1A4562CC3}">
      <dgm:prSet/>
      <dgm:spPr/>
      <dgm:t>
        <a:bodyPr/>
        <a:lstStyle/>
        <a:p>
          <a:endParaRPr lang="en-US" sz="2000"/>
        </a:p>
      </dgm:t>
    </dgm:pt>
    <dgm:pt modelId="{C0A09FF6-0DDE-4A4B-BFD9-00413C885D11}" type="sibTrans" cxnId="{2290996F-C793-C941-BDF0-0DF1A4562CC3}">
      <dgm:prSet/>
      <dgm:spPr/>
      <dgm:t>
        <a:bodyPr/>
        <a:lstStyle/>
        <a:p>
          <a:endParaRPr lang="en-US" sz="2000"/>
        </a:p>
      </dgm:t>
    </dgm:pt>
    <dgm:pt modelId="{B6D1CC3C-9B5F-1747-B3F9-544BF379CAFD}">
      <dgm:prSet phldrT="[Text]" custT="1"/>
      <dgm:spPr/>
      <dgm:t>
        <a:bodyPr/>
        <a:lstStyle/>
        <a:p>
          <a:r>
            <a:rPr lang="en-US" sz="1400" dirty="0" smtClean="0"/>
            <a:t>Dr. Jean-Baptiste </a:t>
          </a:r>
          <a:r>
            <a:rPr lang="en-US" sz="1400" dirty="0" err="1" smtClean="0"/>
            <a:t>Besnard</a:t>
          </a:r>
          <a:endParaRPr lang="en-US" sz="1400" dirty="0"/>
        </a:p>
      </dgm:t>
    </dgm:pt>
    <dgm:pt modelId="{CA3896FC-BB4D-914D-8155-F2EF79B1603B}" type="parTrans" cxnId="{3FFB28DA-F292-934A-8508-2E2A8DE831E2}">
      <dgm:prSet/>
      <dgm:spPr/>
      <dgm:t>
        <a:bodyPr/>
        <a:lstStyle/>
        <a:p>
          <a:endParaRPr lang="en-US" sz="2000"/>
        </a:p>
      </dgm:t>
    </dgm:pt>
    <dgm:pt modelId="{B57E47DF-DD90-2344-A5BC-60942558A8A9}" type="sibTrans" cxnId="{3FFB28DA-F292-934A-8508-2E2A8DE831E2}">
      <dgm:prSet/>
      <dgm:spPr/>
      <dgm:t>
        <a:bodyPr/>
        <a:lstStyle/>
        <a:p>
          <a:endParaRPr lang="en-US" sz="2000"/>
        </a:p>
      </dgm:t>
    </dgm:pt>
    <dgm:pt modelId="{BF8F4E45-AE8C-2841-9CFB-4E92E2AB0D55}">
      <dgm:prSet phldrT="[Text]" custT="1"/>
      <dgm:spPr/>
      <dgm:t>
        <a:bodyPr/>
        <a:lstStyle/>
        <a:p>
          <a:r>
            <a:rPr lang="en-US" sz="1400" dirty="0" smtClean="0"/>
            <a:t>Mr. </a:t>
          </a:r>
          <a:r>
            <a:rPr lang="en-US" sz="1400" dirty="0" err="1" smtClean="0"/>
            <a:t>Izaak</a:t>
          </a:r>
          <a:r>
            <a:rPr lang="en-US" sz="1400" dirty="0" smtClean="0"/>
            <a:t> Beekman</a:t>
          </a:r>
          <a:endParaRPr lang="en-US" sz="1400" dirty="0"/>
        </a:p>
      </dgm:t>
    </dgm:pt>
    <dgm:pt modelId="{4B551528-9A21-324C-9E97-DEEACB09B1CF}" type="parTrans" cxnId="{967B3E6E-65B3-8E4D-9CE7-581119473C5C}">
      <dgm:prSet/>
      <dgm:spPr/>
      <dgm:t>
        <a:bodyPr/>
        <a:lstStyle/>
        <a:p>
          <a:endParaRPr lang="en-US" sz="2000"/>
        </a:p>
      </dgm:t>
    </dgm:pt>
    <dgm:pt modelId="{BEEBAA80-C3A8-E549-AFA9-9C3D39136F92}" type="sibTrans" cxnId="{967B3E6E-65B3-8E4D-9CE7-581119473C5C}">
      <dgm:prSet/>
      <dgm:spPr/>
      <dgm:t>
        <a:bodyPr/>
        <a:lstStyle/>
        <a:p>
          <a:endParaRPr lang="en-US" sz="2000"/>
        </a:p>
      </dgm:t>
    </dgm:pt>
    <dgm:pt modelId="{A8C2FCCB-6359-2D47-B5F1-E8CD0ED0962C}">
      <dgm:prSet phldrT="[Text]" custT="1"/>
      <dgm:spPr/>
      <dgm:t>
        <a:bodyPr/>
        <a:lstStyle/>
        <a:p>
          <a:r>
            <a:rPr lang="en-US" sz="1400" dirty="0" smtClean="0"/>
            <a:t>Dr. David Mackay</a:t>
          </a:r>
          <a:endParaRPr lang="en-US" sz="1400" dirty="0"/>
        </a:p>
      </dgm:t>
    </dgm:pt>
    <dgm:pt modelId="{855203B4-4C45-414E-87F1-C5EEED34E134}" type="parTrans" cxnId="{49076670-0823-9F4B-A4FA-2E6F3673ACE0}">
      <dgm:prSet/>
      <dgm:spPr/>
      <dgm:t>
        <a:bodyPr/>
        <a:lstStyle/>
        <a:p>
          <a:endParaRPr lang="en-US" sz="2000"/>
        </a:p>
      </dgm:t>
    </dgm:pt>
    <dgm:pt modelId="{4BF699A1-5167-DD42-BBC1-88E6EF41C770}" type="sibTrans" cxnId="{49076670-0823-9F4B-A4FA-2E6F3673ACE0}">
      <dgm:prSet/>
      <dgm:spPr/>
      <dgm:t>
        <a:bodyPr/>
        <a:lstStyle/>
        <a:p>
          <a:endParaRPr lang="en-US" sz="2000"/>
        </a:p>
      </dgm:t>
    </dgm:pt>
    <dgm:pt modelId="{C0A4D254-A9EA-6B40-9DC8-C56E990B34CB}">
      <dgm:prSet phldrT="[Text]" custT="1"/>
      <dgm:spPr/>
      <dgm:t>
        <a:bodyPr/>
        <a:lstStyle/>
        <a:p>
          <a:r>
            <a:rPr lang="en-US" sz="1400" dirty="0" smtClean="0"/>
            <a:t>Dr. Sam </a:t>
          </a:r>
          <a:r>
            <a:rPr lang="en-US" sz="1400" dirty="0" err="1" smtClean="0"/>
            <a:t>Khuvis</a:t>
          </a:r>
          <a:endParaRPr lang="en-US" sz="1400" dirty="0"/>
        </a:p>
      </dgm:t>
    </dgm:pt>
    <dgm:pt modelId="{2B14B6D9-D1D8-F44E-94A3-62C9DF422C31}" type="parTrans" cxnId="{696EE10A-5B0A-B743-A675-82C8E7971309}">
      <dgm:prSet/>
      <dgm:spPr/>
      <dgm:t>
        <a:bodyPr/>
        <a:lstStyle/>
        <a:p>
          <a:endParaRPr lang="en-US"/>
        </a:p>
      </dgm:t>
    </dgm:pt>
    <dgm:pt modelId="{6CC2BA20-2170-4E47-92EA-B41B81F368CA}" type="sibTrans" cxnId="{696EE10A-5B0A-B743-A675-82C8E7971309}">
      <dgm:prSet/>
      <dgm:spPr/>
      <dgm:t>
        <a:bodyPr/>
        <a:lstStyle/>
        <a:p>
          <a:endParaRPr lang="en-US"/>
        </a:p>
      </dgm:t>
    </dgm:pt>
    <dgm:pt modelId="{A3F33F2F-0EFE-734C-B6F1-9223F58E5F3A}" type="pres">
      <dgm:prSet presAssocID="{80F015BE-7B19-8848-BBAB-7EE228D2621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2EA77C8-35C0-3C4A-B316-4468CB833811}" type="pres">
      <dgm:prSet presAssocID="{36529914-0220-0D4D-B38A-D0B119DEE3A8}" presName="hierRoot1" presStyleCnt="0"/>
      <dgm:spPr/>
    </dgm:pt>
    <dgm:pt modelId="{2A59F464-404B-A643-BF53-4667BCC8A873}" type="pres">
      <dgm:prSet presAssocID="{36529914-0220-0D4D-B38A-D0B119DEE3A8}" presName="composite" presStyleCnt="0"/>
      <dgm:spPr/>
    </dgm:pt>
    <dgm:pt modelId="{D373A40C-A900-154D-8155-6E67BB688F51}" type="pres">
      <dgm:prSet presAssocID="{36529914-0220-0D4D-B38A-D0B119DEE3A8}" presName="image" presStyleLbl="node0" presStyleIdx="0" presStyleCnt="2" custLinFactNeighborX="61150" custLinFactNeighborY="-2921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110FF3E-9390-7D4A-9BDE-9A89922DCAB7}" type="pres">
      <dgm:prSet presAssocID="{36529914-0220-0D4D-B38A-D0B119DEE3A8}" presName="text" presStyleLbl="revTx" presStyleIdx="0" presStyleCnt="7" custScaleX="218249" custLinFactNeighborX="72973" custLinFactNeighborY="-2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1A0835-F451-2644-9898-023D63C27F24}" type="pres">
      <dgm:prSet presAssocID="{36529914-0220-0D4D-B38A-D0B119DEE3A8}" presName="hierChild2" presStyleCnt="0"/>
      <dgm:spPr/>
    </dgm:pt>
    <dgm:pt modelId="{1356BBAF-2080-374D-A02A-E6BE3E7F8DA4}" type="pres">
      <dgm:prSet presAssocID="{FAA581DA-D76F-484C-A6B1-A02A786054AB}" presName="hierRoot1" presStyleCnt="0"/>
      <dgm:spPr/>
    </dgm:pt>
    <dgm:pt modelId="{39496611-8515-C745-AED3-B3E5DF06C177}" type="pres">
      <dgm:prSet presAssocID="{FAA581DA-D76F-484C-A6B1-A02A786054AB}" presName="composite" presStyleCnt="0"/>
      <dgm:spPr/>
    </dgm:pt>
    <dgm:pt modelId="{9857F145-6D76-AD4A-B721-36CAFF1F6FF9}" type="pres">
      <dgm:prSet presAssocID="{FAA581DA-D76F-484C-A6B1-A02A786054AB}" presName="image" presStyleLbl="node0" presStyleIdx="1" presStyleCnt="2" custLinFactNeighborX="78785" custLinFactNeighborY="-282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5A99787-D59D-EF4C-A938-096A321CCD64}" type="pres">
      <dgm:prSet presAssocID="{FAA581DA-D76F-484C-A6B1-A02A786054AB}" presName="text" presStyleLbl="revTx" presStyleIdx="1" presStyleCnt="7" custScaleX="258256" custLinFactX="43673" custLinFactNeighborX="100000" custLinFactNeighborY="-3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A8017F-9DB6-4840-AE4C-416600C24924}" type="pres">
      <dgm:prSet presAssocID="{FAA581DA-D76F-484C-A6B1-A02A786054AB}" presName="hierChild2" presStyleCnt="0"/>
      <dgm:spPr/>
    </dgm:pt>
    <dgm:pt modelId="{B54E6385-CD47-9940-8BD5-AABA4588C0FC}" type="pres">
      <dgm:prSet presAssocID="{D3923677-ECAC-094E-8082-D6009E8D59BA}" presName="Name10" presStyleLbl="parChTrans1D2" presStyleIdx="0" presStyleCnt="5"/>
      <dgm:spPr/>
      <dgm:t>
        <a:bodyPr/>
        <a:lstStyle/>
        <a:p>
          <a:endParaRPr lang="en-US"/>
        </a:p>
      </dgm:t>
    </dgm:pt>
    <dgm:pt modelId="{191ABB6E-04EF-484B-B044-597A86720B7B}" type="pres">
      <dgm:prSet presAssocID="{8F62A151-1F50-FF4D-BCF3-14CBC1032711}" presName="hierRoot2" presStyleCnt="0"/>
      <dgm:spPr/>
    </dgm:pt>
    <dgm:pt modelId="{31470876-F3C9-7249-8743-0C54FFDCA969}" type="pres">
      <dgm:prSet presAssocID="{8F62A151-1F50-FF4D-BCF3-14CBC1032711}" presName="composite2" presStyleCnt="0"/>
      <dgm:spPr/>
    </dgm:pt>
    <dgm:pt modelId="{114CF62E-1ADD-6343-9D57-E8516E07E582}" type="pres">
      <dgm:prSet presAssocID="{8F62A151-1F50-FF4D-BCF3-14CBC1032711}" presName="image2" presStyleLbl="node2" presStyleIdx="0" presStyleCnt="5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7C18E7B-D1C9-2D47-AC76-C478DA52424D}" type="pres">
      <dgm:prSet presAssocID="{8F62A151-1F50-FF4D-BCF3-14CBC1032711}" presName="text2" presStyleLbl="revTx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166C00-8AA7-004F-84C8-5EE6279D2E1F}" type="pres">
      <dgm:prSet presAssocID="{8F62A151-1F50-FF4D-BCF3-14CBC1032711}" presName="hierChild3" presStyleCnt="0"/>
      <dgm:spPr/>
    </dgm:pt>
    <dgm:pt modelId="{0A531627-4CA2-1646-9108-A079E2722FCA}" type="pres">
      <dgm:prSet presAssocID="{2B14B6D9-D1D8-F44E-94A3-62C9DF422C31}" presName="Name10" presStyleLbl="parChTrans1D2" presStyleIdx="1" presStyleCnt="5"/>
      <dgm:spPr/>
      <dgm:t>
        <a:bodyPr/>
        <a:lstStyle/>
        <a:p>
          <a:endParaRPr lang="en-US"/>
        </a:p>
      </dgm:t>
    </dgm:pt>
    <dgm:pt modelId="{00F71491-6A57-4547-B66F-2419FB56E61E}" type="pres">
      <dgm:prSet presAssocID="{C0A4D254-A9EA-6B40-9DC8-C56E990B34CB}" presName="hierRoot2" presStyleCnt="0"/>
      <dgm:spPr/>
    </dgm:pt>
    <dgm:pt modelId="{D9B997D6-D1FE-AD43-919F-D2B5E7F4FF8C}" type="pres">
      <dgm:prSet presAssocID="{C0A4D254-A9EA-6B40-9DC8-C56E990B34CB}" presName="composite2" presStyleCnt="0"/>
      <dgm:spPr/>
    </dgm:pt>
    <dgm:pt modelId="{E1C9A6E6-62D9-6F40-9C8F-4EB5760AB89E}" type="pres">
      <dgm:prSet presAssocID="{C0A4D254-A9EA-6B40-9DC8-C56E990B34CB}" presName="image2" presStyleLbl="node2" presStyleIdx="1" presStyleCnt="5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33A0C43-C5AB-8B41-8145-0B5E494E4B5B}" type="pres">
      <dgm:prSet presAssocID="{C0A4D254-A9EA-6B40-9DC8-C56E990B34CB}" presName="text2" presStyleLbl="revTx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FB739A-DAF9-644F-856F-E90A7C9C216B}" type="pres">
      <dgm:prSet presAssocID="{C0A4D254-A9EA-6B40-9DC8-C56E990B34CB}" presName="hierChild3" presStyleCnt="0"/>
      <dgm:spPr/>
    </dgm:pt>
    <dgm:pt modelId="{949DAA83-9FD7-334C-B2FE-FE9CAA4EED2E}" type="pres">
      <dgm:prSet presAssocID="{4B551528-9A21-324C-9E97-DEEACB09B1CF}" presName="Name10" presStyleLbl="parChTrans1D2" presStyleIdx="2" presStyleCnt="5"/>
      <dgm:spPr/>
      <dgm:t>
        <a:bodyPr/>
        <a:lstStyle/>
        <a:p>
          <a:endParaRPr lang="en-US"/>
        </a:p>
      </dgm:t>
    </dgm:pt>
    <dgm:pt modelId="{9703F777-00F6-E94D-9C60-C804A2ADCBD2}" type="pres">
      <dgm:prSet presAssocID="{BF8F4E45-AE8C-2841-9CFB-4E92E2AB0D55}" presName="hierRoot2" presStyleCnt="0"/>
      <dgm:spPr/>
    </dgm:pt>
    <dgm:pt modelId="{81E75CAE-2A46-A347-90ED-E9BE6811C176}" type="pres">
      <dgm:prSet presAssocID="{BF8F4E45-AE8C-2841-9CFB-4E92E2AB0D55}" presName="composite2" presStyleCnt="0"/>
      <dgm:spPr/>
    </dgm:pt>
    <dgm:pt modelId="{2E2F6AF6-AE8F-094E-A4BF-0F30360E2A15}" type="pres">
      <dgm:prSet presAssocID="{BF8F4E45-AE8C-2841-9CFB-4E92E2AB0D55}" presName="image2" presStyleLbl="node2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82E2BA1-BAC3-ED4C-84A1-CC81A7BB1B13}" type="pres">
      <dgm:prSet presAssocID="{BF8F4E45-AE8C-2841-9CFB-4E92E2AB0D55}" presName="text2" presStyleLbl="revTx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C8EEE0-9794-B444-93CE-BC57E22D0A78}" type="pres">
      <dgm:prSet presAssocID="{BF8F4E45-AE8C-2841-9CFB-4E92E2AB0D55}" presName="hierChild3" presStyleCnt="0"/>
      <dgm:spPr/>
    </dgm:pt>
    <dgm:pt modelId="{FAD5F6DE-4167-A341-AC8A-EF87CD12208B}" type="pres">
      <dgm:prSet presAssocID="{855203B4-4C45-414E-87F1-C5EEED34E134}" presName="Name10" presStyleLbl="parChTrans1D2" presStyleIdx="3" presStyleCnt="5"/>
      <dgm:spPr/>
      <dgm:t>
        <a:bodyPr/>
        <a:lstStyle/>
        <a:p>
          <a:endParaRPr lang="en-US"/>
        </a:p>
      </dgm:t>
    </dgm:pt>
    <dgm:pt modelId="{97C8E949-4BBF-144E-AA21-D7DF757D7358}" type="pres">
      <dgm:prSet presAssocID="{A8C2FCCB-6359-2D47-B5F1-E8CD0ED0962C}" presName="hierRoot2" presStyleCnt="0"/>
      <dgm:spPr/>
    </dgm:pt>
    <dgm:pt modelId="{AE933692-EE7F-5340-BABA-E2BC3181DA53}" type="pres">
      <dgm:prSet presAssocID="{A8C2FCCB-6359-2D47-B5F1-E8CD0ED0962C}" presName="composite2" presStyleCnt="0"/>
      <dgm:spPr/>
    </dgm:pt>
    <dgm:pt modelId="{95F2D24B-9396-7046-ACE5-2609EF706C74}" type="pres">
      <dgm:prSet presAssocID="{A8C2FCCB-6359-2D47-B5F1-E8CD0ED0962C}" presName="image2" presStyleLbl="node2" presStyleIdx="3" presStyleCnt="5"/>
      <dgm:spPr>
        <a:blipFill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AF3724D-F9DC-914D-8EDC-C44499A8767B}" type="pres">
      <dgm:prSet presAssocID="{A8C2FCCB-6359-2D47-B5F1-E8CD0ED0962C}" presName="text2" presStyleLbl="revTx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54DA64-B32A-4A4E-AE81-F7D36261B0BD}" type="pres">
      <dgm:prSet presAssocID="{A8C2FCCB-6359-2D47-B5F1-E8CD0ED0962C}" presName="hierChild3" presStyleCnt="0"/>
      <dgm:spPr/>
    </dgm:pt>
    <dgm:pt modelId="{769ED934-7E8B-D34C-9E92-E8B0C93A9D67}" type="pres">
      <dgm:prSet presAssocID="{CA3896FC-BB4D-914D-8155-F2EF79B1603B}" presName="Name10" presStyleLbl="parChTrans1D2" presStyleIdx="4" presStyleCnt="5"/>
      <dgm:spPr/>
      <dgm:t>
        <a:bodyPr/>
        <a:lstStyle/>
        <a:p>
          <a:endParaRPr lang="en-US"/>
        </a:p>
      </dgm:t>
    </dgm:pt>
    <dgm:pt modelId="{0E130CB2-B3E3-134C-BEF6-8FD43B87D2E1}" type="pres">
      <dgm:prSet presAssocID="{B6D1CC3C-9B5F-1747-B3F9-544BF379CAFD}" presName="hierRoot2" presStyleCnt="0"/>
      <dgm:spPr/>
    </dgm:pt>
    <dgm:pt modelId="{4E6B4B20-2779-EB44-81AB-EF1D407C55B1}" type="pres">
      <dgm:prSet presAssocID="{B6D1CC3C-9B5F-1747-B3F9-544BF379CAFD}" presName="composite2" presStyleCnt="0"/>
      <dgm:spPr/>
    </dgm:pt>
    <dgm:pt modelId="{B34F3884-A7FF-5C4D-BED1-5A4F0C16E8B4}" type="pres">
      <dgm:prSet presAssocID="{B6D1CC3C-9B5F-1747-B3F9-544BF379CAFD}" presName="image2" presStyleLbl="node2" presStyleIdx="4" presStyleCnt="5"/>
      <dgm:spPr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3EE7E7A-A5DA-E443-9CDC-6A81107F6BB6}" type="pres">
      <dgm:prSet presAssocID="{B6D1CC3C-9B5F-1747-B3F9-544BF379CAFD}" presName="text2" presStyleLbl="revTx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62B079-1C31-5347-BED0-4A594CC3ACCF}" type="pres">
      <dgm:prSet presAssocID="{B6D1CC3C-9B5F-1747-B3F9-544BF379CAFD}" presName="hierChild3" presStyleCnt="0"/>
      <dgm:spPr/>
    </dgm:pt>
  </dgm:ptLst>
  <dgm:cxnLst>
    <dgm:cxn modelId="{4FFF65FD-B791-3C4B-823C-EFBB99773D19}" type="presOf" srcId="{FAA581DA-D76F-484C-A6B1-A02A786054AB}" destId="{85A99787-D59D-EF4C-A938-096A321CCD64}" srcOrd="0" destOrd="0" presId="urn:microsoft.com/office/officeart/2009/layout/CirclePictureHierarchy"/>
    <dgm:cxn modelId="{2290996F-C793-C941-BDF0-0DF1A4562CC3}" srcId="{FAA581DA-D76F-484C-A6B1-A02A786054AB}" destId="{8F62A151-1F50-FF4D-BCF3-14CBC1032711}" srcOrd="0" destOrd="0" parTransId="{D3923677-ECAC-094E-8082-D6009E8D59BA}" sibTransId="{C0A09FF6-0DDE-4A4B-BFD9-00413C885D11}"/>
    <dgm:cxn modelId="{8993D23C-2EEB-CD46-BA86-76382D720E17}" type="presOf" srcId="{C0A4D254-A9EA-6B40-9DC8-C56E990B34CB}" destId="{533A0C43-C5AB-8B41-8145-0B5E494E4B5B}" srcOrd="0" destOrd="0" presId="urn:microsoft.com/office/officeart/2009/layout/CirclePictureHierarchy"/>
    <dgm:cxn modelId="{6DFA34DA-D711-BF45-874F-07B0CA7326E9}" type="presOf" srcId="{4B551528-9A21-324C-9E97-DEEACB09B1CF}" destId="{949DAA83-9FD7-334C-B2FE-FE9CAA4EED2E}" srcOrd="0" destOrd="0" presId="urn:microsoft.com/office/officeart/2009/layout/CirclePictureHierarchy"/>
    <dgm:cxn modelId="{A3636B92-84FD-E34D-933E-8FDB9DB87F0D}" srcId="{80F015BE-7B19-8848-BBAB-7EE228D2621C}" destId="{36529914-0220-0D4D-B38A-D0B119DEE3A8}" srcOrd="0" destOrd="0" parTransId="{12EA9E24-797D-B74E-BF08-C6955E3DD8C5}" sibTransId="{3A778262-EB22-A046-82B8-3B81EAE8F179}"/>
    <dgm:cxn modelId="{922DCE5F-9DF2-0A42-86D2-3DE563758722}" type="presOf" srcId="{855203B4-4C45-414E-87F1-C5EEED34E134}" destId="{FAD5F6DE-4167-A341-AC8A-EF87CD12208B}" srcOrd="0" destOrd="0" presId="urn:microsoft.com/office/officeart/2009/layout/CirclePictureHierarchy"/>
    <dgm:cxn modelId="{49076670-0823-9F4B-A4FA-2E6F3673ACE0}" srcId="{FAA581DA-D76F-484C-A6B1-A02A786054AB}" destId="{A8C2FCCB-6359-2D47-B5F1-E8CD0ED0962C}" srcOrd="3" destOrd="0" parTransId="{855203B4-4C45-414E-87F1-C5EEED34E134}" sibTransId="{4BF699A1-5167-DD42-BBC1-88E6EF41C770}"/>
    <dgm:cxn modelId="{438B10D7-357D-014D-97C1-59F9990D6612}" type="presOf" srcId="{BF8F4E45-AE8C-2841-9CFB-4E92E2AB0D55}" destId="{982E2BA1-BAC3-ED4C-84A1-CC81A7BB1B13}" srcOrd="0" destOrd="0" presId="urn:microsoft.com/office/officeart/2009/layout/CirclePictureHierarchy"/>
    <dgm:cxn modelId="{B97F7BA8-504C-C44F-9486-ED58E65690A9}" type="presOf" srcId="{8F62A151-1F50-FF4D-BCF3-14CBC1032711}" destId="{D7C18E7B-D1C9-2D47-AC76-C478DA52424D}" srcOrd="0" destOrd="0" presId="urn:microsoft.com/office/officeart/2009/layout/CirclePictureHierarchy"/>
    <dgm:cxn modelId="{3FFB28DA-F292-934A-8508-2E2A8DE831E2}" srcId="{FAA581DA-D76F-484C-A6B1-A02A786054AB}" destId="{B6D1CC3C-9B5F-1747-B3F9-544BF379CAFD}" srcOrd="4" destOrd="0" parTransId="{CA3896FC-BB4D-914D-8155-F2EF79B1603B}" sibTransId="{B57E47DF-DD90-2344-A5BC-60942558A8A9}"/>
    <dgm:cxn modelId="{117FBB40-8A93-A84D-B91C-B5BA4FDDA577}" type="presOf" srcId="{B6D1CC3C-9B5F-1747-B3F9-544BF379CAFD}" destId="{83EE7E7A-A5DA-E443-9CDC-6A81107F6BB6}" srcOrd="0" destOrd="0" presId="urn:microsoft.com/office/officeart/2009/layout/CirclePictureHierarchy"/>
    <dgm:cxn modelId="{4024F5EB-3282-E642-9265-9C809497E87B}" type="presOf" srcId="{36529914-0220-0D4D-B38A-D0B119DEE3A8}" destId="{3110FF3E-9390-7D4A-9BDE-9A89922DCAB7}" srcOrd="0" destOrd="0" presId="urn:microsoft.com/office/officeart/2009/layout/CirclePictureHierarchy"/>
    <dgm:cxn modelId="{6F72CE60-A9E5-1E4C-AB2D-C3CBEB3F8B14}" type="presOf" srcId="{80F015BE-7B19-8848-BBAB-7EE228D2621C}" destId="{A3F33F2F-0EFE-734C-B6F1-9223F58E5F3A}" srcOrd="0" destOrd="0" presId="urn:microsoft.com/office/officeart/2009/layout/CirclePictureHierarchy"/>
    <dgm:cxn modelId="{5BFC2A59-4C75-C44E-8DF3-949E3455F9A2}" type="presOf" srcId="{A8C2FCCB-6359-2D47-B5F1-E8CD0ED0962C}" destId="{EAF3724D-F9DC-914D-8EDC-C44499A8767B}" srcOrd="0" destOrd="0" presId="urn:microsoft.com/office/officeart/2009/layout/CirclePictureHierarchy"/>
    <dgm:cxn modelId="{63710E28-116F-BD44-A74F-B3F7A9B458AE}" type="presOf" srcId="{2B14B6D9-D1D8-F44E-94A3-62C9DF422C31}" destId="{0A531627-4CA2-1646-9108-A079E2722FCA}" srcOrd="0" destOrd="0" presId="urn:microsoft.com/office/officeart/2009/layout/CirclePictureHierarchy"/>
    <dgm:cxn modelId="{48B4E71D-BA90-C945-BD73-D781DF49CA83}" type="presOf" srcId="{CA3896FC-BB4D-914D-8155-F2EF79B1603B}" destId="{769ED934-7E8B-D34C-9E92-E8B0C93A9D67}" srcOrd="0" destOrd="0" presId="urn:microsoft.com/office/officeart/2009/layout/CirclePictureHierarchy"/>
    <dgm:cxn modelId="{A390858C-5B2E-A342-94E7-8BB617238FDF}" srcId="{80F015BE-7B19-8848-BBAB-7EE228D2621C}" destId="{FAA581DA-D76F-484C-A6B1-A02A786054AB}" srcOrd="1" destOrd="0" parTransId="{471C5044-AA73-5043-8549-9BDB78F8D582}" sibTransId="{8FA9B2B9-F8A9-B745-9482-35FA22EA3826}"/>
    <dgm:cxn modelId="{967B3E6E-65B3-8E4D-9CE7-581119473C5C}" srcId="{FAA581DA-D76F-484C-A6B1-A02A786054AB}" destId="{BF8F4E45-AE8C-2841-9CFB-4E92E2AB0D55}" srcOrd="2" destOrd="0" parTransId="{4B551528-9A21-324C-9E97-DEEACB09B1CF}" sibTransId="{BEEBAA80-C3A8-E549-AFA9-9C3D39136F92}"/>
    <dgm:cxn modelId="{696EE10A-5B0A-B743-A675-82C8E7971309}" srcId="{FAA581DA-D76F-484C-A6B1-A02A786054AB}" destId="{C0A4D254-A9EA-6B40-9DC8-C56E990B34CB}" srcOrd="1" destOrd="0" parTransId="{2B14B6D9-D1D8-F44E-94A3-62C9DF422C31}" sibTransId="{6CC2BA20-2170-4E47-92EA-B41B81F368CA}"/>
    <dgm:cxn modelId="{4FB3B1BC-48B5-4B44-A107-6E2E94A06879}" type="presOf" srcId="{D3923677-ECAC-094E-8082-D6009E8D59BA}" destId="{B54E6385-CD47-9940-8BD5-AABA4588C0FC}" srcOrd="0" destOrd="0" presId="urn:microsoft.com/office/officeart/2009/layout/CirclePictureHierarchy"/>
    <dgm:cxn modelId="{31257C39-8F4C-F642-AB63-7F39D452FCA2}" type="presParOf" srcId="{A3F33F2F-0EFE-734C-B6F1-9223F58E5F3A}" destId="{E2EA77C8-35C0-3C4A-B316-4468CB833811}" srcOrd="0" destOrd="0" presId="urn:microsoft.com/office/officeart/2009/layout/CirclePictureHierarchy"/>
    <dgm:cxn modelId="{81FABF91-EC2D-5546-800E-0BA89D933211}" type="presParOf" srcId="{E2EA77C8-35C0-3C4A-B316-4468CB833811}" destId="{2A59F464-404B-A643-BF53-4667BCC8A873}" srcOrd="0" destOrd="0" presId="urn:microsoft.com/office/officeart/2009/layout/CirclePictureHierarchy"/>
    <dgm:cxn modelId="{43FF79F7-4CC9-A347-AF24-AF0F290AEB96}" type="presParOf" srcId="{2A59F464-404B-A643-BF53-4667BCC8A873}" destId="{D373A40C-A900-154D-8155-6E67BB688F51}" srcOrd="0" destOrd="0" presId="urn:microsoft.com/office/officeart/2009/layout/CirclePictureHierarchy"/>
    <dgm:cxn modelId="{9814BA26-9034-B045-9790-6C1339F22A5F}" type="presParOf" srcId="{2A59F464-404B-A643-BF53-4667BCC8A873}" destId="{3110FF3E-9390-7D4A-9BDE-9A89922DCAB7}" srcOrd="1" destOrd="0" presId="urn:microsoft.com/office/officeart/2009/layout/CirclePictureHierarchy"/>
    <dgm:cxn modelId="{B0CA65C8-E99D-9E4D-84E2-ED9C1B5B70CB}" type="presParOf" srcId="{E2EA77C8-35C0-3C4A-B316-4468CB833811}" destId="{C11A0835-F451-2644-9898-023D63C27F24}" srcOrd="1" destOrd="0" presId="urn:microsoft.com/office/officeart/2009/layout/CirclePictureHierarchy"/>
    <dgm:cxn modelId="{140D77F3-8FEF-1E40-9C80-8710DE07B98D}" type="presParOf" srcId="{A3F33F2F-0EFE-734C-B6F1-9223F58E5F3A}" destId="{1356BBAF-2080-374D-A02A-E6BE3E7F8DA4}" srcOrd="1" destOrd="0" presId="urn:microsoft.com/office/officeart/2009/layout/CirclePictureHierarchy"/>
    <dgm:cxn modelId="{7D04A232-D7A3-7848-B31E-ECD331500AB7}" type="presParOf" srcId="{1356BBAF-2080-374D-A02A-E6BE3E7F8DA4}" destId="{39496611-8515-C745-AED3-B3E5DF06C177}" srcOrd="0" destOrd="0" presId="urn:microsoft.com/office/officeart/2009/layout/CirclePictureHierarchy"/>
    <dgm:cxn modelId="{F570CAD7-31F3-9749-9EE0-1FA81CC880AC}" type="presParOf" srcId="{39496611-8515-C745-AED3-B3E5DF06C177}" destId="{9857F145-6D76-AD4A-B721-36CAFF1F6FF9}" srcOrd="0" destOrd="0" presId="urn:microsoft.com/office/officeart/2009/layout/CirclePictureHierarchy"/>
    <dgm:cxn modelId="{C982F9FA-44FC-0A40-B407-B0ED02873308}" type="presParOf" srcId="{39496611-8515-C745-AED3-B3E5DF06C177}" destId="{85A99787-D59D-EF4C-A938-096A321CCD64}" srcOrd="1" destOrd="0" presId="urn:microsoft.com/office/officeart/2009/layout/CirclePictureHierarchy"/>
    <dgm:cxn modelId="{77D82456-BCE8-F14E-9575-485173D6E13F}" type="presParOf" srcId="{1356BBAF-2080-374D-A02A-E6BE3E7F8DA4}" destId="{52A8017F-9DB6-4840-AE4C-416600C24924}" srcOrd="1" destOrd="0" presId="urn:microsoft.com/office/officeart/2009/layout/CirclePictureHierarchy"/>
    <dgm:cxn modelId="{736E4F93-9F3B-674E-8C13-66B987169CE0}" type="presParOf" srcId="{52A8017F-9DB6-4840-AE4C-416600C24924}" destId="{B54E6385-CD47-9940-8BD5-AABA4588C0FC}" srcOrd="0" destOrd="0" presId="urn:microsoft.com/office/officeart/2009/layout/CirclePictureHierarchy"/>
    <dgm:cxn modelId="{510BC229-E44D-2C42-B322-847256E0CBCC}" type="presParOf" srcId="{52A8017F-9DB6-4840-AE4C-416600C24924}" destId="{191ABB6E-04EF-484B-B044-597A86720B7B}" srcOrd="1" destOrd="0" presId="urn:microsoft.com/office/officeart/2009/layout/CirclePictureHierarchy"/>
    <dgm:cxn modelId="{937E8F8A-F41A-664D-AE09-0C74B7FF2926}" type="presParOf" srcId="{191ABB6E-04EF-484B-B044-597A86720B7B}" destId="{31470876-F3C9-7249-8743-0C54FFDCA969}" srcOrd="0" destOrd="0" presId="urn:microsoft.com/office/officeart/2009/layout/CirclePictureHierarchy"/>
    <dgm:cxn modelId="{5EF36BC1-3887-A04A-BBA7-1182FB912EFF}" type="presParOf" srcId="{31470876-F3C9-7249-8743-0C54FFDCA969}" destId="{114CF62E-1ADD-6343-9D57-E8516E07E582}" srcOrd="0" destOrd="0" presId="urn:microsoft.com/office/officeart/2009/layout/CirclePictureHierarchy"/>
    <dgm:cxn modelId="{8F579561-0322-5545-92E5-BB27DF119659}" type="presParOf" srcId="{31470876-F3C9-7249-8743-0C54FFDCA969}" destId="{D7C18E7B-D1C9-2D47-AC76-C478DA52424D}" srcOrd="1" destOrd="0" presId="urn:microsoft.com/office/officeart/2009/layout/CirclePictureHierarchy"/>
    <dgm:cxn modelId="{18EFDE8B-94A5-7F4A-B5E7-93697ACCD279}" type="presParOf" srcId="{191ABB6E-04EF-484B-B044-597A86720B7B}" destId="{60166C00-8AA7-004F-84C8-5EE6279D2E1F}" srcOrd="1" destOrd="0" presId="urn:microsoft.com/office/officeart/2009/layout/CirclePictureHierarchy"/>
    <dgm:cxn modelId="{0E88B97B-6A56-2940-88FA-0A118B89F05E}" type="presParOf" srcId="{52A8017F-9DB6-4840-AE4C-416600C24924}" destId="{0A531627-4CA2-1646-9108-A079E2722FCA}" srcOrd="2" destOrd="0" presId="urn:microsoft.com/office/officeart/2009/layout/CirclePictureHierarchy"/>
    <dgm:cxn modelId="{7CC4FAE1-EC9D-F548-BD36-234BEB7CCAF7}" type="presParOf" srcId="{52A8017F-9DB6-4840-AE4C-416600C24924}" destId="{00F71491-6A57-4547-B66F-2419FB56E61E}" srcOrd="3" destOrd="0" presId="urn:microsoft.com/office/officeart/2009/layout/CirclePictureHierarchy"/>
    <dgm:cxn modelId="{0A2FB959-37FB-9045-9627-119C2AD825EA}" type="presParOf" srcId="{00F71491-6A57-4547-B66F-2419FB56E61E}" destId="{D9B997D6-D1FE-AD43-919F-D2B5E7F4FF8C}" srcOrd="0" destOrd="0" presId="urn:microsoft.com/office/officeart/2009/layout/CirclePictureHierarchy"/>
    <dgm:cxn modelId="{3DA89002-0E19-C74C-9565-924497E5C1DE}" type="presParOf" srcId="{D9B997D6-D1FE-AD43-919F-D2B5E7F4FF8C}" destId="{E1C9A6E6-62D9-6F40-9C8F-4EB5760AB89E}" srcOrd="0" destOrd="0" presId="urn:microsoft.com/office/officeart/2009/layout/CirclePictureHierarchy"/>
    <dgm:cxn modelId="{2F1424D7-FA22-C148-88BF-C3A1D1AAD9E6}" type="presParOf" srcId="{D9B997D6-D1FE-AD43-919F-D2B5E7F4FF8C}" destId="{533A0C43-C5AB-8B41-8145-0B5E494E4B5B}" srcOrd="1" destOrd="0" presId="urn:microsoft.com/office/officeart/2009/layout/CirclePictureHierarchy"/>
    <dgm:cxn modelId="{909BB39B-4A84-0C48-901F-D8C30D8612E0}" type="presParOf" srcId="{00F71491-6A57-4547-B66F-2419FB56E61E}" destId="{03FB739A-DAF9-644F-856F-E90A7C9C216B}" srcOrd="1" destOrd="0" presId="urn:microsoft.com/office/officeart/2009/layout/CirclePictureHierarchy"/>
    <dgm:cxn modelId="{4902F057-F3E6-BD4C-8370-F8E6444CF130}" type="presParOf" srcId="{52A8017F-9DB6-4840-AE4C-416600C24924}" destId="{949DAA83-9FD7-334C-B2FE-FE9CAA4EED2E}" srcOrd="4" destOrd="0" presId="urn:microsoft.com/office/officeart/2009/layout/CirclePictureHierarchy"/>
    <dgm:cxn modelId="{2AAFB75D-262C-A144-B46A-87EAAB027843}" type="presParOf" srcId="{52A8017F-9DB6-4840-AE4C-416600C24924}" destId="{9703F777-00F6-E94D-9C60-C804A2ADCBD2}" srcOrd="5" destOrd="0" presId="urn:microsoft.com/office/officeart/2009/layout/CirclePictureHierarchy"/>
    <dgm:cxn modelId="{DFBE4185-3B09-5548-A3C2-8E6F9110AFCE}" type="presParOf" srcId="{9703F777-00F6-E94D-9C60-C804A2ADCBD2}" destId="{81E75CAE-2A46-A347-90ED-E9BE6811C176}" srcOrd="0" destOrd="0" presId="urn:microsoft.com/office/officeart/2009/layout/CirclePictureHierarchy"/>
    <dgm:cxn modelId="{F3980B9F-D5BE-BD44-BE87-4D6E95BC21B5}" type="presParOf" srcId="{81E75CAE-2A46-A347-90ED-E9BE6811C176}" destId="{2E2F6AF6-AE8F-094E-A4BF-0F30360E2A15}" srcOrd="0" destOrd="0" presId="urn:microsoft.com/office/officeart/2009/layout/CirclePictureHierarchy"/>
    <dgm:cxn modelId="{88A8C919-62AB-B04D-8E26-24D8D9A51C0C}" type="presParOf" srcId="{81E75CAE-2A46-A347-90ED-E9BE6811C176}" destId="{982E2BA1-BAC3-ED4C-84A1-CC81A7BB1B13}" srcOrd="1" destOrd="0" presId="urn:microsoft.com/office/officeart/2009/layout/CirclePictureHierarchy"/>
    <dgm:cxn modelId="{2D266BFD-8A65-DB4C-9A13-AC83F2B9359B}" type="presParOf" srcId="{9703F777-00F6-E94D-9C60-C804A2ADCBD2}" destId="{8BC8EEE0-9794-B444-93CE-BC57E22D0A78}" srcOrd="1" destOrd="0" presId="urn:microsoft.com/office/officeart/2009/layout/CirclePictureHierarchy"/>
    <dgm:cxn modelId="{507050D8-8BFC-064C-8840-AA2D7E0523B3}" type="presParOf" srcId="{52A8017F-9DB6-4840-AE4C-416600C24924}" destId="{FAD5F6DE-4167-A341-AC8A-EF87CD12208B}" srcOrd="6" destOrd="0" presId="urn:microsoft.com/office/officeart/2009/layout/CirclePictureHierarchy"/>
    <dgm:cxn modelId="{9C0F7D83-F497-D748-9FA9-3EF68429E081}" type="presParOf" srcId="{52A8017F-9DB6-4840-AE4C-416600C24924}" destId="{97C8E949-4BBF-144E-AA21-D7DF757D7358}" srcOrd="7" destOrd="0" presId="urn:microsoft.com/office/officeart/2009/layout/CirclePictureHierarchy"/>
    <dgm:cxn modelId="{3D62C559-803F-934A-B16D-4DF746D7B7D9}" type="presParOf" srcId="{97C8E949-4BBF-144E-AA21-D7DF757D7358}" destId="{AE933692-EE7F-5340-BABA-E2BC3181DA53}" srcOrd="0" destOrd="0" presId="urn:microsoft.com/office/officeart/2009/layout/CirclePictureHierarchy"/>
    <dgm:cxn modelId="{B54950D7-E06D-6B49-82BC-BD2D3A9C1EEF}" type="presParOf" srcId="{AE933692-EE7F-5340-BABA-E2BC3181DA53}" destId="{95F2D24B-9396-7046-ACE5-2609EF706C74}" srcOrd="0" destOrd="0" presId="urn:microsoft.com/office/officeart/2009/layout/CirclePictureHierarchy"/>
    <dgm:cxn modelId="{E0D640E5-C2B1-4A4C-9E09-32BAB60D16C8}" type="presParOf" srcId="{AE933692-EE7F-5340-BABA-E2BC3181DA53}" destId="{EAF3724D-F9DC-914D-8EDC-C44499A8767B}" srcOrd="1" destOrd="0" presId="urn:microsoft.com/office/officeart/2009/layout/CirclePictureHierarchy"/>
    <dgm:cxn modelId="{585CFAB0-5C63-A749-B8EF-D37F804210F0}" type="presParOf" srcId="{97C8E949-4BBF-144E-AA21-D7DF757D7358}" destId="{1E54DA64-B32A-4A4E-AE81-F7D36261B0BD}" srcOrd="1" destOrd="0" presId="urn:microsoft.com/office/officeart/2009/layout/CirclePictureHierarchy"/>
    <dgm:cxn modelId="{CC0253C4-169D-7345-87EA-A2631841365C}" type="presParOf" srcId="{52A8017F-9DB6-4840-AE4C-416600C24924}" destId="{769ED934-7E8B-D34C-9E92-E8B0C93A9D67}" srcOrd="8" destOrd="0" presId="urn:microsoft.com/office/officeart/2009/layout/CirclePictureHierarchy"/>
    <dgm:cxn modelId="{2B675941-C360-E641-9375-53771177244A}" type="presParOf" srcId="{52A8017F-9DB6-4840-AE4C-416600C24924}" destId="{0E130CB2-B3E3-134C-BEF6-8FD43B87D2E1}" srcOrd="9" destOrd="0" presId="urn:microsoft.com/office/officeart/2009/layout/CirclePictureHierarchy"/>
    <dgm:cxn modelId="{EB151003-239E-BE4E-82D3-53E357E3E562}" type="presParOf" srcId="{0E130CB2-B3E3-134C-BEF6-8FD43B87D2E1}" destId="{4E6B4B20-2779-EB44-81AB-EF1D407C55B1}" srcOrd="0" destOrd="0" presId="urn:microsoft.com/office/officeart/2009/layout/CirclePictureHierarchy"/>
    <dgm:cxn modelId="{46E5FB26-5913-7A44-B407-83137C55FCED}" type="presParOf" srcId="{4E6B4B20-2779-EB44-81AB-EF1D407C55B1}" destId="{B34F3884-A7FF-5C4D-BED1-5A4F0C16E8B4}" srcOrd="0" destOrd="0" presId="urn:microsoft.com/office/officeart/2009/layout/CirclePictureHierarchy"/>
    <dgm:cxn modelId="{FCCDE592-6616-8A4B-9ED5-AEED8E47A54D}" type="presParOf" srcId="{4E6B4B20-2779-EB44-81AB-EF1D407C55B1}" destId="{83EE7E7A-A5DA-E443-9CDC-6A81107F6BB6}" srcOrd="1" destOrd="0" presId="urn:microsoft.com/office/officeart/2009/layout/CirclePictureHierarchy"/>
    <dgm:cxn modelId="{0993882D-2230-FA42-B389-C62893371C69}" type="presParOf" srcId="{0E130CB2-B3E3-134C-BEF6-8FD43B87D2E1}" destId="{4E62B079-1C31-5347-BED0-4A594CC3ACCF}" srcOrd="1" destOrd="0" presId="urn:microsoft.com/office/officeart/2009/layout/CirclePictureHierarchy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9ED934-7E8B-D34C-9E92-E8B0C93A9D67}">
      <dsp:nvSpPr>
        <dsp:cNvPr id="0" name=""/>
        <dsp:cNvSpPr/>
      </dsp:nvSpPr>
      <dsp:spPr>
        <a:xfrm>
          <a:off x="3909629" y="830576"/>
          <a:ext cx="3238407" cy="1974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386"/>
              </a:lnTo>
              <a:lnTo>
                <a:pt x="3238407" y="100386"/>
              </a:lnTo>
              <a:lnTo>
                <a:pt x="3238407" y="19746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D5F6DE-4167-A341-AC8A-EF87CD12208B}">
      <dsp:nvSpPr>
        <dsp:cNvPr id="0" name=""/>
        <dsp:cNvSpPr/>
      </dsp:nvSpPr>
      <dsp:spPr>
        <a:xfrm>
          <a:off x="3909629" y="830576"/>
          <a:ext cx="1529780" cy="1974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386"/>
              </a:lnTo>
              <a:lnTo>
                <a:pt x="1529780" y="100386"/>
              </a:lnTo>
              <a:lnTo>
                <a:pt x="1529780" y="19746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9DAA83-9FD7-334C-B2FE-FE9CAA4EED2E}">
      <dsp:nvSpPr>
        <dsp:cNvPr id="0" name=""/>
        <dsp:cNvSpPr/>
      </dsp:nvSpPr>
      <dsp:spPr>
        <a:xfrm>
          <a:off x="3730782" y="830576"/>
          <a:ext cx="178846" cy="197467"/>
        </a:xfrm>
        <a:custGeom>
          <a:avLst/>
          <a:gdLst/>
          <a:ahLst/>
          <a:cxnLst/>
          <a:rect l="0" t="0" r="0" b="0"/>
          <a:pathLst>
            <a:path>
              <a:moveTo>
                <a:pt x="178846" y="0"/>
              </a:moveTo>
              <a:lnTo>
                <a:pt x="178846" y="100386"/>
              </a:lnTo>
              <a:lnTo>
                <a:pt x="0" y="100386"/>
              </a:lnTo>
              <a:lnTo>
                <a:pt x="0" y="19746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531627-4CA2-1646-9108-A079E2722FCA}">
      <dsp:nvSpPr>
        <dsp:cNvPr id="0" name=""/>
        <dsp:cNvSpPr/>
      </dsp:nvSpPr>
      <dsp:spPr>
        <a:xfrm>
          <a:off x="2022155" y="830576"/>
          <a:ext cx="1887473" cy="197467"/>
        </a:xfrm>
        <a:custGeom>
          <a:avLst/>
          <a:gdLst/>
          <a:ahLst/>
          <a:cxnLst/>
          <a:rect l="0" t="0" r="0" b="0"/>
          <a:pathLst>
            <a:path>
              <a:moveTo>
                <a:pt x="1887473" y="0"/>
              </a:moveTo>
              <a:lnTo>
                <a:pt x="1887473" y="100386"/>
              </a:lnTo>
              <a:lnTo>
                <a:pt x="0" y="100386"/>
              </a:lnTo>
              <a:lnTo>
                <a:pt x="0" y="19746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4E6385-CD47-9940-8BD5-AABA4588C0FC}">
      <dsp:nvSpPr>
        <dsp:cNvPr id="0" name=""/>
        <dsp:cNvSpPr/>
      </dsp:nvSpPr>
      <dsp:spPr>
        <a:xfrm>
          <a:off x="313528" y="830576"/>
          <a:ext cx="3596101" cy="197467"/>
        </a:xfrm>
        <a:custGeom>
          <a:avLst/>
          <a:gdLst/>
          <a:ahLst/>
          <a:cxnLst/>
          <a:rect l="0" t="0" r="0" b="0"/>
          <a:pathLst>
            <a:path>
              <a:moveTo>
                <a:pt x="3596101" y="0"/>
              </a:moveTo>
              <a:lnTo>
                <a:pt x="3596101" y="100386"/>
              </a:lnTo>
              <a:lnTo>
                <a:pt x="0" y="100386"/>
              </a:lnTo>
              <a:lnTo>
                <a:pt x="0" y="19746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73A40C-A900-154D-8155-6E67BB688F51}">
      <dsp:nvSpPr>
        <dsp:cNvPr id="0" name=""/>
        <dsp:cNvSpPr/>
      </dsp:nvSpPr>
      <dsp:spPr>
        <a:xfrm>
          <a:off x="1113608" y="192860"/>
          <a:ext cx="621318" cy="621318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10FF3E-9390-7D4A-9BDE-9A89922DCAB7}">
      <dsp:nvSpPr>
        <dsp:cNvPr id="0" name=""/>
        <dsp:cNvSpPr/>
      </dsp:nvSpPr>
      <dsp:spPr>
        <a:xfrm>
          <a:off x="1484056" y="207704"/>
          <a:ext cx="2034033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Dr. Allen </a:t>
          </a:r>
          <a:r>
            <a:rPr lang="en-US" sz="1400" kern="1200" dirty="0" err="1" smtClean="0"/>
            <a:t>Malony</a:t>
          </a:r>
          <a:r>
            <a:rPr lang="en-US" sz="1400" kern="1200" dirty="0" smtClean="0"/>
            <a:t> (CEO)</a:t>
          </a:r>
          <a:endParaRPr lang="en-US" sz="1400" kern="1200" dirty="0"/>
        </a:p>
      </dsp:txBody>
      <dsp:txXfrm>
        <a:off x="1484056" y="207704"/>
        <a:ext cx="2034033" cy="621318"/>
      </dsp:txXfrm>
    </dsp:sp>
    <dsp:sp modelId="{9857F145-6D76-AD4A-B721-36CAFF1F6FF9}">
      <dsp:nvSpPr>
        <dsp:cNvPr id="0" name=""/>
        <dsp:cNvSpPr/>
      </dsp:nvSpPr>
      <dsp:spPr>
        <a:xfrm>
          <a:off x="3598969" y="209257"/>
          <a:ext cx="621318" cy="621318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A99787-D59D-EF4C-A938-096A321CCD64}">
      <dsp:nvSpPr>
        <dsp:cNvPr id="0" name=""/>
        <dsp:cNvSpPr/>
      </dsp:nvSpPr>
      <dsp:spPr>
        <a:xfrm>
          <a:off x="4332328" y="207505"/>
          <a:ext cx="2406890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Dr. Sameer </a:t>
          </a:r>
          <a:r>
            <a:rPr lang="en-US" sz="1400" kern="1200" dirty="0" err="1" smtClean="0"/>
            <a:t>Shende</a:t>
          </a:r>
          <a:r>
            <a:rPr lang="en-US" sz="1400" kern="1200" dirty="0" smtClean="0"/>
            <a:t> (President)</a:t>
          </a:r>
          <a:endParaRPr lang="en-US" sz="1400" kern="1200" dirty="0"/>
        </a:p>
      </dsp:txBody>
      <dsp:txXfrm>
        <a:off x="4332328" y="207505"/>
        <a:ext cx="2406890" cy="621318"/>
      </dsp:txXfrm>
    </dsp:sp>
    <dsp:sp modelId="{114CF62E-1ADD-6343-9D57-E8516E07E582}">
      <dsp:nvSpPr>
        <dsp:cNvPr id="0" name=""/>
        <dsp:cNvSpPr/>
      </dsp:nvSpPr>
      <dsp:spPr>
        <a:xfrm>
          <a:off x="2868" y="1028043"/>
          <a:ext cx="621318" cy="621318"/>
        </a:xfrm>
        <a:prstGeom prst="ellipse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C18E7B-D1C9-2D47-AC76-C478DA52424D}">
      <dsp:nvSpPr>
        <dsp:cNvPr id="0" name=""/>
        <dsp:cNvSpPr/>
      </dsp:nvSpPr>
      <dsp:spPr>
        <a:xfrm>
          <a:off x="624187" y="1026490"/>
          <a:ext cx="931978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Dr. John Linford</a:t>
          </a:r>
          <a:endParaRPr lang="en-US" sz="1400" b="0" kern="1200" dirty="0"/>
        </a:p>
      </dsp:txBody>
      <dsp:txXfrm>
        <a:off x="624187" y="1026490"/>
        <a:ext cx="931978" cy="621318"/>
      </dsp:txXfrm>
    </dsp:sp>
    <dsp:sp modelId="{E1C9A6E6-62D9-6F40-9C8F-4EB5760AB89E}">
      <dsp:nvSpPr>
        <dsp:cNvPr id="0" name=""/>
        <dsp:cNvSpPr/>
      </dsp:nvSpPr>
      <dsp:spPr>
        <a:xfrm>
          <a:off x="1711496" y="1028043"/>
          <a:ext cx="621318" cy="621318"/>
        </a:xfrm>
        <a:prstGeom prst="ellipse">
          <a:avLst/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3A0C43-C5AB-8B41-8145-0B5E494E4B5B}">
      <dsp:nvSpPr>
        <dsp:cNvPr id="0" name=""/>
        <dsp:cNvSpPr/>
      </dsp:nvSpPr>
      <dsp:spPr>
        <a:xfrm>
          <a:off x="2332815" y="1026490"/>
          <a:ext cx="931978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Dr. Sam </a:t>
          </a:r>
          <a:r>
            <a:rPr lang="en-US" sz="1400" kern="1200" dirty="0" err="1" smtClean="0"/>
            <a:t>Khuvis</a:t>
          </a:r>
          <a:endParaRPr lang="en-US" sz="1400" kern="1200" dirty="0"/>
        </a:p>
      </dsp:txBody>
      <dsp:txXfrm>
        <a:off x="2332815" y="1026490"/>
        <a:ext cx="931978" cy="621318"/>
      </dsp:txXfrm>
    </dsp:sp>
    <dsp:sp modelId="{2E2F6AF6-AE8F-094E-A4BF-0F30360E2A15}">
      <dsp:nvSpPr>
        <dsp:cNvPr id="0" name=""/>
        <dsp:cNvSpPr/>
      </dsp:nvSpPr>
      <dsp:spPr>
        <a:xfrm>
          <a:off x="3420123" y="1028043"/>
          <a:ext cx="621318" cy="62131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2E2BA1-BAC3-ED4C-84A1-CC81A7BB1B13}">
      <dsp:nvSpPr>
        <dsp:cNvPr id="0" name=""/>
        <dsp:cNvSpPr/>
      </dsp:nvSpPr>
      <dsp:spPr>
        <a:xfrm>
          <a:off x="4041442" y="1026490"/>
          <a:ext cx="931978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Mr. </a:t>
          </a:r>
          <a:r>
            <a:rPr lang="en-US" sz="1400" kern="1200" dirty="0" err="1" smtClean="0"/>
            <a:t>Izaak</a:t>
          </a:r>
          <a:r>
            <a:rPr lang="en-US" sz="1400" kern="1200" dirty="0" smtClean="0"/>
            <a:t> Beekman</a:t>
          </a:r>
          <a:endParaRPr lang="en-US" sz="1400" kern="1200" dirty="0"/>
        </a:p>
      </dsp:txBody>
      <dsp:txXfrm>
        <a:off x="4041442" y="1026490"/>
        <a:ext cx="931978" cy="621318"/>
      </dsp:txXfrm>
    </dsp:sp>
    <dsp:sp modelId="{95F2D24B-9396-7046-ACE5-2609EF706C74}">
      <dsp:nvSpPr>
        <dsp:cNvPr id="0" name=""/>
        <dsp:cNvSpPr/>
      </dsp:nvSpPr>
      <dsp:spPr>
        <a:xfrm>
          <a:off x="5128750" y="1028043"/>
          <a:ext cx="621318" cy="621318"/>
        </a:xfrm>
        <a:prstGeom prst="ellipse">
          <a:avLst/>
        </a:prstGeom>
        <a:blipFill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F3724D-F9DC-914D-8EDC-C44499A8767B}">
      <dsp:nvSpPr>
        <dsp:cNvPr id="0" name=""/>
        <dsp:cNvSpPr/>
      </dsp:nvSpPr>
      <dsp:spPr>
        <a:xfrm>
          <a:off x="5750069" y="1026490"/>
          <a:ext cx="931978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Dr. David Mackay</a:t>
          </a:r>
          <a:endParaRPr lang="en-US" sz="1400" kern="1200" dirty="0"/>
        </a:p>
      </dsp:txBody>
      <dsp:txXfrm>
        <a:off x="5750069" y="1026490"/>
        <a:ext cx="931978" cy="621318"/>
      </dsp:txXfrm>
    </dsp:sp>
    <dsp:sp modelId="{B34F3884-A7FF-5C4D-BED1-5A4F0C16E8B4}">
      <dsp:nvSpPr>
        <dsp:cNvPr id="0" name=""/>
        <dsp:cNvSpPr/>
      </dsp:nvSpPr>
      <dsp:spPr>
        <a:xfrm>
          <a:off x="6837377" y="1028043"/>
          <a:ext cx="621318" cy="621318"/>
        </a:xfrm>
        <a:prstGeom prst="ellipse">
          <a:avLst/>
        </a:prstGeom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EE7E7A-A5DA-E443-9CDC-6A81107F6BB6}">
      <dsp:nvSpPr>
        <dsp:cNvPr id="0" name=""/>
        <dsp:cNvSpPr/>
      </dsp:nvSpPr>
      <dsp:spPr>
        <a:xfrm>
          <a:off x="7458696" y="1026490"/>
          <a:ext cx="931978" cy="62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Dr. Jean-Baptiste </a:t>
          </a:r>
          <a:r>
            <a:rPr lang="en-US" sz="1400" kern="1200" dirty="0" err="1" smtClean="0"/>
            <a:t>Besnard</a:t>
          </a:r>
          <a:endParaRPr lang="en-US" sz="1400" kern="1200" dirty="0"/>
        </a:p>
      </dsp:txBody>
      <dsp:txXfrm>
        <a:off x="7458696" y="1026490"/>
        <a:ext cx="931978" cy="6213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07ACF-D4AD-F041-B5C4-F08D5B16873D}" type="datetimeFigureOut">
              <a:rPr lang="en-US" smtClean="0"/>
              <a:t>5/24/17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DD156-6AF2-A640-A995-E6C8E3A12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091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E0056-DF4A-3745-AA01-D153CE69C132}" type="datetimeFigureOut">
              <a:rPr lang="en-US" smtClean="0"/>
              <a:t>5/24/17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C41BE-FD6E-8A4C-9F34-513CE688F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382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9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charset="0"/>
                <a:cs typeface="ＭＳ Ｐゴシック" charset="0"/>
              </a:rPr>
              <a:t>Heap memory usage reported by the </a:t>
            </a:r>
            <a:r>
              <a:rPr lang="en-US" sz="2800" dirty="0" err="1" smtClean="0">
                <a:ea typeface="ＭＳ Ｐゴシック" charset="0"/>
                <a:cs typeface="ＭＳ Ｐゴシック" charset="0"/>
              </a:rPr>
              <a:t>mallinfo</a:t>
            </a:r>
            <a:r>
              <a:rPr lang="en-US" sz="2800" dirty="0" smtClean="0">
                <a:ea typeface="ＭＳ Ｐゴシック" charset="0"/>
                <a:cs typeface="ＭＳ Ｐゴシック" charset="0"/>
              </a:rPr>
              <a:t>() call is not 64-bit clean. 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32 bit counters in Linux roll over when &gt; 4GB memory is used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We keep track of heap memory usage in 64 bit counters inside TAU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Compensation of perturbation introduced by tool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Only show what application uses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Create guards for TAU calls to not track I/O and memory allocations/de-allocations performed inside TAU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Provide broad POSIX I/O and memory coverage </a:t>
            </a:r>
          </a:p>
          <a:p>
            <a:pPr lvl="1">
              <a:lnSpc>
                <a:spcPct val="90000"/>
              </a:lnSpc>
            </a:pPr>
            <a:endParaRPr lang="en-US" dirty="0"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usage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of the code?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When/where is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allocated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 there any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memory leaks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are the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I/O characteristics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MPI_Send</a:t>
            </a:r>
            <a:r>
              <a:rPr lang="en-US" dirty="0" smtClean="0"/>
              <a:t> on BG/Q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42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33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caused the </a:t>
            </a:r>
            <a:r>
              <a:rPr lang="en-US" sz="1200" dirty="0" err="1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segfault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were the performance characteristics up to failure?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Which routines were or were not called?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Were there any memory errors?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90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AAC24C7-A494-674A-88DA-D3E32B7AD410}" type="slidenum">
              <a:rPr lang="en-US">
                <a:solidFill>
                  <a:srgbClr val="0000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80</a:t>
            </a:fld>
            <a:endParaRPr lang="en-US">
              <a:solidFill>
                <a:srgbClr val="000000"/>
              </a:solidFill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800">
              <a:ea typeface="Arial" pitchFamily="-1" charset="0"/>
              <a:cs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330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An Approach for Parallelizing Legacy CFD Applications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20 January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ParaTools, Inc.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32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1.25 quadrillion</a:t>
            </a:r>
            <a:r>
              <a:rPr lang="en-US" baseline="0" dirty="0" smtClean="0"/>
              <a:t> abacuses</a:t>
            </a:r>
          </a:p>
          <a:p>
            <a:r>
              <a:rPr lang="en-US" dirty="0" smtClean="0"/>
              <a:t>172,413 abacuses per person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0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167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Collect basic routine-level timing profile to determine where most time is being spent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Collect routine-level hardware counter data to determine types of performance problems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Collect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callpath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profiles to determine sequence of events causing performance problems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Conduct finer-grained profiling and/or tracing to pinpoint performance bottlenecks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Loop-level profiling with hardware counters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charset="0"/>
              </a:rPr>
              <a:t>Tracing of communication operations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05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time</a:t>
            </a:r>
            <a:r>
              <a:rPr lang="en-US" sz="1200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many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instructions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cost of each code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statement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L1 or L2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cache misses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time</a:t>
            </a:r>
            <a:r>
              <a:rPr lang="en-US" sz="1200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many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instructions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cost of each code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statement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L1 or L2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cache misses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time</a:t>
            </a:r>
            <a:r>
              <a:rPr lang="en-US" sz="1200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many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instructions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per code region?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What is the cost of each code </a:t>
            </a:r>
            <a:r>
              <a:rPr lang="en-US" sz="1200" i="1" dirty="0" smtClean="0">
                <a:solidFill>
                  <a:srgbClr val="F7964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statement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7200"/>
              </a:spcAft>
              <a:buFont typeface="Arial" pitchFamily="-1" charset="0"/>
              <a:buChar char="•"/>
            </a:pP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L1 or L2 </a:t>
            </a:r>
            <a:r>
              <a:rPr lang="en-US" sz="1200" i="1" dirty="0" smtClean="0">
                <a:solidFill>
                  <a:schemeClr val="accent6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cache misses</a:t>
            </a:r>
            <a:r>
              <a:rPr lang="en-US" sz="12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41BE-FD6E-8A4C-9F34-513CE688F7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685801" y="2946584"/>
            <a:ext cx="7772400" cy="809953"/>
            <a:chOff x="-1" y="0"/>
            <a:chExt cx="9144001" cy="809953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-1" y="507538"/>
              <a:ext cx="9144001" cy="302415"/>
              <a:chOff x="-1" y="507538"/>
              <a:chExt cx="9144001" cy="302415"/>
            </a:xfr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11" name="Rectangle 10"/>
              <p:cNvSpPr/>
              <p:nvPr userDrawn="1"/>
            </p:nvSpPr>
            <p:spPr>
              <a:xfrm>
                <a:off x="1" y="586906"/>
                <a:ext cx="9143999" cy="10058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0" y="507538"/>
                <a:ext cx="1143000" cy="30241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-1" y="537300"/>
                <a:ext cx="3657600" cy="20116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10" name="Rectangle 9"/>
            <p:cNvSpPr/>
            <p:nvPr userDrawn="1"/>
          </p:nvSpPr>
          <p:spPr>
            <a:xfrm>
              <a:off x="0" y="0"/>
              <a:ext cx="9144000" cy="6400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paratools_small_shado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8240"/>
            <a:ext cx="1435206" cy="3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98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2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95680"/>
            <a:ext cx="2057400" cy="5252721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95681"/>
            <a:ext cx="6019800" cy="525272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16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97" y="1031799"/>
            <a:ext cx="8681405" cy="530411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1635262" y="6492875"/>
            <a:ext cx="61722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 userDrawn="1">
            <p:ph type="title"/>
          </p:nvPr>
        </p:nvSpPr>
        <p:spPr>
          <a:xfrm>
            <a:off x="0" y="-20619"/>
            <a:ext cx="9144000" cy="6372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73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22313" y="3732996"/>
            <a:ext cx="7772400" cy="755089"/>
            <a:chOff x="-1" y="0"/>
            <a:chExt cx="9144001" cy="755089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-1" y="507538"/>
              <a:ext cx="9144001" cy="247551"/>
              <a:chOff x="-1" y="507538"/>
              <a:chExt cx="9144001" cy="247551"/>
            </a:xfr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11" name="Rectangle 10"/>
              <p:cNvSpPr/>
              <p:nvPr userDrawn="1"/>
            </p:nvSpPr>
            <p:spPr>
              <a:xfrm>
                <a:off x="1" y="586906"/>
                <a:ext cx="9143999" cy="10058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effectLst/>
                </a:endParaRPr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0" y="507538"/>
                <a:ext cx="1143000" cy="24755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-1" y="537301"/>
                <a:ext cx="3657600" cy="18287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10" name="Rectangle 9"/>
            <p:cNvSpPr/>
            <p:nvPr userDrawn="1"/>
          </p:nvSpPr>
          <p:spPr>
            <a:xfrm>
              <a:off x="0" y="0"/>
              <a:ext cx="9144000" cy="6400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effectLst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ln>
            <a:noFill/>
          </a:ln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paratools_small_shado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8240"/>
            <a:ext cx="1435206" cy="3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0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197" y="1031799"/>
            <a:ext cx="4206240" cy="53041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362" y="1031799"/>
            <a:ext cx="4206240" cy="53041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29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197" y="1031799"/>
            <a:ext cx="42062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197" y="1671560"/>
            <a:ext cx="4206240" cy="46643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055" y="1031799"/>
            <a:ext cx="42062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1055" y="1671560"/>
            <a:ext cx="4206240" cy="46643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5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5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5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1031798"/>
            <a:ext cx="5252002" cy="53041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196" y="1031798"/>
            <a:ext cx="3200400" cy="53041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22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5253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11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 rot="10800000">
            <a:off x="1" y="6441445"/>
            <a:ext cx="9143999" cy="10058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162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28" name="Rectangle 27"/>
          <p:cNvSpPr/>
          <p:nvPr userDrawn="1"/>
        </p:nvSpPr>
        <p:spPr>
          <a:xfrm rot="10800000">
            <a:off x="1" y="6492874"/>
            <a:ext cx="9144000" cy="3651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1" y="0"/>
            <a:ext cx="9144001" cy="809953"/>
            <a:chOff x="-1" y="0"/>
            <a:chExt cx="9144001" cy="809953"/>
          </a:xfrm>
        </p:grpSpPr>
        <p:grpSp>
          <p:nvGrpSpPr>
            <p:cNvPr id="21" name="Group 20"/>
            <p:cNvGrpSpPr/>
            <p:nvPr userDrawn="1"/>
          </p:nvGrpSpPr>
          <p:grpSpPr>
            <a:xfrm>
              <a:off x="-1" y="507538"/>
              <a:ext cx="9144001" cy="302415"/>
              <a:chOff x="-1" y="507538"/>
              <a:chExt cx="9144001" cy="302415"/>
            </a:xfrm>
            <a:effectLst>
              <a:outerShdw blurRad="50800" dist="38100" dir="54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23" name="Rectangle 22"/>
              <p:cNvSpPr/>
              <p:nvPr userDrawn="1"/>
            </p:nvSpPr>
            <p:spPr>
              <a:xfrm>
                <a:off x="1" y="586906"/>
                <a:ext cx="9143999" cy="10058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/>
                </a:endParaRPr>
              </a:p>
            </p:txBody>
          </p:sp>
          <p:sp>
            <p:nvSpPr>
              <p:cNvPr id="24" name="Rectangle 23"/>
              <p:cNvSpPr/>
              <p:nvPr userDrawn="1"/>
            </p:nvSpPr>
            <p:spPr>
              <a:xfrm>
                <a:off x="0" y="507538"/>
                <a:ext cx="1143000" cy="30241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 userDrawn="1"/>
            </p:nvSpPr>
            <p:spPr>
              <a:xfrm>
                <a:off x="-1" y="537300"/>
                <a:ext cx="3657600" cy="20116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22" name="Rectangle 21"/>
            <p:cNvSpPr/>
            <p:nvPr userDrawn="1"/>
          </p:nvSpPr>
          <p:spPr>
            <a:xfrm>
              <a:off x="0" y="0"/>
              <a:ext cx="9144000" cy="6400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0" y="-20619"/>
            <a:ext cx="9144000" cy="637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28197" y="1031800"/>
            <a:ext cx="8681405" cy="5297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5264" y="6492875"/>
            <a:ext cx="6167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002358" y="6492875"/>
            <a:ext cx="9072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F6AED-BC71-3D4D-8309-CF5F710814C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7" name="Picture 16" descr="paratools_small_shadow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8240"/>
            <a:ext cx="1435206" cy="3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1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b="0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3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microsoft.com/office/2007/relationships/hdphoto" Target="../media/hdphoto2.wdp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4" Type="http://schemas.openxmlformats.org/officeDocument/2006/relationships/image" Target="../media/image69.JPG"/><Relationship Id="rId5" Type="http://schemas.openxmlformats.org/officeDocument/2006/relationships/image" Target="../media/image70.jpg"/><Relationship Id="rId6" Type="http://schemas.openxmlformats.org/officeDocument/2006/relationships/image" Target="../media/image71.jpg"/><Relationship Id="rId7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taucommander.paratools.com/" TargetMode="External"/><Relationship Id="rId4" Type="http://schemas.openxmlformats.org/officeDocument/2006/relationships/hyperlink" Target="http://www.hpclinux.com" TargetMode="External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8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3.png"/><Relationship Id="rId12" Type="http://schemas.openxmlformats.org/officeDocument/2006/relationships/image" Target="../media/image94.png"/><Relationship Id="rId13" Type="http://schemas.openxmlformats.org/officeDocument/2006/relationships/image" Target="../media/image95.png"/><Relationship Id="rId14" Type="http://schemas.openxmlformats.org/officeDocument/2006/relationships/image" Target="../media/image96.png"/><Relationship Id="rId15" Type="http://schemas.openxmlformats.org/officeDocument/2006/relationships/image" Target="../media/image97.png"/><Relationship Id="rId16" Type="http://schemas.openxmlformats.org/officeDocument/2006/relationships/image" Target="../media/image98.jpeg"/><Relationship Id="rId17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Relationship Id="rId3" Type="http://schemas.openxmlformats.org/officeDocument/2006/relationships/image" Target="../media/image85.jpe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jpe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0" Type="http://schemas.openxmlformats.org/officeDocument/2006/relationships/image" Target="../media/image9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486" y="1082706"/>
            <a:ext cx="8453028" cy="2509046"/>
          </a:xfrm>
        </p:spPr>
        <p:txBody>
          <a:bodyPr>
            <a:noAutofit/>
          </a:bodyPr>
          <a:lstStyle/>
          <a:p>
            <a:r>
              <a:rPr lang="en-US" sz="4800" dirty="0" smtClean="0"/>
              <a:t>Performance </a:t>
            </a:r>
            <a:r>
              <a:rPr lang="en-US" sz="4800" dirty="0"/>
              <a:t>Engineering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with </a:t>
            </a:r>
            <a:r>
              <a:rPr lang="en-US" sz="4800" dirty="0"/>
              <a:t>TAU </a:t>
            </a:r>
            <a:r>
              <a:rPr lang="en-US" sz="4800" dirty="0" smtClean="0"/>
              <a:t>and </a:t>
            </a:r>
            <a:r>
              <a:rPr lang="en-US" sz="4800" dirty="0"/>
              <a:t>TAU Commander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86634"/>
            <a:ext cx="6400800" cy="1830844"/>
          </a:xfrm>
        </p:spPr>
        <p:txBody>
          <a:bodyPr>
            <a:normAutofit fontScale="62500" lnSpcReduction="20000"/>
          </a:bodyPr>
          <a:lstStyle/>
          <a:p>
            <a:r>
              <a:rPr lang="en-US" sz="4000" dirty="0" smtClean="0"/>
              <a:t>John C. Linford</a:t>
            </a:r>
          </a:p>
          <a:p>
            <a:r>
              <a:rPr lang="en-US" sz="4000" dirty="0" smtClean="0"/>
              <a:t>ParaTools, Inc.</a:t>
            </a:r>
          </a:p>
          <a:p>
            <a:endParaRPr lang="en-US" dirty="0"/>
          </a:p>
          <a:p>
            <a:r>
              <a:rPr lang="en-US" dirty="0" smtClean="0"/>
              <a:t>NASA Langley Research Center</a:t>
            </a:r>
          </a:p>
          <a:p>
            <a:r>
              <a:rPr lang="en-US" dirty="0" smtClean="0"/>
              <a:t>25 </a:t>
            </a:r>
            <a:r>
              <a:rPr lang="en-US" dirty="0" smtClean="0"/>
              <a:t>May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04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44"/>
    </mc:Choice>
    <mc:Fallback xmlns="">
      <p:transition spd="slow" advTm="5824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Naïve GE Optimization</a:t>
            </a:r>
            <a:endParaRPr lang="sv-SE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340768"/>
            <a:ext cx="41044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7030A0"/>
                </a:solidFill>
                <a:latin typeface="Lucida Sans Unicode" pitchFamily="34" charset="0"/>
                <a:cs typeface="Lucida Sans Unicode" pitchFamily="34" charset="0"/>
              </a:rPr>
              <a:t>for</a:t>
            </a:r>
            <a:r>
              <a:rPr lang="sv-SE" dirty="0" smtClean="0">
                <a:latin typeface="Lucida Sans Unicode" pitchFamily="34" charset="0"/>
                <a:cs typeface="Lucida Sans Unicode" pitchFamily="34" charset="0"/>
              </a:rPr>
              <a:t> i=1 to n-1</a:t>
            </a:r>
          </a:p>
          <a:p>
            <a:r>
              <a:rPr lang="sv-SE" dirty="0" smtClean="0">
                <a:latin typeface="Lucida Sans Unicode" pitchFamily="34" charset="0"/>
                <a:cs typeface="Lucida Sans Unicode" pitchFamily="34" charset="0"/>
              </a:rPr>
              <a:t>    find pivotPos in column i</a:t>
            </a:r>
          </a:p>
          <a:p>
            <a:r>
              <a:rPr lang="sv-SE" dirty="0" smtClean="0">
                <a:latin typeface="Lucida Sans Unicode" pitchFamily="34" charset="0"/>
                <a:cs typeface="Lucida Sans Unicode" pitchFamily="34" charset="0"/>
              </a:rPr>
              <a:t>    </a:t>
            </a:r>
            <a:r>
              <a:rPr lang="sv-SE" dirty="0" smtClean="0">
                <a:solidFill>
                  <a:srgbClr val="7030A0"/>
                </a:solidFill>
                <a:latin typeface="Lucida Sans Unicode" pitchFamily="34" charset="0"/>
                <a:cs typeface="Lucida Sans Unicode" pitchFamily="34" charset="0"/>
              </a:rPr>
              <a:t>if</a:t>
            </a:r>
            <a:r>
              <a:rPr lang="sv-SE" dirty="0" smtClean="0">
                <a:latin typeface="Lucida Sans Unicode" pitchFamily="34" charset="0"/>
                <a:cs typeface="Lucida Sans Unicode" pitchFamily="34" charset="0"/>
              </a:rPr>
              <a:t> pivotPos ≠ i</a:t>
            </a:r>
          </a:p>
          <a:p>
            <a:r>
              <a:rPr lang="sv-SE" dirty="0"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sv-SE" dirty="0" smtClean="0">
                <a:latin typeface="Lucida Sans Unicode" pitchFamily="34" charset="0"/>
                <a:cs typeface="Lucida Sans Unicode" pitchFamily="34" charset="0"/>
              </a:rPr>
              <a:t>       exchange rows(pivotPos,i)</a:t>
            </a:r>
          </a:p>
          <a:p>
            <a:r>
              <a:rPr lang="sv-SE" dirty="0"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sv-SE" dirty="0" smtClean="0">
                <a:latin typeface="Lucida Sans Unicode" pitchFamily="34" charset="0"/>
                <a:cs typeface="Lucida Sans Unicode" pitchFamily="34" charset="0"/>
              </a:rPr>
              <a:t>   </a:t>
            </a:r>
            <a:r>
              <a:rPr lang="sv-SE" dirty="0" smtClean="0">
                <a:solidFill>
                  <a:srgbClr val="7030A0"/>
                </a:solidFill>
                <a:latin typeface="Lucida Sans Unicode" pitchFamily="34" charset="0"/>
                <a:cs typeface="Lucida Sans Unicode" pitchFamily="34" charset="0"/>
              </a:rPr>
              <a:t>end if</a:t>
            </a:r>
          </a:p>
          <a:p>
            <a:endParaRPr lang="sv-SE" dirty="0" smtClean="0">
              <a:latin typeface="Lucida Sans Unicode" pitchFamily="34" charset="0"/>
              <a:cs typeface="Lucida Sans Unicode" pitchFamily="34" charset="0"/>
            </a:endParaRPr>
          </a:p>
          <a:p>
            <a:r>
              <a:rPr lang="sv-SE" dirty="0"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sv-SE" dirty="0" smtClean="0">
                <a:latin typeface="Lucida Sans Unicode" pitchFamily="34" charset="0"/>
                <a:cs typeface="Lucida Sans Unicode" pitchFamily="34" charset="0"/>
              </a:rPr>
              <a:t>   </a:t>
            </a:r>
            <a:r>
              <a:rPr lang="sv-SE" dirty="0" smtClean="0">
                <a:solidFill>
                  <a:srgbClr val="7030A0"/>
                </a:solidFill>
                <a:latin typeface="Lucida Sans Unicode" pitchFamily="34" charset="0"/>
                <a:cs typeface="Lucida Sans Unicode" pitchFamily="34" charset="0"/>
              </a:rPr>
              <a:t>for</a:t>
            </a:r>
            <a:r>
              <a:rPr lang="sv-SE" dirty="0" smtClean="0">
                <a:latin typeface="Lucida Sans Unicode" pitchFamily="34" charset="0"/>
                <a:cs typeface="Lucida Sans Unicode" pitchFamily="34" charset="0"/>
              </a:rPr>
              <a:t> j=i+1 to n</a:t>
            </a:r>
          </a:p>
          <a:p>
            <a:r>
              <a:rPr lang="sv-SE" dirty="0"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sv-SE" dirty="0" smtClean="0">
                <a:latin typeface="Lucida Sans Unicode" pitchFamily="34" charset="0"/>
                <a:cs typeface="Lucida Sans Unicode" pitchFamily="34" charset="0"/>
              </a:rPr>
              <a:t>       A(i,j) = A(i,j)/A(i,i)</a:t>
            </a:r>
          </a:p>
          <a:p>
            <a:r>
              <a:rPr lang="sv-SE" dirty="0"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sv-SE" dirty="0" smtClean="0">
                <a:latin typeface="Lucida Sans Unicode" pitchFamily="34" charset="0"/>
                <a:cs typeface="Lucida Sans Unicode" pitchFamily="34" charset="0"/>
              </a:rPr>
              <a:t>   </a:t>
            </a:r>
            <a:r>
              <a:rPr lang="sv-SE" dirty="0" smtClean="0">
                <a:solidFill>
                  <a:srgbClr val="7030A0"/>
                </a:solidFill>
                <a:latin typeface="Lucida Sans Unicode" pitchFamily="34" charset="0"/>
                <a:cs typeface="Lucida Sans Unicode" pitchFamily="34" charset="0"/>
              </a:rPr>
              <a:t>end for j</a:t>
            </a:r>
          </a:p>
          <a:p>
            <a:endParaRPr lang="sv-SE" dirty="0" smtClean="0">
              <a:latin typeface="Lucida Sans Unicode" pitchFamily="34" charset="0"/>
              <a:cs typeface="Lucida Sans Unicode" pitchFamily="34" charset="0"/>
            </a:endParaRPr>
          </a:p>
          <a:p>
            <a:r>
              <a:rPr lang="sv-SE" dirty="0"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sv-SE" dirty="0" smtClean="0">
                <a:latin typeface="Lucida Sans Unicode" pitchFamily="34" charset="0"/>
                <a:cs typeface="Lucida Sans Unicode" pitchFamily="34" charset="0"/>
              </a:rPr>
              <a:t>   </a:t>
            </a:r>
            <a:r>
              <a:rPr lang="sv-SE" dirty="0" smtClean="0">
                <a:solidFill>
                  <a:srgbClr val="7030A0"/>
                </a:solidFill>
                <a:latin typeface="Lucida Sans Unicode" pitchFamily="34" charset="0"/>
                <a:cs typeface="Lucida Sans Unicode" pitchFamily="34" charset="0"/>
              </a:rPr>
              <a:t>for</a:t>
            </a:r>
            <a:r>
              <a:rPr lang="sv-SE" dirty="0" smtClean="0">
                <a:latin typeface="Lucida Sans Unicode" pitchFamily="34" charset="0"/>
                <a:cs typeface="Lucida Sans Unicode" pitchFamily="34" charset="0"/>
              </a:rPr>
              <a:t> j=i+1 to n+1</a:t>
            </a:r>
          </a:p>
          <a:p>
            <a:r>
              <a:rPr lang="sv-SE" dirty="0"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sv-SE" dirty="0" smtClean="0">
                <a:latin typeface="Lucida Sans Unicode" pitchFamily="34" charset="0"/>
                <a:cs typeface="Lucida Sans Unicode" pitchFamily="34" charset="0"/>
              </a:rPr>
              <a:t>       </a:t>
            </a:r>
            <a:r>
              <a:rPr lang="sv-SE" dirty="0" smtClean="0">
                <a:solidFill>
                  <a:srgbClr val="7030A0"/>
                </a:solidFill>
                <a:latin typeface="Lucida Sans Unicode" pitchFamily="34" charset="0"/>
                <a:cs typeface="Lucida Sans Unicode" pitchFamily="34" charset="0"/>
              </a:rPr>
              <a:t>for</a:t>
            </a:r>
            <a:r>
              <a:rPr lang="sv-SE" dirty="0" smtClean="0">
                <a:latin typeface="Lucida Sans Unicode" pitchFamily="34" charset="0"/>
                <a:cs typeface="Lucida Sans Unicode" pitchFamily="34" charset="0"/>
              </a:rPr>
              <a:t> k=i+1 to n</a:t>
            </a:r>
          </a:p>
          <a:p>
            <a:r>
              <a:rPr lang="sv-SE" dirty="0"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sv-SE" dirty="0" smtClean="0">
                <a:latin typeface="Lucida Sans Unicode" pitchFamily="34" charset="0"/>
                <a:cs typeface="Lucida Sans Unicode" pitchFamily="34" charset="0"/>
              </a:rPr>
              <a:t>            A(k,j)=A(k,j)-A(k,i)×A(i,j)</a:t>
            </a:r>
          </a:p>
          <a:p>
            <a:r>
              <a:rPr lang="sv-SE" dirty="0"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sv-SE" dirty="0" smtClean="0">
                <a:latin typeface="Lucida Sans Unicode" pitchFamily="34" charset="0"/>
                <a:cs typeface="Lucida Sans Unicode" pitchFamily="34" charset="0"/>
              </a:rPr>
              <a:t>       </a:t>
            </a:r>
            <a:r>
              <a:rPr lang="sv-SE" dirty="0" smtClean="0">
                <a:solidFill>
                  <a:srgbClr val="7030A0"/>
                </a:solidFill>
                <a:latin typeface="Lucida Sans Unicode" pitchFamily="34" charset="0"/>
                <a:cs typeface="Lucida Sans Unicode" pitchFamily="34" charset="0"/>
              </a:rPr>
              <a:t>end for k</a:t>
            </a:r>
          </a:p>
          <a:p>
            <a:r>
              <a:rPr lang="sv-SE" dirty="0"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sv-SE" dirty="0" smtClean="0">
                <a:latin typeface="Lucida Sans Unicode" pitchFamily="34" charset="0"/>
                <a:cs typeface="Lucida Sans Unicode" pitchFamily="34" charset="0"/>
              </a:rPr>
              <a:t>   </a:t>
            </a:r>
            <a:r>
              <a:rPr lang="sv-SE" dirty="0" smtClean="0">
                <a:solidFill>
                  <a:srgbClr val="7030A0"/>
                </a:solidFill>
                <a:latin typeface="Lucida Sans Unicode" pitchFamily="34" charset="0"/>
                <a:cs typeface="Lucida Sans Unicode" pitchFamily="34" charset="0"/>
              </a:rPr>
              <a:t>end for j</a:t>
            </a:r>
          </a:p>
          <a:p>
            <a:r>
              <a:rPr lang="sv-SE" dirty="0" smtClean="0">
                <a:solidFill>
                  <a:srgbClr val="7030A0"/>
                </a:solidFill>
                <a:latin typeface="Lucida Sans Unicode" pitchFamily="34" charset="0"/>
                <a:cs typeface="Lucida Sans Unicode" pitchFamily="34" charset="0"/>
              </a:rPr>
              <a:t>end for i</a:t>
            </a:r>
            <a:endParaRPr lang="sv-SE" dirty="0">
              <a:solidFill>
                <a:srgbClr val="7030A0"/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32040" y="187122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11"/>
          <p:cNvSpPr/>
          <p:nvPr/>
        </p:nvSpPr>
        <p:spPr>
          <a:xfrm>
            <a:off x="5169518" y="187122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ctangle 12"/>
          <p:cNvSpPr/>
          <p:nvPr/>
        </p:nvSpPr>
        <p:spPr>
          <a:xfrm>
            <a:off x="5406996" y="187122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ctangle 13"/>
          <p:cNvSpPr/>
          <p:nvPr/>
        </p:nvSpPr>
        <p:spPr>
          <a:xfrm>
            <a:off x="5644474" y="187122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ctangle 14"/>
          <p:cNvSpPr/>
          <p:nvPr/>
        </p:nvSpPr>
        <p:spPr>
          <a:xfrm>
            <a:off x="5881952" y="187122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ctangle 15"/>
          <p:cNvSpPr/>
          <p:nvPr/>
        </p:nvSpPr>
        <p:spPr>
          <a:xfrm>
            <a:off x="6119430" y="187122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ctangle 16"/>
          <p:cNvSpPr/>
          <p:nvPr/>
        </p:nvSpPr>
        <p:spPr>
          <a:xfrm>
            <a:off x="6356908" y="187122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ctangle 17"/>
          <p:cNvSpPr/>
          <p:nvPr/>
        </p:nvSpPr>
        <p:spPr>
          <a:xfrm>
            <a:off x="6594386" y="187122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ctangle 18"/>
          <p:cNvSpPr/>
          <p:nvPr/>
        </p:nvSpPr>
        <p:spPr>
          <a:xfrm>
            <a:off x="6831864" y="187122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ctangle 19"/>
          <p:cNvSpPr/>
          <p:nvPr/>
        </p:nvSpPr>
        <p:spPr>
          <a:xfrm>
            <a:off x="7069342" y="187122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ctangle 20"/>
          <p:cNvSpPr/>
          <p:nvPr/>
        </p:nvSpPr>
        <p:spPr>
          <a:xfrm>
            <a:off x="7306816" y="187122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ctangle 24"/>
          <p:cNvSpPr/>
          <p:nvPr/>
        </p:nvSpPr>
        <p:spPr>
          <a:xfrm>
            <a:off x="4932040" y="212431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ctangle 25"/>
          <p:cNvSpPr/>
          <p:nvPr/>
        </p:nvSpPr>
        <p:spPr>
          <a:xfrm>
            <a:off x="5169518" y="212431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ctangle 26"/>
          <p:cNvSpPr/>
          <p:nvPr/>
        </p:nvSpPr>
        <p:spPr>
          <a:xfrm>
            <a:off x="5406996" y="212431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Rectangle 27"/>
          <p:cNvSpPr/>
          <p:nvPr/>
        </p:nvSpPr>
        <p:spPr>
          <a:xfrm>
            <a:off x="5644474" y="212431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Rectangle 28"/>
          <p:cNvSpPr/>
          <p:nvPr/>
        </p:nvSpPr>
        <p:spPr>
          <a:xfrm>
            <a:off x="5881952" y="212431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Rectangle 29"/>
          <p:cNvSpPr/>
          <p:nvPr/>
        </p:nvSpPr>
        <p:spPr>
          <a:xfrm>
            <a:off x="6119430" y="212431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Rectangle 30"/>
          <p:cNvSpPr/>
          <p:nvPr/>
        </p:nvSpPr>
        <p:spPr>
          <a:xfrm>
            <a:off x="6356908" y="212431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Rectangle 31"/>
          <p:cNvSpPr/>
          <p:nvPr/>
        </p:nvSpPr>
        <p:spPr>
          <a:xfrm>
            <a:off x="6594386" y="212431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Rectangle 32"/>
          <p:cNvSpPr/>
          <p:nvPr/>
        </p:nvSpPr>
        <p:spPr>
          <a:xfrm>
            <a:off x="6831864" y="212431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Rectangle 33"/>
          <p:cNvSpPr/>
          <p:nvPr/>
        </p:nvSpPr>
        <p:spPr>
          <a:xfrm>
            <a:off x="7069342" y="212431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Rectangle 34"/>
          <p:cNvSpPr/>
          <p:nvPr/>
        </p:nvSpPr>
        <p:spPr>
          <a:xfrm>
            <a:off x="7306816" y="212431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" name="Rectangle 36"/>
          <p:cNvSpPr/>
          <p:nvPr/>
        </p:nvSpPr>
        <p:spPr>
          <a:xfrm>
            <a:off x="4932040" y="237741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Rectangle 37"/>
          <p:cNvSpPr/>
          <p:nvPr/>
        </p:nvSpPr>
        <p:spPr>
          <a:xfrm>
            <a:off x="5169518" y="237741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" name="Rectangle 38"/>
          <p:cNvSpPr/>
          <p:nvPr/>
        </p:nvSpPr>
        <p:spPr>
          <a:xfrm>
            <a:off x="5406996" y="237741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" name="Rectangle 39"/>
          <p:cNvSpPr/>
          <p:nvPr/>
        </p:nvSpPr>
        <p:spPr>
          <a:xfrm>
            <a:off x="5644474" y="237741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Rectangle 40"/>
          <p:cNvSpPr/>
          <p:nvPr/>
        </p:nvSpPr>
        <p:spPr>
          <a:xfrm>
            <a:off x="5881952" y="237741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Rectangle 41"/>
          <p:cNvSpPr/>
          <p:nvPr/>
        </p:nvSpPr>
        <p:spPr>
          <a:xfrm>
            <a:off x="6119430" y="237741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3" name="Rectangle 42"/>
          <p:cNvSpPr/>
          <p:nvPr/>
        </p:nvSpPr>
        <p:spPr>
          <a:xfrm>
            <a:off x="6356908" y="237741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Rectangle 43"/>
          <p:cNvSpPr/>
          <p:nvPr/>
        </p:nvSpPr>
        <p:spPr>
          <a:xfrm>
            <a:off x="6594386" y="237741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5" name="Rectangle 44"/>
          <p:cNvSpPr/>
          <p:nvPr/>
        </p:nvSpPr>
        <p:spPr>
          <a:xfrm>
            <a:off x="6831864" y="237741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6" name="Rectangle 45"/>
          <p:cNvSpPr/>
          <p:nvPr/>
        </p:nvSpPr>
        <p:spPr>
          <a:xfrm>
            <a:off x="7069342" y="237741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7" name="Rectangle 46"/>
          <p:cNvSpPr/>
          <p:nvPr/>
        </p:nvSpPr>
        <p:spPr>
          <a:xfrm>
            <a:off x="7306816" y="237741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9" name="Rectangle 48"/>
          <p:cNvSpPr/>
          <p:nvPr/>
        </p:nvSpPr>
        <p:spPr>
          <a:xfrm>
            <a:off x="4932040" y="263050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0" name="Rectangle 49"/>
          <p:cNvSpPr/>
          <p:nvPr/>
        </p:nvSpPr>
        <p:spPr>
          <a:xfrm>
            <a:off x="5169518" y="263050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1" name="Rectangle 50"/>
          <p:cNvSpPr/>
          <p:nvPr/>
        </p:nvSpPr>
        <p:spPr>
          <a:xfrm>
            <a:off x="5406996" y="263050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2" name="Rectangle 51"/>
          <p:cNvSpPr/>
          <p:nvPr/>
        </p:nvSpPr>
        <p:spPr>
          <a:xfrm>
            <a:off x="5644474" y="263050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3" name="Rectangle 52"/>
          <p:cNvSpPr/>
          <p:nvPr/>
        </p:nvSpPr>
        <p:spPr>
          <a:xfrm>
            <a:off x="5881952" y="263050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4" name="Rectangle 53"/>
          <p:cNvSpPr/>
          <p:nvPr/>
        </p:nvSpPr>
        <p:spPr>
          <a:xfrm>
            <a:off x="6119430" y="263050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5" name="Rectangle 54"/>
          <p:cNvSpPr/>
          <p:nvPr/>
        </p:nvSpPr>
        <p:spPr>
          <a:xfrm>
            <a:off x="6356908" y="263050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6" name="Rectangle 55"/>
          <p:cNvSpPr/>
          <p:nvPr/>
        </p:nvSpPr>
        <p:spPr>
          <a:xfrm>
            <a:off x="6594386" y="263050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7" name="Rectangle 56"/>
          <p:cNvSpPr/>
          <p:nvPr/>
        </p:nvSpPr>
        <p:spPr>
          <a:xfrm>
            <a:off x="6831864" y="263050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8" name="Rectangle 57"/>
          <p:cNvSpPr/>
          <p:nvPr/>
        </p:nvSpPr>
        <p:spPr>
          <a:xfrm>
            <a:off x="7069342" y="263050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9" name="Rectangle 58"/>
          <p:cNvSpPr/>
          <p:nvPr/>
        </p:nvSpPr>
        <p:spPr>
          <a:xfrm>
            <a:off x="7306816" y="263050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1" name="Rectangle 60"/>
          <p:cNvSpPr/>
          <p:nvPr/>
        </p:nvSpPr>
        <p:spPr>
          <a:xfrm>
            <a:off x="4932040" y="288360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Rectangle 61"/>
          <p:cNvSpPr/>
          <p:nvPr/>
        </p:nvSpPr>
        <p:spPr>
          <a:xfrm>
            <a:off x="5169518" y="288360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3" name="Rectangle 62"/>
          <p:cNvSpPr/>
          <p:nvPr/>
        </p:nvSpPr>
        <p:spPr>
          <a:xfrm>
            <a:off x="5406996" y="288360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4" name="Rectangle 63"/>
          <p:cNvSpPr/>
          <p:nvPr/>
        </p:nvSpPr>
        <p:spPr>
          <a:xfrm>
            <a:off x="5644474" y="288360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5" name="Rectangle 64"/>
          <p:cNvSpPr/>
          <p:nvPr/>
        </p:nvSpPr>
        <p:spPr>
          <a:xfrm>
            <a:off x="5881952" y="288360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6" name="Rectangle 65"/>
          <p:cNvSpPr/>
          <p:nvPr/>
        </p:nvSpPr>
        <p:spPr>
          <a:xfrm>
            <a:off x="6119430" y="288360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7" name="Rectangle 66"/>
          <p:cNvSpPr/>
          <p:nvPr/>
        </p:nvSpPr>
        <p:spPr>
          <a:xfrm>
            <a:off x="6356908" y="288360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8" name="Rectangle 67"/>
          <p:cNvSpPr/>
          <p:nvPr/>
        </p:nvSpPr>
        <p:spPr>
          <a:xfrm>
            <a:off x="6594386" y="288360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9" name="Rectangle 68"/>
          <p:cNvSpPr/>
          <p:nvPr/>
        </p:nvSpPr>
        <p:spPr>
          <a:xfrm>
            <a:off x="6831864" y="288360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0" name="Rectangle 69"/>
          <p:cNvSpPr/>
          <p:nvPr/>
        </p:nvSpPr>
        <p:spPr>
          <a:xfrm>
            <a:off x="7069342" y="288360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1" name="Rectangle 70"/>
          <p:cNvSpPr/>
          <p:nvPr/>
        </p:nvSpPr>
        <p:spPr>
          <a:xfrm>
            <a:off x="7306816" y="288360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3" name="Rectangle 72"/>
          <p:cNvSpPr/>
          <p:nvPr/>
        </p:nvSpPr>
        <p:spPr>
          <a:xfrm>
            <a:off x="4932040" y="313669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4" name="Rectangle 73"/>
          <p:cNvSpPr/>
          <p:nvPr/>
        </p:nvSpPr>
        <p:spPr>
          <a:xfrm>
            <a:off x="5169518" y="313669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5" name="Rectangle 74"/>
          <p:cNvSpPr/>
          <p:nvPr/>
        </p:nvSpPr>
        <p:spPr>
          <a:xfrm>
            <a:off x="5406996" y="313669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6" name="Rectangle 75"/>
          <p:cNvSpPr/>
          <p:nvPr/>
        </p:nvSpPr>
        <p:spPr>
          <a:xfrm>
            <a:off x="5644474" y="313669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7" name="Rectangle 76"/>
          <p:cNvSpPr/>
          <p:nvPr/>
        </p:nvSpPr>
        <p:spPr>
          <a:xfrm>
            <a:off x="5881952" y="313669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8" name="Rectangle 77"/>
          <p:cNvSpPr/>
          <p:nvPr/>
        </p:nvSpPr>
        <p:spPr>
          <a:xfrm>
            <a:off x="6119430" y="313669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9" name="Rectangle 78"/>
          <p:cNvSpPr/>
          <p:nvPr/>
        </p:nvSpPr>
        <p:spPr>
          <a:xfrm>
            <a:off x="6356908" y="313669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0" name="Rectangle 79"/>
          <p:cNvSpPr/>
          <p:nvPr/>
        </p:nvSpPr>
        <p:spPr>
          <a:xfrm>
            <a:off x="6594386" y="313669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1" name="Rectangle 80"/>
          <p:cNvSpPr/>
          <p:nvPr/>
        </p:nvSpPr>
        <p:spPr>
          <a:xfrm>
            <a:off x="6831864" y="313669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2" name="Rectangle 81"/>
          <p:cNvSpPr/>
          <p:nvPr/>
        </p:nvSpPr>
        <p:spPr>
          <a:xfrm>
            <a:off x="7069342" y="313669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3" name="Rectangle 82"/>
          <p:cNvSpPr/>
          <p:nvPr/>
        </p:nvSpPr>
        <p:spPr>
          <a:xfrm>
            <a:off x="7306816" y="313669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5" name="Rectangle 84"/>
          <p:cNvSpPr/>
          <p:nvPr/>
        </p:nvSpPr>
        <p:spPr>
          <a:xfrm>
            <a:off x="4932040" y="338979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6" name="Rectangle 85"/>
          <p:cNvSpPr/>
          <p:nvPr/>
        </p:nvSpPr>
        <p:spPr>
          <a:xfrm>
            <a:off x="5169518" y="338979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7" name="Rectangle 86"/>
          <p:cNvSpPr/>
          <p:nvPr/>
        </p:nvSpPr>
        <p:spPr>
          <a:xfrm>
            <a:off x="5406996" y="338979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8" name="Rectangle 87"/>
          <p:cNvSpPr/>
          <p:nvPr/>
        </p:nvSpPr>
        <p:spPr>
          <a:xfrm>
            <a:off x="5644474" y="338979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9" name="Rectangle 88"/>
          <p:cNvSpPr/>
          <p:nvPr/>
        </p:nvSpPr>
        <p:spPr>
          <a:xfrm>
            <a:off x="5881952" y="338979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0" name="Rectangle 89"/>
          <p:cNvSpPr/>
          <p:nvPr/>
        </p:nvSpPr>
        <p:spPr>
          <a:xfrm>
            <a:off x="6119430" y="338979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1" name="Rectangle 90"/>
          <p:cNvSpPr/>
          <p:nvPr/>
        </p:nvSpPr>
        <p:spPr>
          <a:xfrm>
            <a:off x="6356908" y="338979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2" name="Rectangle 91"/>
          <p:cNvSpPr/>
          <p:nvPr/>
        </p:nvSpPr>
        <p:spPr>
          <a:xfrm>
            <a:off x="6594386" y="338979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3" name="Rectangle 92"/>
          <p:cNvSpPr/>
          <p:nvPr/>
        </p:nvSpPr>
        <p:spPr>
          <a:xfrm>
            <a:off x="6831864" y="338979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4" name="Rectangle 93"/>
          <p:cNvSpPr/>
          <p:nvPr/>
        </p:nvSpPr>
        <p:spPr>
          <a:xfrm>
            <a:off x="7069342" y="338979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5" name="Rectangle 94"/>
          <p:cNvSpPr/>
          <p:nvPr/>
        </p:nvSpPr>
        <p:spPr>
          <a:xfrm>
            <a:off x="7306816" y="338979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7" name="Rectangle 96"/>
          <p:cNvSpPr/>
          <p:nvPr/>
        </p:nvSpPr>
        <p:spPr>
          <a:xfrm>
            <a:off x="4932040" y="364288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8" name="Rectangle 97"/>
          <p:cNvSpPr/>
          <p:nvPr/>
        </p:nvSpPr>
        <p:spPr>
          <a:xfrm>
            <a:off x="5169518" y="364288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9" name="Rectangle 98"/>
          <p:cNvSpPr/>
          <p:nvPr/>
        </p:nvSpPr>
        <p:spPr>
          <a:xfrm>
            <a:off x="5406996" y="364288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0" name="Rectangle 99"/>
          <p:cNvSpPr/>
          <p:nvPr/>
        </p:nvSpPr>
        <p:spPr>
          <a:xfrm>
            <a:off x="5644474" y="364288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1" name="Rectangle 100"/>
          <p:cNvSpPr/>
          <p:nvPr/>
        </p:nvSpPr>
        <p:spPr>
          <a:xfrm>
            <a:off x="5881952" y="364288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2" name="Rectangle 101"/>
          <p:cNvSpPr/>
          <p:nvPr/>
        </p:nvSpPr>
        <p:spPr>
          <a:xfrm>
            <a:off x="6119430" y="364288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3" name="Rectangle 102"/>
          <p:cNvSpPr/>
          <p:nvPr/>
        </p:nvSpPr>
        <p:spPr>
          <a:xfrm>
            <a:off x="6356908" y="364288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4" name="Rectangle 103"/>
          <p:cNvSpPr/>
          <p:nvPr/>
        </p:nvSpPr>
        <p:spPr>
          <a:xfrm>
            <a:off x="6594386" y="364288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5" name="Rectangle 104"/>
          <p:cNvSpPr/>
          <p:nvPr/>
        </p:nvSpPr>
        <p:spPr>
          <a:xfrm>
            <a:off x="6831864" y="364288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6" name="Rectangle 105"/>
          <p:cNvSpPr/>
          <p:nvPr/>
        </p:nvSpPr>
        <p:spPr>
          <a:xfrm>
            <a:off x="7069342" y="364288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7" name="Rectangle 106"/>
          <p:cNvSpPr/>
          <p:nvPr/>
        </p:nvSpPr>
        <p:spPr>
          <a:xfrm>
            <a:off x="7306816" y="3642889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9" name="Rectangle 108"/>
          <p:cNvSpPr/>
          <p:nvPr/>
        </p:nvSpPr>
        <p:spPr>
          <a:xfrm>
            <a:off x="4932040" y="389598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0" name="Rectangle 109"/>
          <p:cNvSpPr/>
          <p:nvPr/>
        </p:nvSpPr>
        <p:spPr>
          <a:xfrm>
            <a:off x="5169518" y="389598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1" name="Rectangle 110"/>
          <p:cNvSpPr/>
          <p:nvPr/>
        </p:nvSpPr>
        <p:spPr>
          <a:xfrm>
            <a:off x="5406996" y="389598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2" name="Rectangle 111"/>
          <p:cNvSpPr/>
          <p:nvPr/>
        </p:nvSpPr>
        <p:spPr>
          <a:xfrm>
            <a:off x="5644474" y="389598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3" name="Rectangle 112"/>
          <p:cNvSpPr/>
          <p:nvPr/>
        </p:nvSpPr>
        <p:spPr>
          <a:xfrm>
            <a:off x="5881952" y="389598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4" name="Rectangle 113"/>
          <p:cNvSpPr/>
          <p:nvPr/>
        </p:nvSpPr>
        <p:spPr>
          <a:xfrm>
            <a:off x="6119430" y="389598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5" name="Rectangle 114"/>
          <p:cNvSpPr/>
          <p:nvPr/>
        </p:nvSpPr>
        <p:spPr>
          <a:xfrm>
            <a:off x="6356908" y="389598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6" name="Rectangle 115"/>
          <p:cNvSpPr/>
          <p:nvPr/>
        </p:nvSpPr>
        <p:spPr>
          <a:xfrm>
            <a:off x="6594386" y="389598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7" name="Rectangle 116"/>
          <p:cNvSpPr/>
          <p:nvPr/>
        </p:nvSpPr>
        <p:spPr>
          <a:xfrm>
            <a:off x="6831864" y="389598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8" name="Rectangle 117"/>
          <p:cNvSpPr/>
          <p:nvPr/>
        </p:nvSpPr>
        <p:spPr>
          <a:xfrm>
            <a:off x="7069342" y="389598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9" name="Rectangle 118"/>
          <p:cNvSpPr/>
          <p:nvPr/>
        </p:nvSpPr>
        <p:spPr>
          <a:xfrm>
            <a:off x="7306816" y="3895984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1" name="Rectangle 120"/>
          <p:cNvSpPr/>
          <p:nvPr/>
        </p:nvSpPr>
        <p:spPr>
          <a:xfrm>
            <a:off x="4932040" y="4149080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2" name="Rectangle 121"/>
          <p:cNvSpPr/>
          <p:nvPr/>
        </p:nvSpPr>
        <p:spPr>
          <a:xfrm>
            <a:off x="5169518" y="4149080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3" name="Rectangle 122"/>
          <p:cNvSpPr/>
          <p:nvPr/>
        </p:nvSpPr>
        <p:spPr>
          <a:xfrm>
            <a:off x="5406996" y="4149080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4" name="Rectangle 123"/>
          <p:cNvSpPr/>
          <p:nvPr/>
        </p:nvSpPr>
        <p:spPr>
          <a:xfrm>
            <a:off x="5644474" y="4149080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5" name="Rectangle 124"/>
          <p:cNvSpPr/>
          <p:nvPr/>
        </p:nvSpPr>
        <p:spPr>
          <a:xfrm>
            <a:off x="5881952" y="4149080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6" name="Rectangle 125"/>
          <p:cNvSpPr/>
          <p:nvPr/>
        </p:nvSpPr>
        <p:spPr>
          <a:xfrm>
            <a:off x="6119430" y="4149080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7" name="Rectangle 126"/>
          <p:cNvSpPr/>
          <p:nvPr/>
        </p:nvSpPr>
        <p:spPr>
          <a:xfrm>
            <a:off x="6356908" y="4149080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8" name="Rectangle 127"/>
          <p:cNvSpPr/>
          <p:nvPr/>
        </p:nvSpPr>
        <p:spPr>
          <a:xfrm>
            <a:off x="6594386" y="4149080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9" name="Rectangle 128"/>
          <p:cNvSpPr/>
          <p:nvPr/>
        </p:nvSpPr>
        <p:spPr>
          <a:xfrm>
            <a:off x="6831864" y="4149080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0" name="Rectangle 129"/>
          <p:cNvSpPr/>
          <p:nvPr/>
        </p:nvSpPr>
        <p:spPr>
          <a:xfrm>
            <a:off x="7069342" y="4149080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1" name="Rectangle 130"/>
          <p:cNvSpPr/>
          <p:nvPr/>
        </p:nvSpPr>
        <p:spPr>
          <a:xfrm>
            <a:off x="7306816" y="4149080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Box 7"/>
          <p:cNvSpPr txBox="1"/>
          <p:nvPr/>
        </p:nvSpPr>
        <p:spPr>
          <a:xfrm>
            <a:off x="539552" y="378904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solidFill>
                  <a:srgbClr val="FF0000"/>
                </a:solidFill>
                <a:latin typeface="Lucida Sans Unicode" pitchFamily="34" charset="0"/>
                <a:cs typeface="Lucida Sans Unicode" pitchFamily="34" charset="0"/>
              </a:rPr>
              <a:t>!$omp parallel do private ( i ,j )</a:t>
            </a:r>
            <a:endParaRPr lang="en-US" b="1" dirty="0">
              <a:solidFill>
                <a:srgbClr val="FF0000"/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5205522" y="1927692"/>
            <a:ext cx="144016" cy="216024"/>
          </a:xfrm>
          <a:prstGeom prst="downArrow">
            <a:avLst/>
          </a:prstGeom>
          <a:solidFill>
            <a:srgbClr val="FF66FF"/>
          </a:solidFill>
          <a:ln w="95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Down Arrow 119"/>
          <p:cNvSpPr/>
          <p:nvPr/>
        </p:nvSpPr>
        <p:spPr>
          <a:xfrm>
            <a:off x="5443000" y="1927692"/>
            <a:ext cx="144016" cy="216024"/>
          </a:xfrm>
          <a:prstGeom prst="downArrow">
            <a:avLst/>
          </a:prstGeom>
          <a:solidFill>
            <a:srgbClr val="FF66FF"/>
          </a:solidFill>
          <a:ln w="95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Down Arrow 132"/>
          <p:cNvSpPr/>
          <p:nvPr/>
        </p:nvSpPr>
        <p:spPr>
          <a:xfrm>
            <a:off x="5680478" y="1927692"/>
            <a:ext cx="144016" cy="216024"/>
          </a:xfrm>
          <a:prstGeom prst="downArrow">
            <a:avLst/>
          </a:prstGeom>
          <a:solidFill>
            <a:srgbClr val="FF66FF"/>
          </a:solidFill>
          <a:ln w="95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Down Arrow 133"/>
          <p:cNvSpPr/>
          <p:nvPr/>
        </p:nvSpPr>
        <p:spPr>
          <a:xfrm>
            <a:off x="5917956" y="1927692"/>
            <a:ext cx="144016" cy="216024"/>
          </a:xfrm>
          <a:prstGeom prst="downArrow">
            <a:avLst/>
          </a:prstGeom>
          <a:solidFill>
            <a:srgbClr val="FF66FF"/>
          </a:solidFill>
          <a:ln w="95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Down Arrow 134"/>
          <p:cNvSpPr/>
          <p:nvPr/>
        </p:nvSpPr>
        <p:spPr>
          <a:xfrm>
            <a:off x="6155434" y="1927692"/>
            <a:ext cx="144016" cy="216024"/>
          </a:xfrm>
          <a:prstGeom prst="downArrow">
            <a:avLst/>
          </a:prstGeom>
          <a:solidFill>
            <a:srgbClr val="FF66FF"/>
          </a:solidFill>
          <a:ln w="95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Down Arrow 135"/>
          <p:cNvSpPr/>
          <p:nvPr/>
        </p:nvSpPr>
        <p:spPr>
          <a:xfrm>
            <a:off x="6379798" y="1927692"/>
            <a:ext cx="144016" cy="216024"/>
          </a:xfrm>
          <a:prstGeom prst="downArrow">
            <a:avLst/>
          </a:prstGeom>
          <a:solidFill>
            <a:srgbClr val="FF66FF"/>
          </a:solidFill>
          <a:ln w="95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Down Arrow 136"/>
          <p:cNvSpPr/>
          <p:nvPr/>
        </p:nvSpPr>
        <p:spPr>
          <a:xfrm>
            <a:off x="6630390" y="1927692"/>
            <a:ext cx="144016" cy="216024"/>
          </a:xfrm>
          <a:prstGeom prst="downArrow">
            <a:avLst/>
          </a:prstGeom>
          <a:solidFill>
            <a:srgbClr val="FF66FF"/>
          </a:solidFill>
          <a:ln w="95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Down Arrow 137"/>
          <p:cNvSpPr/>
          <p:nvPr/>
        </p:nvSpPr>
        <p:spPr>
          <a:xfrm>
            <a:off x="6867868" y="1927692"/>
            <a:ext cx="144016" cy="216024"/>
          </a:xfrm>
          <a:prstGeom prst="downArrow">
            <a:avLst/>
          </a:prstGeom>
          <a:solidFill>
            <a:srgbClr val="FF66FF"/>
          </a:solidFill>
          <a:ln w="95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Down Arrow 138"/>
          <p:cNvSpPr/>
          <p:nvPr/>
        </p:nvSpPr>
        <p:spPr>
          <a:xfrm>
            <a:off x="7105346" y="1927692"/>
            <a:ext cx="144016" cy="216024"/>
          </a:xfrm>
          <a:prstGeom prst="downArrow">
            <a:avLst/>
          </a:prstGeom>
          <a:solidFill>
            <a:srgbClr val="FF66FF"/>
          </a:solidFill>
          <a:ln w="95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0" name="Down Arrow 139"/>
          <p:cNvSpPr/>
          <p:nvPr/>
        </p:nvSpPr>
        <p:spPr>
          <a:xfrm>
            <a:off x="7342820" y="1927692"/>
            <a:ext cx="144016" cy="216024"/>
          </a:xfrm>
          <a:prstGeom prst="downArrow">
            <a:avLst/>
          </a:prstGeom>
          <a:solidFill>
            <a:srgbClr val="FF66FF"/>
          </a:solidFill>
          <a:ln w="95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Down Arrow 140"/>
          <p:cNvSpPr/>
          <p:nvPr/>
        </p:nvSpPr>
        <p:spPr>
          <a:xfrm rot="16200000">
            <a:off x="4996215" y="2133927"/>
            <a:ext cx="144016" cy="216024"/>
          </a:xfrm>
          <a:prstGeom prst="downArrow">
            <a:avLst/>
          </a:prstGeom>
          <a:solidFill>
            <a:srgbClr val="FF66FF"/>
          </a:solidFill>
          <a:ln w="95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Down Arrow 141"/>
          <p:cNvSpPr/>
          <p:nvPr/>
        </p:nvSpPr>
        <p:spPr>
          <a:xfrm rot="16200000">
            <a:off x="4996215" y="2387022"/>
            <a:ext cx="144016" cy="216024"/>
          </a:xfrm>
          <a:prstGeom prst="downArrow">
            <a:avLst/>
          </a:prstGeom>
          <a:solidFill>
            <a:srgbClr val="FF66FF"/>
          </a:solidFill>
          <a:ln w="95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Down Arrow 142"/>
          <p:cNvSpPr/>
          <p:nvPr/>
        </p:nvSpPr>
        <p:spPr>
          <a:xfrm rot="16200000">
            <a:off x="4996215" y="2640117"/>
            <a:ext cx="144016" cy="216024"/>
          </a:xfrm>
          <a:prstGeom prst="downArrow">
            <a:avLst/>
          </a:prstGeom>
          <a:solidFill>
            <a:srgbClr val="FF66FF"/>
          </a:solidFill>
          <a:ln w="95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Down Arrow 143"/>
          <p:cNvSpPr/>
          <p:nvPr/>
        </p:nvSpPr>
        <p:spPr>
          <a:xfrm rot="16200000">
            <a:off x="4996215" y="2893212"/>
            <a:ext cx="144016" cy="216024"/>
          </a:xfrm>
          <a:prstGeom prst="downArrow">
            <a:avLst/>
          </a:prstGeom>
          <a:solidFill>
            <a:srgbClr val="FF66FF"/>
          </a:solidFill>
          <a:ln w="95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Down Arrow 144"/>
          <p:cNvSpPr/>
          <p:nvPr/>
        </p:nvSpPr>
        <p:spPr>
          <a:xfrm rot="16200000">
            <a:off x="4996215" y="3146307"/>
            <a:ext cx="144016" cy="216024"/>
          </a:xfrm>
          <a:prstGeom prst="downArrow">
            <a:avLst/>
          </a:prstGeom>
          <a:solidFill>
            <a:srgbClr val="FF66FF"/>
          </a:solidFill>
          <a:ln w="95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Down Arrow 145"/>
          <p:cNvSpPr/>
          <p:nvPr/>
        </p:nvSpPr>
        <p:spPr>
          <a:xfrm rot="16200000">
            <a:off x="4996215" y="3399402"/>
            <a:ext cx="144016" cy="216024"/>
          </a:xfrm>
          <a:prstGeom prst="downArrow">
            <a:avLst/>
          </a:prstGeom>
          <a:solidFill>
            <a:srgbClr val="FF66FF"/>
          </a:solidFill>
          <a:ln w="95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Down Arrow 146"/>
          <p:cNvSpPr/>
          <p:nvPr/>
        </p:nvSpPr>
        <p:spPr>
          <a:xfrm rot="16200000">
            <a:off x="4996215" y="3652497"/>
            <a:ext cx="144016" cy="216024"/>
          </a:xfrm>
          <a:prstGeom prst="downArrow">
            <a:avLst/>
          </a:prstGeom>
          <a:solidFill>
            <a:srgbClr val="FF66FF"/>
          </a:solidFill>
          <a:ln w="95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Down Arrow 147"/>
          <p:cNvSpPr/>
          <p:nvPr/>
        </p:nvSpPr>
        <p:spPr>
          <a:xfrm rot="16200000">
            <a:off x="4996215" y="3905592"/>
            <a:ext cx="144016" cy="216024"/>
          </a:xfrm>
          <a:prstGeom prst="downArrow">
            <a:avLst/>
          </a:prstGeom>
          <a:solidFill>
            <a:srgbClr val="FF66FF"/>
          </a:solidFill>
          <a:ln w="95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Down Arrow 148"/>
          <p:cNvSpPr/>
          <p:nvPr/>
        </p:nvSpPr>
        <p:spPr>
          <a:xfrm rot="16200000">
            <a:off x="4996215" y="4182881"/>
            <a:ext cx="144016" cy="216024"/>
          </a:xfrm>
          <a:prstGeom prst="downArrow">
            <a:avLst/>
          </a:prstGeom>
          <a:solidFill>
            <a:srgbClr val="FF66FF"/>
          </a:solidFill>
          <a:ln w="95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251520" y="1700808"/>
            <a:ext cx="360040" cy="226884"/>
          </a:xfrm>
          <a:prstGeom prst="rightArrow">
            <a:avLst/>
          </a:prstGeom>
          <a:solidFill>
            <a:srgbClr val="FFFF00"/>
          </a:solidFill>
          <a:ln w="1905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D5EA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D5EA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D5EA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D5EA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D5EA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D5EA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D5EA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D5EA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D5EA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5274E-6 L 0.00417 0.08211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409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6 L 0.03993 -0.05902 C 0.04895 -0.07129 0.05399 -0.08981 0.05399 -0.10926 C 0.05399 -0.13125 0.04895 -0.14884 0.03993 -0.16111 L 4.72222E-6 -0.2199 " pathEditMode="relative" rAng="0" ptsTypes="FffFF">
                                      <p:cBhvr>
                                        <p:cTn id="66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1099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03993 -0.05902 C 0.04896 -0.07129 0.054 -0.08981 0.054 -0.10926 C 0.054 -0.13125 0.04896 -0.14884 0.03993 -0.16111 L -3.33333E-6 -0.2199 " pathEditMode="relative" rAng="0" ptsTypes="FffFF">
                                      <p:cBhvr>
                                        <p:cTn id="68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1099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03994 -0.05902 C 0.04896 -0.07129 0.054 -0.08981 0.054 -0.10926 C 0.054 -0.13125 0.04896 -0.14884 0.03994 -0.16111 L 5E-6 -0.2199 " pathEditMode="relative" rAng="0" ptsTypes="FffFF">
                                      <p:cBhvr>
                                        <p:cTn id="70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1099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03993 -0.05902 C 0.04896 -0.07129 0.05399 -0.08981 0.05399 -0.10926 C 0.05399 -0.13125 0.04896 -0.14884 0.03993 -0.16111 L 3.33333E-6 -0.2199 " pathEditMode="relative" rAng="0" ptsTypes="FffFF">
                                      <p:cBhvr>
                                        <p:cTn id="72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10995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6 L 0.03994 -0.05902 C 0.04896 -0.07129 0.054 -0.08981 0.054 -0.10926 C 0.054 -0.13125 0.04896 -0.14884 0.03994 -0.16111 L -4.72222E-6 -0.2199 " pathEditMode="relative" rAng="0" ptsTypes="FffFF">
                                      <p:cBhvr>
                                        <p:cTn id="74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1099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0.03993 -0.05902 C 0.04895 -0.07129 0.05399 -0.08981 0.05399 -0.10926 C 0.05399 -0.13125 0.04895 -0.14884 0.03993 -0.16111 L 3.61111E-6 -0.2199 " pathEditMode="relative" rAng="0" ptsTypes="FffFF">
                                      <p:cBhvr>
                                        <p:cTn id="76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10995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0.03994 -0.05902 C 0.04896 -0.07129 0.054 -0.08981 0.054 -0.10926 C 0.054 -0.13125 0.04896 -0.14884 0.03994 -0.16111 L -4.44444E-6 -0.2199 " pathEditMode="relative" rAng="0" ptsTypes="FffFF">
                                      <p:cBhvr>
                                        <p:cTn id="78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10995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L 0.03993 -0.05902 C 0.04895 -0.07129 0.05399 -0.08981 0.05399 -0.10926 C 0.05399 -0.13125 0.04895 -0.14884 0.03993 -0.16111 L 3.88889E-6 -0.2199 " pathEditMode="relative" rAng="0" ptsTypes="FffFF">
                                      <p:cBhvr>
                                        <p:cTn id="80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1099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6 L 0.03993 -0.05902 C 0.04896 -0.07129 0.05399 -0.08981 0.05399 -0.10926 C 0.05399 -0.13125 0.04896 -0.14884 0.03993 -0.16111 L 2.22222E-6 -0.2199 " pathEditMode="relative" rAng="0" ptsTypes="FffFF">
                                      <p:cBhvr>
                                        <p:cTn id="82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10995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3993 -0.05902 C 0.04895 -0.07129 0.05399 -0.08981 0.05399 -0.10926 C 0.05399 -0.13125 0.04895 -0.14884 0.03993 -0.16111 L 4.16667E-6 -0.2199 " pathEditMode="relative" rAng="0" ptsTypes="FffFF">
                                      <p:cBhvr>
                                        <p:cTn id="84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1099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03993 -0.05902 C 0.04896 -0.07129 0.05399 -0.08981 0.05399 -0.10926 C 0.05399 -0.13125 0.04896 -0.14884 0.03993 -0.16111 L 2.5E-6 -0.2199 " pathEditMode="relative" rAng="0" ptsTypes="FffFF">
                                      <p:cBhvr>
                                        <p:cTn id="8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1099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D5EA"/>
                                      </p:to>
                                    </p:animClr>
                                    <p:set>
                                      <p:cBhvr>
                                        <p:cTn id="89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4896 0.05856 C -0.05955 0.07106 -0.06545 0.08958 -0.06545 0.10902 C -0.06545 0.13101 -0.05955 0.14838 -0.04896 0.16088 L 1.66667E-6 0.22037 " pathEditMode="relative" rAng="0" ptsTypes="FffFF">
                                      <p:cBhvr>
                                        <p:cTn id="9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1101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-0.04896 0.05856 C -0.05955 0.07106 -0.06545 0.08958 -0.06545 0.10902 C -0.06545 0.13101 -0.05955 0.14838 -0.04896 0.16088 L -5.55556E-7 0.22037 " pathEditMode="relative" rAng="0" ptsTypes="FffFF">
                                      <p:cBhvr>
                                        <p:cTn id="9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11019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-0.04896 0.05856 C -0.05955 0.07106 -0.06545 0.08958 -0.06545 0.10902 C -0.06545 0.13101 -0.05955 0.14838 -0.04896 0.16088 L 1.11111E-6 0.22037 " pathEditMode="relative" rAng="0" ptsTypes="FffFF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11019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04896 0.05856 C -0.05955 0.07106 -0.06545 0.08958 -0.06545 0.10902 C -0.06545 0.13101 -0.05955 0.14838 -0.04896 0.16088 L -8.33333E-7 0.22037 " pathEditMode="relative" rAng="0" ptsTypes="FffFF">
                                      <p:cBhvr>
                                        <p:cTn id="9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11019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04896 0.05856 C -0.05955 0.07106 -0.06545 0.08958 -0.06545 0.10902 C -0.06545 0.13101 -0.05955 0.14838 -0.04896 0.16088 L 8.33333E-7 0.22037 " pathEditMode="relative" rAng="0" ptsTypes="FffFF">
                                      <p:cBhvr>
                                        <p:cTn id="10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11019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04896 0.05856 C -0.05955 0.07106 -0.06545 0.08958 -0.06545 0.10902 C -0.06545 0.13101 -0.05955 0.14838 -0.04896 0.16088 L 2.5E-6 0.22037 " pathEditMode="relative" rAng="0" ptsTypes="FffFF">
                                      <p:cBhvr>
                                        <p:cTn id="10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11019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6 L -0.04896 0.05856 C -0.05955 0.07106 -0.06545 0.08958 -0.06545 0.10902 C -0.06545 0.13101 -0.05955 0.14838 -0.04896 0.16088 L 5.55556E-7 0.22037 " pathEditMode="relative" rAng="0" ptsTypes="FffFF">
                                      <p:cBhvr>
                                        <p:cTn id="10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11019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4896 0.05856 C -0.05955 0.07106 -0.06545 0.08958 -0.06545 0.10902 C -0.06545 0.13101 -0.05955 0.14838 -0.04896 0.16088 L 2.22222E-6 0.22037 " pathEditMode="relative" rAng="0" ptsTypes="FffFF">
                                      <p:cBhvr>
                                        <p:cTn id="10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11019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-0.04896 0.05856 C -0.05955 0.07106 -0.06545 0.08958 -0.06545 0.10902 C -0.06545 0.13101 -0.05955 0.14838 -0.04896 0.16088 L 2.77778E-7 0.22037 " pathEditMode="relative" rAng="0" ptsTypes="FffFF">
                                      <p:cBhvr>
                                        <p:cTn id="10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11019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-0.04896 0.05856 C -0.05955 0.07106 -0.06545 0.08958 -0.06545 0.10902 C -0.06545 0.13101 -0.05955 0.14838 -0.04896 0.16088 L 1.94444E-6 0.22037 " pathEditMode="relative" rAng="0" ptsTypes="FffFF">
                                      <p:cBhvr>
                                        <p:cTn id="11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11019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6 L -0.04896 0.05856 C -0.05955 0.07106 -0.06545 0.08958 -0.06545 0.10902 C -0.06545 0.13101 -0.05955 0.14838 -0.04896 0.16088 L 3.61111E-6 0.22037 " pathEditMode="relative" rAng="0" ptsTypes="FffFF">
                                      <p:cBhvr>
                                        <p:cTn id="1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8217 L 0.00417 0.23958 " pathEditMode="relative" rAng="0" ptsTypes="AA">
                                      <p:cBhvr>
                                        <p:cTn id="1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87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47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5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23941 L 1.38889E-6 0.44922 " pathEditMode="relative" rAng="0" ptsTypes="AA">
                                      <p:cBhvr>
                                        <p:cTn id="1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04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02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3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4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07" dur="1000" autoRev="1" fill="remov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8" dur="1000" autoRev="1" fill="remov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9" dur="1000" autoRev="1" fill="remov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1000" autoRev="1" fill="remov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2" dur="100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3" dur="100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4" dur="100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100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7" dur="1000" autoRev="1" fill="remov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8" dur="1000" autoRev="1" fill="remov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9" dur="1000" autoRev="1" fill="remov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1000" autoRev="1" fill="remov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22" dur="100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3" dur="100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4" dur="100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100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27" dur="1000" autoRev="1" fill="remov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8" dur="1000" autoRev="1" fill="remov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9" dur="1000" autoRev="1" fill="remov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0" dur="1000" autoRev="1" fill="remov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2" dur="1000" autoRev="1" fill="remov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3" dur="1000" autoRev="1" fill="remov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4" dur="1000" autoRev="1" fill="remov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1000" autoRev="1" fill="remov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7" dur="1000" autoRev="1" fill="remov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8" dur="1000" autoRev="1" fill="remov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9" dur="1000" autoRev="1" fill="remov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1000" autoRev="1" fill="remov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42" dur="1000" autoRev="1" fill="remov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3" dur="1000" autoRev="1" fill="remov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4" dur="1000" autoRev="1" fill="remov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5" dur="1000" autoRev="1" fill="remov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47" dur="100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8" dur="100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9" dur="100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0" dur="100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52" dur="1000" autoRev="1" fill="remov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3" dur="1000" autoRev="1" fill="remov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4" dur="1000" autoRev="1" fill="remov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5" dur="1000" autoRev="1" fill="remov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57" dur="1000" autoRev="1" fill="remov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8" dur="1000" autoRev="1" fill="remov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9" dur="1000" autoRev="1" fill="remov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" dur="1000" autoRev="1" fill="remov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2" dur="1000" autoRev="1" fill="remove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3" dur="1000" autoRev="1" fill="remove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4" dur="1000" autoRev="1" fill="remove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1000" autoRev="1" fill="remove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7" dur="1000" autoRev="1" fill="remove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8" dur="1000" autoRev="1" fill="remove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9" dur="1000" autoRev="1" fill="remove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0" dur="1000" autoRev="1" fill="remove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2" dur="1000" autoRev="1" fill="remov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3" dur="1000" autoRev="1" fill="remov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4" dur="1000" autoRev="1" fill="remov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5" dur="1000" autoRev="1" fill="remov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7" dur="1000" autoRev="1" fill="remov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8" dur="1000" autoRev="1" fill="remov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9" dur="1000" autoRev="1" fill="remov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0" dur="1000" autoRev="1" fill="remov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82" dur="1000" autoRev="1" fill="remove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3" dur="1000" autoRev="1" fill="remove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4" dur="1000" autoRev="1" fill="remove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5" dur="1000" autoRev="1" fill="remove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87" dur="1000" autoRev="1" fill="remove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8" dur="1000" autoRev="1" fill="remove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9" dur="1000" autoRev="1" fill="remove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0" dur="1000" autoRev="1" fill="remove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92" dur="1000" autoRev="1" fill="remov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3" dur="1000" autoRev="1" fill="remov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4" dur="1000" autoRev="1" fill="remov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5" dur="1000" autoRev="1" fill="remov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3000"/>
                            </p:stCondLst>
                            <p:childTnLst>
                              <p:par>
                                <p:cTn id="297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2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0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2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3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5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6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7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7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7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8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8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9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9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0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0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1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1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2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2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3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3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3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4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5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5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5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6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6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7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7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7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8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8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9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9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9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60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60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61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6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6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62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62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63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63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63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64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64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651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65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6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3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3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3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5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5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6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6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7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7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9" fill="hold">
                      <p:stCondLst>
                        <p:cond delay="indefinite"/>
                      </p:stCondLst>
                      <p:childTnLst>
                        <p:par>
                          <p:cTn id="780" fill="hold">
                            <p:stCondLst>
                              <p:cond delay="0"/>
                            </p:stCondLst>
                            <p:childTnLst>
                              <p:par>
                                <p:cTn id="7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8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8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9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9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9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0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0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1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1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2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3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35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39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2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43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4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6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47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8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0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51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2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750"/>
                            </p:stCondLst>
                            <p:childTnLst>
                              <p:par>
                                <p:cTn id="854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5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6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6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6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6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6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7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7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7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7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7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8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8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8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8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8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9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9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9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89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9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0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1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903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04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5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90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08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911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12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3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915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16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7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9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2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923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24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5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6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92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2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9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93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3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4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93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36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93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40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94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4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6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94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4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0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95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5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4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95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5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8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95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6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1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96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64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6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967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68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9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0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971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72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3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4" presetID="1" presetClass="emph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>
                                        <p:cTn id="97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7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8" presetID="1" presetClass="emph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>
                                        <p:cTn id="97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80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2" presetID="1" presetClass="emph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>
                                        <p:cTn id="983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84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5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6" presetID="1" presetClass="emph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>
                                        <p:cTn id="987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88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0" presetID="1" presetClass="emph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>
                                        <p:cTn id="991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92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3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4" presetID="1" presetClass="emph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>
                                        <p:cTn id="995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99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7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8" presetID="1" presetClass="emph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>
                                        <p:cTn id="999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1000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1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2" presetID="1" presetClass="emph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>
                                        <p:cTn id="1003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1004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5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6" presetID="1" presetClass="emph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>
                                        <p:cTn id="1007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100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0" presetID="1" presetClass="emph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>
                                        <p:cTn id="1011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1012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3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4" presetID="1" presetClass="emph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>
                                        <p:cTn id="1015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1016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7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8" presetID="1" presetClass="emph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>
                                        <p:cTn id="1019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1020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1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2" fill="hold">
                      <p:stCondLst>
                        <p:cond delay="indefinite"/>
                      </p:stCondLst>
                      <p:childTnLst>
                        <p:par>
                          <p:cTn id="1023" fill="hold">
                            <p:stCondLst>
                              <p:cond delay="0"/>
                            </p:stCondLst>
                            <p:childTnLst>
                              <p:par>
                                <p:cTn id="10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8" grpId="0"/>
      <p:bldP spid="2" grpId="0" animBg="1"/>
      <p:bldP spid="2" grpId="1" animBg="1"/>
      <p:bldP spid="2" grpId="2" animBg="1"/>
      <p:bldP spid="120" grpId="0" animBg="1"/>
      <p:bldP spid="120" grpId="1" animBg="1"/>
      <p:bldP spid="120" grpId="2" animBg="1"/>
      <p:bldP spid="133" grpId="0" animBg="1"/>
      <p:bldP spid="133" grpId="1" animBg="1"/>
      <p:bldP spid="133" grpId="2" animBg="1"/>
      <p:bldP spid="134" grpId="0" animBg="1"/>
      <p:bldP spid="134" grpId="1" animBg="1"/>
      <p:bldP spid="134" grpId="2" animBg="1"/>
      <p:bldP spid="135" grpId="0" animBg="1"/>
      <p:bldP spid="135" grpId="1" animBg="1"/>
      <p:bldP spid="135" grpId="2" animBg="1"/>
      <p:bldP spid="136" grpId="0" animBg="1"/>
      <p:bldP spid="136" grpId="1" animBg="1"/>
      <p:bldP spid="136" grpId="2" animBg="1"/>
      <p:bldP spid="137" grpId="0" animBg="1"/>
      <p:bldP spid="137" grpId="1" animBg="1"/>
      <p:bldP spid="137" grpId="2" animBg="1"/>
      <p:bldP spid="138" grpId="0" animBg="1"/>
      <p:bldP spid="138" grpId="1" animBg="1"/>
      <p:bldP spid="138" grpId="2" animBg="1"/>
      <p:bldP spid="139" grpId="0" animBg="1"/>
      <p:bldP spid="139" grpId="1" animBg="1"/>
      <p:bldP spid="139" grpId="2" animBg="1"/>
      <p:bldP spid="140" grpId="0" animBg="1"/>
      <p:bldP spid="140" grpId="1" animBg="1"/>
      <p:bldP spid="140" grpId="2" animBg="1"/>
      <p:bldP spid="141" grpId="0" animBg="1"/>
      <p:bldP spid="141" grpId="1" animBg="1"/>
      <p:bldP spid="141" grpId="2" animBg="1"/>
      <p:bldP spid="142" grpId="0" animBg="1"/>
      <p:bldP spid="142" grpId="1" animBg="1"/>
      <p:bldP spid="142" grpId="2" animBg="1"/>
      <p:bldP spid="143" grpId="0" animBg="1"/>
      <p:bldP spid="143" grpId="1" animBg="1"/>
      <p:bldP spid="143" grpId="2" animBg="1"/>
      <p:bldP spid="144" grpId="0" animBg="1"/>
      <p:bldP spid="144" grpId="1" animBg="1"/>
      <p:bldP spid="144" grpId="2" animBg="1"/>
      <p:bldP spid="145" grpId="0" animBg="1"/>
      <p:bldP spid="145" grpId="1" animBg="1"/>
      <p:bldP spid="145" grpId="2" animBg="1"/>
      <p:bldP spid="146" grpId="0" animBg="1"/>
      <p:bldP spid="146" grpId="1" animBg="1"/>
      <p:bldP spid="146" grpId="2" animBg="1"/>
      <p:bldP spid="147" grpId="0" animBg="1"/>
      <p:bldP spid="147" grpId="1" animBg="1"/>
      <p:bldP spid="147" grpId="2" animBg="1"/>
      <p:bldP spid="148" grpId="0" animBg="1"/>
      <p:bldP spid="148" grpId="1" animBg="1"/>
      <p:bldP spid="148" grpId="2" animBg="1"/>
      <p:bldP spid="149" grpId="0" animBg="1"/>
      <p:bldP spid="149" grpId="1" animBg="1"/>
      <p:bldP spid="149" grpId="2" animBg="1"/>
      <p:bldP spid="6" grpId="0" animBg="1"/>
      <p:bldP spid="6" grpId="1" animBg="1"/>
      <p:bldP spid="6" grpId="2" animBg="1"/>
      <p:bldP spid="6" grpId="3" animBg="1"/>
      <p:bldP spid="6" grpId="4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mtClean="0"/>
              <a:t>First approach speed up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96336" y="4509120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smtClean="0">
                <a:latin typeface="Lucida Sans Unicode" pitchFamily="34" charset="0"/>
                <a:cs typeface="Lucida Sans Unicode" pitchFamily="34" charset="0"/>
              </a:rPr>
              <a:t>nThreads</a:t>
            </a:r>
            <a:endParaRPr lang="en-US" sz="1200" dirty="0">
              <a:latin typeface="Lucida Sans Unicode" pitchFamily="34" charset="0"/>
              <a:cs typeface="Lucida Sans Unicode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971600" y="1628800"/>
          <a:ext cx="684076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4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Tau Performance System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Intuitive Performance Engineering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12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722313" y="4406900"/>
            <a:ext cx="77724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49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TAU Performance System®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19"/>
            <a:ext cx="5252005" cy="4525963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 smtClean="0">
                <a:solidFill>
                  <a:schemeClr val="accent2"/>
                </a:solidFill>
              </a:rPr>
              <a:t>Integrated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i="1" dirty="0" smtClean="0">
                <a:solidFill>
                  <a:schemeClr val="accent2"/>
                </a:solidFill>
              </a:rPr>
              <a:t>toolkit</a:t>
            </a:r>
            <a:r>
              <a:rPr lang="en-US" dirty="0" smtClean="0"/>
              <a:t> for performance problem solving</a:t>
            </a:r>
          </a:p>
          <a:p>
            <a:pPr lvl="1"/>
            <a:r>
              <a:rPr lang="en-US" dirty="0" smtClean="0"/>
              <a:t>Instrumentation, measurement, analysis, visualization</a:t>
            </a:r>
          </a:p>
          <a:p>
            <a:pPr lvl="1"/>
            <a:r>
              <a:rPr lang="en-US" dirty="0" smtClean="0"/>
              <a:t>Portable profiling and tracing</a:t>
            </a:r>
          </a:p>
          <a:p>
            <a:pPr lvl="1"/>
            <a:r>
              <a:rPr lang="en-US" dirty="0" smtClean="0"/>
              <a:t>Performance data management and data mining</a:t>
            </a:r>
          </a:p>
          <a:p>
            <a:r>
              <a:rPr lang="en-US" dirty="0" smtClean="0"/>
              <a:t>Direct and indirect measurement</a:t>
            </a:r>
          </a:p>
          <a:p>
            <a:r>
              <a:rPr lang="en-US" i="1" dirty="0" smtClean="0">
                <a:solidFill>
                  <a:srgbClr val="FF0900"/>
                </a:solidFill>
              </a:rPr>
              <a:t>Free, open source, BSD license</a:t>
            </a:r>
          </a:p>
          <a:p>
            <a:r>
              <a:rPr lang="en-US" dirty="0" smtClean="0"/>
              <a:t>Available on all HPC platforms (and some non-HPC)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tau.uoregon.edu</a:t>
            </a:r>
            <a:r>
              <a:rPr lang="en-US" dirty="0" smtClean="0"/>
              <a:t>/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13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943601" y="854682"/>
            <a:ext cx="2940366" cy="5148636"/>
            <a:chOff x="5943601" y="1301986"/>
            <a:chExt cx="2940366" cy="5148636"/>
          </a:xfrm>
        </p:grpSpPr>
        <p:sp>
          <p:nvSpPr>
            <p:cNvPr id="7" name="AutoShape 3"/>
            <p:cNvSpPr>
              <a:spLocks noChangeAspect="1" noChangeArrowheads="1"/>
            </p:cNvSpPr>
            <p:nvPr/>
          </p:nvSpPr>
          <p:spPr bwMode="auto">
            <a:xfrm>
              <a:off x="5943601" y="1420392"/>
              <a:ext cx="2940366" cy="5030230"/>
            </a:xfrm>
            <a:prstGeom prst="roundRect">
              <a:avLst>
                <a:gd name="adj" fmla="val 11343"/>
              </a:avLst>
            </a:prstGeom>
            <a:solidFill>
              <a:schemeClr val="bg1"/>
            </a:solidFill>
            <a:ln w="57150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4" descr="tau-analysis-color.pdf                                         0019E50EMacintosh HD                   C156AA62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2984" y="3981450"/>
              <a:ext cx="2641600" cy="2336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tau-inst-measure-color.pdf                                     0019E50EMacintosh HD                   C156AA62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0441" y="1559139"/>
              <a:ext cx="2706687" cy="224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AutoShape 6"/>
            <p:cNvSpPr>
              <a:spLocks noChangeAspect="1" noChangeArrowheads="1"/>
            </p:cNvSpPr>
            <p:nvPr/>
          </p:nvSpPr>
          <p:spPr bwMode="auto">
            <a:xfrm>
              <a:off x="6493034" y="1301986"/>
              <a:ext cx="1841500" cy="22225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80010" tIns="40005" rIns="80010" bIns="40005" anchor="ctr"/>
            <a:lstStyle/>
            <a:p>
              <a:pPr algn="ctr" defTabSz="800100"/>
              <a:r>
                <a:rPr lang="en-US" sz="1600" dirty="0"/>
                <a:t>TAU Architecture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242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TAU Performance System®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  <a:buFont typeface="Arial" pitchFamily="-1" charset="0"/>
              <a:buChar char="•"/>
            </a:pPr>
            <a:r>
              <a:rPr lang="en-US" sz="28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Tuning and Analysis Utilities </a:t>
            </a:r>
            <a:r>
              <a:rPr lang="en-US" sz="28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(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20+ </a:t>
            </a:r>
            <a:r>
              <a:rPr lang="en-US" sz="2800" b="1" dirty="0">
                <a:solidFill>
                  <a:schemeClr val="accent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year project</a:t>
            </a:r>
            <a:r>
              <a:rPr lang="en-US" sz="28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)</a:t>
            </a:r>
          </a:p>
          <a:p>
            <a:pPr>
              <a:lnSpc>
                <a:spcPct val="80000"/>
              </a:lnSpc>
              <a:spcBef>
                <a:spcPts val="180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sz="28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Comprehensive performance profiling and tracing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>
                <a:latin typeface="Arial" pitchFamily="-1" charset="0"/>
              </a:rPr>
              <a:t>Integrated, scalable, flexible, portable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>
                <a:latin typeface="Arial" pitchFamily="-1" charset="0"/>
              </a:rPr>
              <a:t>Targets all parallel programming/execution </a:t>
            </a:r>
            <a:r>
              <a:rPr lang="en-US" sz="2400" dirty="0" smtClean="0">
                <a:latin typeface="Arial" pitchFamily="-1" charset="0"/>
              </a:rPr>
              <a:t>paradigms</a:t>
            </a:r>
            <a:endParaRPr lang="en-US" sz="2400" dirty="0">
              <a:latin typeface="Arial" pitchFamily="-1" charset="0"/>
            </a:endParaRPr>
          </a:p>
          <a:p>
            <a:pPr>
              <a:lnSpc>
                <a:spcPct val="80000"/>
              </a:lnSpc>
              <a:spcBef>
                <a:spcPts val="180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sz="28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Integrated performance toolkit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>
                <a:latin typeface="Arial" pitchFamily="-1" charset="0"/>
              </a:rPr>
              <a:t>Instrumentation, measurement, analysis, visualization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>
                <a:latin typeface="Arial" pitchFamily="-1" charset="0"/>
              </a:rPr>
              <a:t>Widely-ported performance profiling / tracing system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>
                <a:latin typeface="Arial" pitchFamily="-1" charset="0"/>
              </a:rPr>
              <a:t>Performance data management and data mining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2400" dirty="0">
                <a:latin typeface="Arial" pitchFamily="-1" charset="0"/>
              </a:rPr>
              <a:t>Open source (BSD-style license</a:t>
            </a:r>
            <a:r>
              <a:rPr lang="en-US" sz="2400" dirty="0" smtClean="0">
                <a:latin typeface="Arial" pitchFamily="-1" charset="0"/>
              </a:rPr>
              <a:t>)</a:t>
            </a:r>
            <a:endParaRPr lang="en-US" sz="2400" dirty="0">
              <a:latin typeface="Arial" pitchFamily="-1" charset="0"/>
            </a:endParaRPr>
          </a:p>
          <a:p>
            <a:pPr>
              <a:lnSpc>
                <a:spcPct val="80000"/>
              </a:lnSpc>
              <a:spcBef>
                <a:spcPts val="180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sz="28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Integrates with application frameworks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14</a:t>
            </a:fld>
            <a:endParaRPr lang="en-US"/>
          </a:p>
        </p:txBody>
      </p:sp>
      <p:pic>
        <p:nvPicPr>
          <p:cNvPr id="11" name="Picture 4" descr="tau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726"/>
          <a:stretch>
            <a:fillRect/>
          </a:stretch>
        </p:blipFill>
        <p:spPr bwMode="auto">
          <a:xfrm>
            <a:off x="7210266" y="4925830"/>
            <a:ext cx="1699335" cy="141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36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Supports All HPC Platforms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15</a:t>
            </a:fld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983159" y="1428986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Fortran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49759" y="819386"/>
            <a:ext cx="1667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C/C++</a:t>
            </a:r>
            <a:endParaRPr lang="en-US" sz="40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5783759" y="1809986"/>
            <a:ext cx="1325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Java</a:t>
            </a:r>
            <a:endParaRPr lang="en-US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745159" y="2876786"/>
            <a:ext cx="1324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3"/>
                </a:solidFill>
              </a:rPr>
              <a:t>GNU</a:t>
            </a:r>
            <a:endParaRPr lang="en-US" sz="4000" b="1" dirty="0">
              <a:solidFill>
                <a:schemeClr val="accent3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155359" y="1733786"/>
            <a:ext cx="1042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MPI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088559" y="2419586"/>
            <a:ext cx="2255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OpenMP</a:t>
            </a:r>
            <a:endParaRPr lang="en-US" sz="40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4488359" y="3181586"/>
            <a:ext cx="1068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PGI</a:t>
            </a:r>
            <a:endParaRPr lang="en-US" sz="40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2659559" y="895586"/>
            <a:ext cx="1647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3"/>
                </a:solidFill>
              </a:rPr>
              <a:t>CUDA</a:t>
            </a:r>
            <a:endParaRPr lang="en-US" sz="4000" b="1" dirty="0">
              <a:solidFill>
                <a:schemeClr val="accent3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412159" y="819386"/>
            <a:ext cx="12676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UPC</a:t>
            </a:r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707559" y="3257786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Cray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774359" y="895586"/>
            <a:ext cx="1922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3"/>
                </a:solidFill>
              </a:rPr>
              <a:t>Python</a:t>
            </a:r>
            <a:endParaRPr lang="en-US" sz="4000" b="1" dirty="0">
              <a:solidFill>
                <a:schemeClr val="accent3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49759" y="2876786"/>
            <a:ext cx="1239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Intel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964359" y="3333986"/>
            <a:ext cx="1542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LLVM</a:t>
            </a:r>
            <a:endParaRPr lang="en-US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25959" y="2114786"/>
            <a:ext cx="2350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pthreads</a:t>
            </a:r>
            <a:endParaRPr lang="en-US" sz="4000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602159" y="3638786"/>
            <a:ext cx="1967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</a:rPr>
              <a:t>MinGW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735759" y="4095986"/>
            <a:ext cx="15524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</a:rPr>
              <a:t>Linux</a:t>
            </a:r>
            <a:endParaRPr lang="en-US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640759" y="4019786"/>
            <a:ext cx="2431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3366FF"/>
                </a:solidFill>
              </a:rPr>
              <a:t>Windows</a:t>
            </a:r>
            <a:endParaRPr lang="en-US" sz="4000" b="1" dirty="0">
              <a:solidFill>
                <a:srgbClr val="3366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155359" y="3867386"/>
            <a:ext cx="10438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AIX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231559" y="3105386"/>
            <a:ext cx="1153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8064A2"/>
                </a:solidFill>
              </a:rPr>
              <a:t>Sun</a:t>
            </a:r>
            <a:endParaRPr lang="en-US" sz="4000" b="1" dirty="0">
              <a:solidFill>
                <a:srgbClr val="8064A2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040559" y="1657586"/>
            <a:ext cx="2606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</a:rPr>
              <a:t>OpenACC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25959" y="4553186"/>
            <a:ext cx="1981200" cy="1569660"/>
          </a:xfrm>
          <a:prstGeom prst="rect">
            <a:avLst/>
          </a:prstGeom>
          <a:noFill/>
          <a:ln w="28575" cap="flat" cmpd="sng" algn="ctr">
            <a:solidFill>
              <a:srgbClr val="4F81BD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Insert yours </a:t>
            </a:r>
            <a:br>
              <a:rPr lang="en-US" sz="3200" b="1" dirty="0" smtClean="0"/>
            </a:br>
            <a:r>
              <a:rPr lang="en-US" sz="3200" b="1" dirty="0" smtClean="0"/>
              <a:t>here</a:t>
            </a:r>
            <a:endParaRPr lang="en-US" sz="3200" b="1" dirty="0"/>
          </a:p>
        </p:txBody>
      </p:sp>
      <p:sp>
        <p:nvSpPr>
          <p:cNvPr id="89" name="TextBox 88"/>
          <p:cNvSpPr txBox="1"/>
          <p:nvPr/>
        </p:nvSpPr>
        <p:spPr>
          <a:xfrm>
            <a:off x="3345359" y="2419586"/>
            <a:ext cx="2321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Intel MIC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735759" y="4781786"/>
            <a:ext cx="2579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</a:rPr>
              <a:t>BlueGene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783759" y="1200386"/>
            <a:ext cx="1068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GPI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326559" y="4705586"/>
            <a:ext cx="1865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8064A2"/>
                </a:solidFill>
              </a:rPr>
              <a:t>Fujitsu</a:t>
            </a:r>
            <a:endParaRPr lang="en-US" sz="4000" b="1" dirty="0">
              <a:solidFill>
                <a:srgbClr val="8064A2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307759" y="4705586"/>
            <a:ext cx="1352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ARM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850559" y="5467586"/>
            <a:ext cx="1415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OS X</a:t>
            </a:r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194996" y="5520493"/>
            <a:ext cx="1177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MPC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876933" y="5489672"/>
            <a:ext cx="1905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Android</a:t>
            </a:r>
            <a:endParaRPr lang="en-US" sz="4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1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91623" y="961718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Profiling</a:t>
            </a:r>
            <a:endParaRPr lang="en-US" sz="48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870451" y="961718"/>
            <a:ext cx="3816350" cy="639762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Tracing</a:t>
            </a:r>
            <a:endParaRPr lang="en-US" sz="4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16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91623" y="3734008"/>
            <a:ext cx="4040188" cy="229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1430" lvl="0" algn="ctr" defTabSz="914400" fontAlgn="base">
              <a:spcAft>
                <a:spcPts val="600"/>
              </a:spcAft>
              <a:defRPr/>
            </a:pPr>
            <a:r>
              <a:rPr lang="en-US" sz="36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Shows</a:t>
            </a:r>
            <a:r>
              <a:rPr lang="en-US" sz="3600" b="1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br>
              <a:rPr lang="en-US" sz="3600" b="1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6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</a:t>
            </a:r>
            <a:r>
              <a:rPr lang="en-US" sz="3600" b="1" dirty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much</a:t>
            </a:r>
            <a:r>
              <a:rPr lang="en-US" sz="36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6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time </a:t>
            </a:r>
            <a:r>
              <a:rPr lang="en-US" sz="36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was spent in each routine</a:t>
            </a: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7827" y="1761887"/>
            <a:ext cx="3816350" cy="18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f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454" b="20780"/>
          <a:stretch/>
        </p:blipFill>
        <p:spPr bwMode="auto">
          <a:xfrm>
            <a:off x="491624" y="1761888"/>
            <a:ext cx="4040188" cy="18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4870450" y="3734007"/>
            <a:ext cx="3816349" cy="229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1430" algn="ctr">
              <a:spcAft>
                <a:spcPts val="600"/>
              </a:spcAft>
            </a:pPr>
            <a:r>
              <a:rPr lang="en-US" sz="3600" dirty="0" smtClean="0">
                <a:solidFill>
                  <a:srgbClr val="0000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Shows</a:t>
            </a:r>
            <a:r>
              <a:rPr lang="en-US" sz="36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br>
              <a:rPr lang="en-US" sz="36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6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when</a:t>
            </a:r>
            <a:r>
              <a:rPr lang="en-US" sz="36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600" b="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events take place on a timeline</a:t>
            </a:r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Measurement Approaches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17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Types of Performance Profiles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Flat</a:t>
            </a:r>
            <a:r>
              <a:rPr lang="en-US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profiles</a:t>
            </a:r>
          </a:p>
          <a:p>
            <a:pPr lvl="1"/>
            <a:r>
              <a:rPr lang="en-US" dirty="0">
                <a:ea typeface="ＭＳ Ｐゴシック" charset="0"/>
              </a:rPr>
              <a:t>Metric (e.g., time) spent in an </a:t>
            </a:r>
            <a:r>
              <a:rPr lang="en-US" dirty="0" smtClean="0">
                <a:ea typeface="ＭＳ Ｐゴシック" charset="0"/>
              </a:rPr>
              <a:t>event</a:t>
            </a:r>
            <a:endParaRPr lang="en-US" dirty="0">
              <a:ea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Exclusive/inclusive, # of calls, child </a:t>
            </a:r>
            <a:r>
              <a:rPr lang="en-US" dirty="0" smtClean="0">
                <a:ea typeface="ＭＳ Ｐゴシック" charset="0"/>
              </a:rPr>
              <a:t>calls, …</a:t>
            </a:r>
            <a:endParaRPr lang="en-US" dirty="0">
              <a:ea typeface="ＭＳ Ｐゴシック" charset="0"/>
            </a:endParaRPr>
          </a:p>
          <a:p>
            <a:r>
              <a:rPr lang="en-US" i="1" dirty="0" err="1">
                <a:solidFill>
                  <a:srgbClr val="FF0900"/>
                </a:solidFill>
                <a:ea typeface="ＭＳ Ｐゴシック" charset="0"/>
                <a:cs typeface="ＭＳ Ｐゴシック" charset="0"/>
              </a:rPr>
              <a:t>Callpath</a:t>
            </a:r>
            <a:r>
              <a:rPr lang="en-US" dirty="0">
                <a:solidFill>
                  <a:srgbClr val="FF09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profiles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 smtClean="0">
                <a:ea typeface="ＭＳ Ｐゴシック" charset="0"/>
              </a:rPr>
              <a:t>Time </a:t>
            </a:r>
            <a:r>
              <a:rPr lang="en-US" dirty="0">
                <a:ea typeface="ＭＳ Ｐゴシック" charset="0"/>
              </a:rPr>
              <a:t>spent along a calling path (edges in </a:t>
            </a:r>
            <a:r>
              <a:rPr lang="en-US" dirty="0" err="1">
                <a:ea typeface="ＭＳ Ｐゴシック" charset="0"/>
              </a:rPr>
              <a:t>callgraph</a:t>
            </a:r>
            <a:r>
              <a:rPr lang="en-US" dirty="0">
                <a:ea typeface="ＭＳ Ｐゴシック" charset="0"/>
              </a:rPr>
              <a:t>)</a:t>
            </a:r>
          </a:p>
          <a:p>
            <a:pPr lvl="1"/>
            <a:r>
              <a:rPr lang="en-US" altLang="ja-JP" dirty="0" smtClean="0">
                <a:ea typeface="ＭＳ Ｐゴシック" charset="0"/>
              </a:rPr>
              <a:t>“</a:t>
            </a:r>
            <a:r>
              <a:rPr lang="en-US" altLang="ja-JP" i="1" dirty="0" smtClean="0">
                <a:ea typeface="ＭＳ Ｐゴシック" charset="0"/>
              </a:rPr>
              <a:t>main</a:t>
            </a:r>
            <a:r>
              <a:rPr lang="en-US" altLang="ja-JP" i="1" dirty="0">
                <a:ea typeface="ＭＳ Ｐゴシック" charset="0"/>
              </a:rPr>
              <a:t>=&gt; f1 =&gt; f2 =&gt; </a:t>
            </a:r>
            <a:r>
              <a:rPr lang="en-US" altLang="ja-JP" i="1" dirty="0" err="1" smtClean="0">
                <a:ea typeface="ＭＳ Ｐゴシック" charset="0"/>
              </a:rPr>
              <a:t>MPI_Send</a:t>
            </a:r>
            <a:r>
              <a:rPr lang="en-US" altLang="ja-JP" dirty="0" smtClean="0">
                <a:ea typeface="ＭＳ Ｐゴシック" charset="0"/>
              </a:rPr>
              <a:t>”</a:t>
            </a:r>
            <a:endParaRPr lang="en-US" altLang="ja-JP" dirty="0">
              <a:ea typeface="ＭＳ Ｐゴシック" charset="0"/>
            </a:endParaRPr>
          </a:p>
          <a:p>
            <a:pPr lvl="1"/>
            <a:r>
              <a:rPr lang="en-US" dirty="0" smtClean="0">
                <a:ea typeface="ＭＳ Ｐゴシック" charset="0"/>
                <a:cs typeface="Courier New"/>
              </a:rPr>
              <a:t>Set the </a:t>
            </a:r>
            <a:r>
              <a:rPr lang="en-US" b="1" dirty="0" smtClean="0">
                <a:solidFill>
                  <a:srgbClr val="FF0900"/>
                </a:solidFill>
                <a:ea typeface="ＭＳ Ｐゴシック" charset="0"/>
                <a:cs typeface="Courier New"/>
              </a:rPr>
              <a:t>TAU_CALLPATH_DEPTH</a:t>
            </a:r>
            <a:r>
              <a:rPr lang="en-US" dirty="0" smtClean="0">
                <a:solidFill>
                  <a:srgbClr val="FF0900"/>
                </a:solidFill>
                <a:ea typeface="ＭＳ Ｐゴシック" charset="0"/>
              </a:rPr>
              <a:t> </a:t>
            </a:r>
            <a:r>
              <a:rPr lang="en-US" dirty="0">
                <a:ea typeface="ＭＳ Ｐゴシック" charset="0"/>
              </a:rPr>
              <a:t>environment variable</a:t>
            </a:r>
          </a:p>
          <a:p>
            <a:r>
              <a:rPr lang="en-US" i="1" dirty="0">
                <a:solidFill>
                  <a:srgbClr val="FF0900"/>
                </a:solidFill>
                <a:ea typeface="ＭＳ Ｐゴシック" charset="0"/>
                <a:cs typeface="ＭＳ Ｐゴシック" charset="0"/>
              </a:rPr>
              <a:t>Phase</a:t>
            </a:r>
            <a:r>
              <a:rPr lang="en-US" dirty="0">
                <a:solidFill>
                  <a:srgbClr val="FF09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profiles</a:t>
            </a:r>
          </a:p>
          <a:p>
            <a:pPr lvl="1"/>
            <a:r>
              <a:rPr lang="en-US" dirty="0">
                <a:ea typeface="ＭＳ Ｐゴシック" charset="0"/>
              </a:rPr>
              <a:t>Flat profiles under a phase (nested phases </a:t>
            </a:r>
            <a:r>
              <a:rPr lang="en-US" dirty="0" smtClean="0">
                <a:ea typeface="ＭＳ Ｐゴシック" charset="0"/>
              </a:rPr>
              <a:t>allowed</a:t>
            </a:r>
            <a:r>
              <a:rPr lang="en-US" dirty="0">
                <a:ea typeface="ＭＳ Ｐゴシック" charset="0"/>
              </a:rPr>
              <a:t>)</a:t>
            </a:r>
          </a:p>
          <a:p>
            <a:pPr lvl="1"/>
            <a:r>
              <a:rPr lang="en-US" dirty="0">
                <a:ea typeface="ＭＳ Ｐゴシック" charset="0"/>
              </a:rPr>
              <a:t>Default </a:t>
            </a:r>
            <a:r>
              <a:rPr lang="ja-JP" altLang="en-US" dirty="0">
                <a:ea typeface="ＭＳ Ｐゴシック" charset="0"/>
              </a:rPr>
              <a:t>“</a:t>
            </a:r>
            <a:r>
              <a:rPr lang="en-US" altLang="ja-JP" dirty="0">
                <a:ea typeface="ＭＳ Ｐゴシック" charset="0"/>
              </a:rPr>
              <a:t>main</a:t>
            </a:r>
            <a:r>
              <a:rPr lang="ja-JP" altLang="en-US" dirty="0">
                <a:ea typeface="ＭＳ Ｐゴシック" charset="0"/>
              </a:rPr>
              <a:t>”</a:t>
            </a:r>
            <a:r>
              <a:rPr lang="en-US" altLang="ja-JP" dirty="0">
                <a:ea typeface="ＭＳ Ｐゴシック" charset="0"/>
              </a:rPr>
              <a:t> phase</a:t>
            </a:r>
          </a:p>
          <a:p>
            <a:pPr lvl="1"/>
            <a:r>
              <a:rPr lang="en-US" dirty="0">
                <a:ea typeface="ＭＳ Ｐゴシック" charset="0"/>
              </a:rPr>
              <a:t>Supports static or dynamic (e.g</a:t>
            </a:r>
            <a:r>
              <a:rPr lang="en-US" dirty="0" smtClean="0">
                <a:ea typeface="ＭＳ Ｐゴシック" charset="0"/>
              </a:rPr>
              <a:t>. </a:t>
            </a:r>
            <a:r>
              <a:rPr lang="en-US" dirty="0">
                <a:ea typeface="ＭＳ Ｐゴシック" charset="0"/>
              </a:rPr>
              <a:t>per-iteration) </a:t>
            </a:r>
            <a:r>
              <a:rPr lang="en-US" dirty="0" smtClean="0">
                <a:ea typeface="ＭＳ Ｐゴシック" charset="0"/>
              </a:rPr>
              <a:t>phases</a:t>
            </a:r>
            <a:endParaRPr lang="en-US" dirty="0">
              <a:ea typeface="ＭＳ Ｐゴシック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0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much data do you want?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18</a:t>
            </a:fld>
            <a:endParaRPr lang="en-US"/>
          </a:p>
        </p:txBody>
      </p:sp>
      <p:sp>
        <p:nvSpPr>
          <p:cNvPr id="7" name="Left-Right Arrow 6"/>
          <p:cNvSpPr/>
          <p:nvPr/>
        </p:nvSpPr>
        <p:spPr>
          <a:xfrm>
            <a:off x="1360582" y="2855764"/>
            <a:ext cx="6355828" cy="106469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79877" y="1894888"/>
            <a:ext cx="11191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Limited</a:t>
            </a:r>
            <a:br>
              <a:rPr lang="en-US" sz="2400" dirty="0" smtClean="0"/>
            </a:br>
            <a:r>
              <a:rPr lang="en-US" sz="2400" dirty="0" smtClean="0"/>
              <a:t>Profile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1987719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30475" y="3964954"/>
            <a:ext cx="1024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Flat </a:t>
            </a:r>
            <a:br>
              <a:rPr lang="en-US" sz="2400" b="1" dirty="0" smtClean="0">
                <a:solidFill>
                  <a:schemeClr val="accent2"/>
                </a:solidFill>
              </a:rPr>
            </a:br>
            <a:r>
              <a:rPr lang="en-US" sz="2400" b="1" dirty="0" smtClean="0">
                <a:solidFill>
                  <a:schemeClr val="accent2"/>
                </a:solidFill>
              </a:rPr>
              <a:t>Profile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90800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72884" y="1897691"/>
            <a:ext cx="999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Loop</a:t>
            </a:r>
            <a:br>
              <a:rPr lang="en-US" sz="2400" dirty="0" smtClean="0"/>
            </a:br>
            <a:r>
              <a:rPr lang="en-US" sz="2400" dirty="0" smtClean="0"/>
              <a:t>Profile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3521538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12179" y="3964954"/>
            <a:ext cx="1024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Phase</a:t>
            </a:r>
            <a:br>
              <a:rPr lang="en-US" sz="2400" dirty="0" smtClean="0"/>
            </a:br>
            <a:r>
              <a:rPr lang="en-US" sz="2400" dirty="0" smtClean="0"/>
              <a:t>Profile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4475140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370031" y="1928955"/>
            <a:ext cx="1211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Callpath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Profile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4921154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490133" y="3964954"/>
            <a:ext cx="882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900"/>
                </a:solidFill>
              </a:rPr>
              <a:t>Trace</a:t>
            </a:r>
            <a:endParaRPr lang="en-US" sz="2400" b="1" dirty="0">
              <a:solidFill>
                <a:srgbClr val="FF09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79875" y="2794832"/>
            <a:ext cx="91440" cy="1186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584599" y="5096169"/>
            <a:ext cx="3974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All levels support multiple metrics/counters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8197" y="3128428"/>
            <a:ext cx="1022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O(KB)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7716409" y="3128428"/>
            <a:ext cx="1010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O(TB)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596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Performance Data Measurement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19</a:t>
            </a:fld>
            <a:endParaRPr lang="en-US"/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494722" y="1097757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Direct via Probes</a:t>
            </a:r>
            <a:endParaRPr lang="en-US" b="1" dirty="0"/>
          </a:p>
        </p:txBody>
      </p:sp>
      <p:sp>
        <p:nvSpPr>
          <p:cNvPr id="8" name="Text Placeholder 10"/>
          <p:cNvSpPr txBox="1">
            <a:spLocks/>
          </p:cNvSpPr>
          <p:nvPr/>
        </p:nvSpPr>
        <p:spPr>
          <a:xfrm>
            <a:off x="4870449" y="1097757"/>
            <a:ext cx="3816350" cy="6397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Indirect via Sampling</a:t>
            </a:r>
            <a:endParaRPr lang="en-US" b="1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" y="4478012"/>
            <a:ext cx="4040188" cy="168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8630" lvl="0" indent="-457200" defTabSz="914400" fontAlgn="base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Exact measurement</a:t>
            </a:r>
          </a:p>
          <a:p>
            <a:pPr marL="468630" lvl="0" indent="-457200" defTabSz="914400" fontAlgn="base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Fine-grain control</a:t>
            </a:r>
          </a:p>
          <a:p>
            <a:pPr marL="468630" lvl="0" indent="-457200" defTabSz="914400" fontAlgn="base"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Calls inserted into code</a:t>
            </a:r>
            <a:endParaRPr lang="en-US" sz="2400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870450" y="4478012"/>
            <a:ext cx="3816349" cy="168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No code modification</a:t>
            </a:r>
          </a:p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b="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Minimal effort</a:t>
            </a:r>
          </a:p>
          <a:p>
            <a:pPr marL="468630" indent="-4572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Relies on debug symbols (</a:t>
            </a:r>
            <a:r>
              <a:rPr lang="en-US" sz="2400" b="1" dirty="0" smtClean="0">
                <a:solidFill>
                  <a:srgbClr val="FF09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-g</a:t>
            </a:r>
            <a:r>
              <a:rPr lang="en-US" sz="24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option)</a:t>
            </a:r>
            <a:endParaRPr lang="en-US" sz="2400" b="0" dirty="0" smtClean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3" name="Folded Corner 12"/>
          <p:cNvSpPr/>
          <p:nvPr/>
        </p:nvSpPr>
        <p:spPr>
          <a:xfrm>
            <a:off x="567608" y="1971480"/>
            <a:ext cx="3894417" cy="2272570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 dirty="0">
                <a:latin typeface="Courier New" charset="0"/>
              </a:rPr>
              <a:t>call </a:t>
            </a:r>
            <a:r>
              <a:rPr lang="en-US" b="1" dirty="0">
                <a:solidFill>
                  <a:schemeClr val="accent2"/>
                </a:solidFill>
                <a:latin typeface="Courier New" charset="0"/>
              </a:rPr>
              <a:t>TAU_START</a:t>
            </a:r>
            <a:r>
              <a:rPr lang="en-US" b="1" dirty="0" smtClean="0">
                <a:latin typeface="Courier New" charset="0"/>
              </a:rPr>
              <a:t>(‘</a:t>
            </a:r>
            <a:r>
              <a:rPr lang="en-US" altLang="ja-JP" b="1" dirty="0" smtClean="0">
                <a:latin typeface="Courier New" charset="0"/>
              </a:rPr>
              <a:t>potential</a:t>
            </a:r>
            <a:r>
              <a:rPr lang="en-US" b="1" dirty="0" smtClean="0">
                <a:latin typeface="Courier New" charset="0"/>
              </a:rPr>
              <a:t>’</a:t>
            </a:r>
            <a:r>
              <a:rPr lang="en-US" altLang="ja-JP" b="1" dirty="0" smtClean="0">
                <a:latin typeface="Courier New" charset="0"/>
              </a:rPr>
              <a:t>)</a:t>
            </a:r>
            <a:endParaRPr lang="en-US" altLang="ja-JP" b="1" dirty="0">
              <a:latin typeface="Courier New" charset="0"/>
            </a:endParaRP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 dirty="0">
                <a:solidFill>
                  <a:schemeClr val="accent3"/>
                </a:solidFill>
                <a:latin typeface="Courier New" charset="0"/>
              </a:rPr>
              <a:t>// code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b="1" dirty="0">
                <a:latin typeface="Courier New" charset="0"/>
              </a:rPr>
              <a:t>call </a:t>
            </a:r>
            <a:r>
              <a:rPr lang="en-US" b="1" dirty="0">
                <a:solidFill>
                  <a:srgbClr val="FF0900"/>
                </a:solidFill>
                <a:latin typeface="Courier New" charset="0"/>
              </a:rPr>
              <a:t>TAU_STOP</a:t>
            </a:r>
            <a:r>
              <a:rPr lang="en-US" b="1" dirty="0">
                <a:latin typeface="Courier New" charset="0"/>
              </a:rPr>
              <a:t>(</a:t>
            </a:r>
            <a:r>
              <a:rPr lang="en-US" b="1" dirty="0" smtClean="0">
                <a:latin typeface="Courier New" charset="0"/>
              </a:rPr>
              <a:t>‘</a:t>
            </a:r>
            <a:r>
              <a:rPr lang="en-US" altLang="ja-JP" b="1" dirty="0" smtClean="0">
                <a:latin typeface="Courier New" charset="0"/>
              </a:rPr>
              <a:t>potential</a:t>
            </a:r>
            <a:r>
              <a:rPr lang="en-US" b="1" dirty="0">
                <a:latin typeface="Courier New" charset="0"/>
              </a:rPr>
              <a:t>’</a:t>
            </a:r>
            <a:r>
              <a:rPr lang="en-US" altLang="ja-JP" b="1" dirty="0" smtClean="0">
                <a:latin typeface="Courier New" charset="0"/>
              </a:rPr>
              <a:t>)</a:t>
            </a:r>
            <a:endParaRPr lang="en-US" dirty="0"/>
          </a:p>
        </p:txBody>
      </p:sp>
      <p:pic>
        <p:nvPicPr>
          <p:cNvPr id="17" name="Picture 16" descr="Signal_Sampli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719" y="1971481"/>
            <a:ext cx="3503810" cy="2272570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526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697" y="2782455"/>
            <a:ext cx="7482607" cy="350058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19" name="Picture 18" descr="Untitled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98" y="2782456"/>
            <a:ext cx="7482606" cy="3500581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ParaTools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970910844"/>
              </p:ext>
            </p:extLst>
          </p:nvPr>
        </p:nvGraphicFramePr>
        <p:xfrm>
          <a:off x="375228" y="923636"/>
          <a:ext cx="8393544" cy="1858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Oval Callout 12"/>
          <p:cNvSpPr/>
          <p:nvPr/>
        </p:nvSpPr>
        <p:spPr>
          <a:xfrm>
            <a:off x="1385047" y="3482787"/>
            <a:ext cx="1965047" cy="437207"/>
          </a:xfrm>
          <a:prstGeom prst="wedgeEllipseCallout">
            <a:avLst>
              <a:gd name="adj1" fmla="val -24085"/>
              <a:gd name="adj2" fmla="val 19022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</a:rPr>
              <a:t>Beaverton, </a:t>
            </a:r>
            <a:r>
              <a:rPr lang="en-US" sz="1600" dirty="0" smtClean="0">
                <a:solidFill>
                  <a:schemeClr val="tx1"/>
                </a:solidFill>
              </a:rPr>
              <a:t>OR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3729941" y="5107941"/>
            <a:ext cx="2142967" cy="444738"/>
          </a:xfrm>
          <a:prstGeom prst="wedgeEllipseCallout">
            <a:avLst>
              <a:gd name="adj1" fmla="val -64334"/>
              <a:gd name="adj2" fmla="val -88611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Baltimore, MD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4922383" y="4504849"/>
            <a:ext cx="1901049" cy="444738"/>
          </a:xfrm>
          <a:prstGeom prst="wedgeEllipseCallout">
            <a:avLst>
              <a:gd name="adj1" fmla="val 50642"/>
              <a:gd name="adj2" fmla="val -7702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Paris, France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12" name="Oval Callout 11"/>
          <p:cNvSpPr/>
          <p:nvPr/>
        </p:nvSpPr>
        <p:spPr>
          <a:xfrm>
            <a:off x="4222193" y="3295093"/>
            <a:ext cx="1990348" cy="444738"/>
          </a:xfrm>
          <a:prstGeom prst="wedgeEllipseCallout">
            <a:avLst>
              <a:gd name="adj1" fmla="val 74112"/>
              <a:gd name="adj2" fmla="val 149746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</a:rPr>
              <a:t>Daresbury, UK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2798539" y="3919994"/>
            <a:ext cx="1896110" cy="652744"/>
          </a:xfrm>
          <a:prstGeom prst="wedgeEllipseCallout">
            <a:avLst>
              <a:gd name="adj1" fmla="val -98818"/>
              <a:gd name="adj2" fmla="val 48616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</a:rPr>
              <a:t>HQ @ Eugene, OR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3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228197" y="1031799"/>
            <a:ext cx="8681405" cy="5304117"/>
          </a:xfrm>
        </p:spPr>
        <p:txBody>
          <a:bodyPr>
            <a:noAutofit/>
          </a:bodyPr>
          <a:lstStyle/>
          <a:p>
            <a:pPr marL="0" indent="-274320" eaLnBrk="1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Use </a:t>
            </a:r>
            <a:r>
              <a:rPr lang="en-US" sz="2000" dirty="0" err="1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TAU’s</a:t>
            </a:r>
            <a:r>
              <a:rPr lang="en-US" sz="20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compiler wrappers</a:t>
            </a:r>
          </a:p>
          <a:p>
            <a:pPr marL="274320" lvl="1" indent="274320" eaLnBrk="1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latin typeface="Arial" pitchFamily="-1" charset="0"/>
              </a:rPr>
              <a:t>Replace </a:t>
            </a:r>
            <a:r>
              <a:rPr lang="en-US" sz="1600" dirty="0">
                <a:latin typeface="Courier"/>
                <a:cs typeface="Courier"/>
              </a:rPr>
              <a:t>CXX</a:t>
            </a:r>
            <a:r>
              <a:rPr lang="en-US" sz="1600" dirty="0">
                <a:latin typeface="Courier New" pitchFamily="-1" charset="0"/>
              </a:rPr>
              <a:t> </a:t>
            </a:r>
            <a:r>
              <a:rPr lang="en-US" sz="1800" dirty="0">
                <a:latin typeface="Arial" pitchFamily="-1" charset="0"/>
              </a:rPr>
              <a:t>with </a:t>
            </a:r>
            <a:r>
              <a:rPr lang="en-US" sz="1600" dirty="0" err="1" smtClean="0">
                <a:latin typeface="Courier"/>
                <a:cs typeface="Courier"/>
              </a:rPr>
              <a:t>tau_cxx.sh</a:t>
            </a:r>
            <a:r>
              <a:rPr lang="en-US" sz="1600" dirty="0" smtClean="0">
                <a:latin typeface="Courier New" pitchFamily="-1" charset="0"/>
              </a:rPr>
              <a:t>, etc.</a:t>
            </a:r>
            <a:endParaRPr lang="en-US" sz="1600" dirty="0" smtClean="0">
              <a:latin typeface="Arial" pitchFamily="-1" charset="0"/>
            </a:endParaRPr>
          </a:p>
          <a:p>
            <a:pPr marL="274320" lvl="1" indent="274320" eaLnBrk="1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latin typeface="Arial" pitchFamily="-1" charset="0"/>
              </a:rPr>
              <a:t>Automatically instruments </a:t>
            </a:r>
            <a:r>
              <a:rPr lang="en-US" sz="1800" dirty="0">
                <a:latin typeface="Arial" pitchFamily="-1" charset="0"/>
              </a:rPr>
              <a:t>source code, links with TAU</a:t>
            </a:r>
            <a:r>
              <a:rPr lang="en-US" sz="1800" dirty="0" smtClean="0">
                <a:latin typeface="Arial" pitchFamily="-1" charset="0"/>
              </a:rPr>
              <a:t> libraries</a:t>
            </a:r>
            <a:r>
              <a:rPr lang="en-US" sz="1800" dirty="0">
                <a:latin typeface="Arial" pitchFamily="-1" charset="0"/>
              </a:rPr>
              <a:t>.</a:t>
            </a:r>
            <a:endParaRPr lang="en-US" sz="1800" dirty="0" smtClean="0">
              <a:latin typeface="Arial" pitchFamily="-1" charset="0"/>
            </a:endParaRPr>
          </a:p>
          <a:p>
            <a:pPr marL="0" indent="-274320" eaLnBrk="1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Use </a:t>
            </a:r>
            <a:r>
              <a:rPr lang="en-US" sz="1800" dirty="0" err="1" smtClean="0">
                <a:latin typeface="Courier"/>
                <a:ea typeface="ＭＳ Ｐゴシック" pitchFamily="-1" charset="-128"/>
                <a:cs typeface="Courier"/>
              </a:rPr>
              <a:t>tau_cc.sh</a:t>
            </a:r>
            <a:r>
              <a:rPr lang="en-US" sz="18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20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for C, </a:t>
            </a:r>
            <a:r>
              <a:rPr lang="en-US" sz="1800" dirty="0" smtClean="0">
                <a:latin typeface="Courier"/>
                <a:ea typeface="ＭＳ Ｐゴシック" pitchFamily="-1" charset="-128"/>
                <a:cs typeface="Courier"/>
              </a:rPr>
              <a:t>tau_f90.sh</a:t>
            </a:r>
            <a:r>
              <a:rPr lang="en-US" sz="20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for Fortran, etc.</a:t>
            </a:r>
            <a:endParaRPr lang="en-US" sz="2000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Insert TAU API Calls Automatically</a:t>
            </a:r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57200" y="2871894"/>
            <a:ext cx="8229600" cy="3028841"/>
            <a:chOff x="457200" y="2871894"/>
            <a:chExt cx="8229600" cy="3028841"/>
          </a:xfrm>
        </p:grpSpPr>
        <p:grpSp>
          <p:nvGrpSpPr>
            <p:cNvPr id="2" name="Group 1"/>
            <p:cNvGrpSpPr/>
            <p:nvPr/>
          </p:nvGrpSpPr>
          <p:grpSpPr>
            <a:xfrm>
              <a:off x="457200" y="3395114"/>
              <a:ext cx="8229600" cy="2505621"/>
              <a:chOff x="685800" y="2971800"/>
              <a:chExt cx="8229600" cy="2505621"/>
            </a:xfrm>
          </p:grpSpPr>
          <p:sp>
            <p:nvSpPr>
              <p:cNvPr id="60420" name="AutoShape 4"/>
              <p:cNvSpPr>
                <a:spLocks noChangeArrowheads="1"/>
              </p:cNvSpPr>
              <p:nvPr/>
            </p:nvSpPr>
            <p:spPr bwMode="auto">
              <a:xfrm>
                <a:off x="685800" y="2971800"/>
                <a:ext cx="4038600" cy="2505621"/>
              </a:xfrm>
              <a:prstGeom prst="foldedCorner">
                <a:avLst>
                  <a:gd name="adj" fmla="val 12500"/>
                </a:avLst>
              </a:prstGeom>
              <a:solidFill>
                <a:srgbClr val="CCFFFF"/>
              </a:solidFill>
              <a:ln w="28575">
                <a:solidFill>
                  <a:schemeClr val="accent5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 smtClean="0">
                    <a:latin typeface="Courier New" pitchFamily="-1" charset="0"/>
                  </a:rPr>
                  <a:t>CXX </a:t>
                </a:r>
                <a:r>
                  <a:rPr lang="en-US" sz="1400" b="1" dirty="0">
                    <a:latin typeface="Courier New" pitchFamily="-1" charset="0"/>
                  </a:rPr>
                  <a:t>= </a:t>
                </a:r>
                <a:r>
                  <a:rPr lang="en-US" sz="1400" b="1" dirty="0" err="1">
                    <a:latin typeface="Courier New" pitchFamily="-1" charset="0"/>
                  </a:rPr>
                  <a:t>mpicxx</a:t>
                </a:r>
                <a:endParaRPr lang="en-US" sz="1400" b="1" dirty="0">
                  <a:latin typeface="Courier New" pitchFamily="-1" charset="0"/>
                </a:endParaRP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F90 = mpif90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CXXFLAGS =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LIBS = -lm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OBJS = f1.o f2.o f3.o … </a:t>
                </a:r>
                <a:r>
                  <a:rPr lang="en-US" sz="1400" b="1" dirty="0" err="1">
                    <a:latin typeface="Courier New" pitchFamily="-1" charset="0"/>
                  </a:rPr>
                  <a:t>fn.o</a:t>
                </a:r>
                <a:endParaRPr lang="en-US" sz="1400" b="1" dirty="0">
                  <a:latin typeface="Courier New" pitchFamily="-1" charset="0"/>
                </a:endParaRP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endParaRPr lang="en-US" sz="1400" b="1" dirty="0">
                  <a:latin typeface="Courier New" pitchFamily="-1" charset="0"/>
                </a:endParaRP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app: $(OBJS)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		$(CXX) $(LDFLAGS) $(OBJS) -o $@ </a:t>
                </a:r>
                <a:br>
                  <a:rPr lang="en-US" sz="1400" b="1" dirty="0">
                    <a:latin typeface="Courier New" pitchFamily="-1" charset="0"/>
                  </a:rPr>
                </a:br>
                <a:r>
                  <a:rPr lang="en-US" sz="1400" b="1" dirty="0">
                    <a:latin typeface="Courier New" pitchFamily="-1" charset="0"/>
                  </a:rPr>
                  <a:t>		$(LIBS)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.</a:t>
                </a:r>
                <a:r>
                  <a:rPr lang="en-US" sz="1400" b="1" dirty="0" err="1">
                    <a:latin typeface="Courier New" pitchFamily="-1" charset="0"/>
                  </a:rPr>
                  <a:t>cpp.o</a:t>
                </a:r>
                <a:r>
                  <a:rPr lang="en-US" sz="1400" b="1" dirty="0">
                    <a:latin typeface="Courier New" pitchFamily="-1" charset="0"/>
                  </a:rPr>
                  <a:t>: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		$(CXX) $(CXXFLAGS) -c $&lt;</a:t>
                </a:r>
              </a:p>
            </p:txBody>
          </p:sp>
          <p:sp>
            <p:nvSpPr>
              <p:cNvPr id="60421" name="AutoShape 5"/>
              <p:cNvSpPr>
                <a:spLocks noChangeArrowheads="1"/>
              </p:cNvSpPr>
              <p:nvPr/>
            </p:nvSpPr>
            <p:spPr bwMode="auto">
              <a:xfrm>
                <a:off x="4876800" y="2971800"/>
                <a:ext cx="4038600" cy="2505621"/>
              </a:xfrm>
              <a:prstGeom prst="foldedCorner">
                <a:avLst>
                  <a:gd name="adj" fmla="val 12500"/>
                </a:avLst>
              </a:prstGeom>
              <a:solidFill>
                <a:srgbClr val="CCFFFF"/>
              </a:solidFill>
              <a:ln w="28575">
                <a:solidFill>
                  <a:schemeClr val="accent5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 smtClean="0">
                    <a:latin typeface="Courier New" pitchFamily="-1" charset="0"/>
                  </a:rPr>
                  <a:t>CXX </a:t>
                </a:r>
                <a:r>
                  <a:rPr lang="en-US" sz="1400" b="1" dirty="0">
                    <a:latin typeface="Courier New" pitchFamily="-1" charset="0"/>
                  </a:rPr>
                  <a:t>= </a:t>
                </a:r>
                <a:r>
                  <a:rPr lang="en-US" sz="1400" b="1" dirty="0" err="1">
                    <a:solidFill>
                      <a:schemeClr val="accent2"/>
                    </a:solidFill>
                    <a:latin typeface="Courier New" pitchFamily="-1" charset="0"/>
                  </a:rPr>
                  <a:t>tau_cxx.sh</a:t>
                </a:r>
                <a:endParaRPr lang="en-US" sz="1400" b="1" dirty="0">
                  <a:solidFill>
                    <a:schemeClr val="accent2"/>
                  </a:solidFill>
                  <a:latin typeface="Courier New" pitchFamily="-1" charset="0"/>
                </a:endParaRP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F90 = </a:t>
                </a:r>
                <a:r>
                  <a:rPr lang="en-US" sz="1400" b="1" dirty="0">
                    <a:solidFill>
                      <a:srgbClr val="FF0900"/>
                    </a:solidFill>
                    <a:latin typeface="Courier New" pitchFamily="-1" charset="0"/>
                  </a:rPr>
                  <a:t>tau_f90.sh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CXXFLAGS =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LIBS = -lm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OBJS = f1.o f2.o f3.o … </a:t>
                </a:r>
                <a:r>
                  <a:rPr lang="en-US" sz="1400" b="1" dirty="0" err="1">
                    <a:latin typeface="Courier New" pitchFamily="-1" charset="0"/>
                  </a:rPr>
                  <a:t>fn.o</a:t>
                </a:r>
                <a:endParaRPr lang="en-US" sz="1400" b="1" dirty="0">
                  <a:latin typeface="Courier New" pitchFamily="-1" charset="0"/>
                </a:endParaRP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endParaRPr lang="en-US" sz="1400" b="1" dirty="0">
                  <a:latin typeface="Courier New" pitchFamily="-1" charset="0"/>
                </a:endParaRP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app: $(OBJS)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		$(CXX) $(LDFLAGS) $(OBJS) -o $@ 			$(LIBS)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.</a:t>
                </a:r>
                <a:r>
                  <a:rPr lang="en-US" sz="1400" b="1" dirty="0" err="1">
                    <a:latin typeface="Courier New" pitchFamily="-1" charset="0"/>
                  </a:rPr>
                  <a:t>cpp.o</a:t>
                </a:r>
                <a:r>
                  <a:rPr lang="en-US" sz="1400" b="1" dirty="0">
                    <a:latin typeface="Courier New" pitchFamily="-1" charset="0"/>
                  </a:rPr>
                  <a:t>:</a:t>
                </a:r>
              </a:p>
              <a:p>
                <a:pPr>
                  <a:tabLst>
                    <a:tab pos="225425" algn="l"/>
                    <a:tab pos="514350" algn="l"/>
                    <a:tab pos="801688" algn="l"/>
                  </a:tabLst>
                </a:pPr>
                <a:r>
                  <a:rPr lang="en-US" sz="1400" b="1" dirty="0">
                    <a:latin typeface="Courier New" pitchFamily="-1" charset="0"/>
                  </a:rPr>
                  <a:t>		$(CXX) $(CXXFLAGS) -c $&lt;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57200" y="2871894"/>
              <a:ext cx="34720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/>
                <a:t>Makefile</a:t>
              </a:r>
              <a:r>
                <a:rPr lang="en-US" sz="2800" b="1" dirty="0" smtClean="0"/>
                <a:t> without TAU</a:t>
              </a:r>
              <a:endParaRPr lang="en-US" sz="28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48200" y="2871894"/>
              <a:ext cx="29618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/>
                <a:t>Makefile</a:t>
              </a:r>
              <a:r>
                <a:rPr lang="en-US" sz="2800" b="1" dirty="0" smtClean="0"/>
                <a:t> with TAU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7256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Workflow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 descr="tau_step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075075"/>
            <a:ext cx="8686800" cy="470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5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Instrument: Add Probes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3600" i="1" dirty="0">
                <a:solidFill>
                  <a:srgbClr val="FF0900"/>
                </a:solidFill>
              </a:rPr>
              <a:t>Source code</a:t>
            </a:r>
            <a:r>
              <a:rPr lang="en-US" sz="3600" dirty="0"/>
              <a:t> </a:t>
            </a:r>
            <a:r>
              <a:rPr lang="en-US" sz="3600" dirty="0" smtClean="0"/>
              <a:t>instrumentation</a:t>
            </a:r>
          </a:p>
          <a:p>
            <a:pPr marL="742950" lvl="2" indent="-342900">
              <a:spcAft>
                <a:spcPts val="4800"/>
              </a:spcAft>
            </a:pPr>
            <a:r>
              <a:rPr lang="en-US" sz="3200" dirty="0" smtClean="0"/>
              <a:t>PDT parsers, pre-processors</a:t>
            </a:r>
            <a:endParaRPr lang="en-US" sz="32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600" i="1" dirty="0" smtClean="0">
                <a:solidFill>
                  <a:srgbClr val="FF0900"/>
                </a:solidFill>
              </a:rPr>
              <a:t>Wrap</a:t>
            </a:r>
            <a:r>
              <a:rPr lang="en-US" sz="3600" dirty="0" smtClean="0">
                <a:solidFill>
                  <a:srgbClr val="FF0900"/>
                </a:solidFill>
              </a:rPr>
              <a:t> </a:t>
            </a:r>
            <a:r>
              <a:rPr lang="en-US" sz="3600" dirty="0" smtClean="0"/>
              <a:t>external libraries</a:t>
            </a:r>
          </a:p>
          <a:p>
            <a:pPr marL="742950" lvl="2" indent="-342900">
              <a:spcAft>
                <a:spcPts val="4800"/>
              </a:spcAft>
            </a:pPr>
            <a:r>
              <a:rPr lang="en-US" sz="3200" dirty="0" smtClean="0"/>
              <a:t>I</a:t>
            </a:r>
            <a:r>
              <a:rPr lang="en-US" sz="3200" dirty="0"/>
              <a:t>/O, MPI, Memory, CUDA, </a:t>
            </a:r>
            <a:r>
              <a:rPr lang="en-US" sz="3200" dirty="0" err="1"/>
              <a:t>OpenCL</a:t>
            </a:r>
            <a:r>
              <a:rPr lang="en-US" sz="3200" dirty="0"/>
              <a:t>, </a:t>
            </a:r>
            <a:r>
              <a:rPr lang="en-US" sz="3200" dirty="0" err="1" smtClean="0"/>
              <a:t>pthread</a:t>
            </a:r>
            <a:endParaRPr lang="en-US" sz="32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600" i="1" dirty="0" smtClean="0">
                <a:solidFill>
                  <a:srgbClr val="FF0900"/>
                </a:solidFill>
              </a:rPr>
              <a:t>Rewrite</a:t>
            </a:r>
            <a:r>
              <a:rPr lang="en-US" sz="3600" dirty="0" smtClean="0">
                <a:solidFill>
                  <a:srgbClr val="FF0900"/>
                </a:solidFill>
              </a:rPr>
              <a:t> </a:t>
            </a:r>
            <a:r>
              <a:rPr lang="en-US" sz="3600" dirty="0"/>
              <a:t>the binary </a:t>
            </a:r>
            <a:r>
              <a:rPr lang="en-US" sz="3600" dirty="0" smtClean="0"/>
              <a:t>executable</a:t>
            </a:r>
          </a:p>
          <a:p>
            <a:pPr marL="742950" lvl="2" indent="-342900">
              <a:spcAft>
                <a:spcPts val="4800"/>
              </a:spcAft>
            </a:pPr>
            <a:r>
              <a:rPr lang="en-US" sz="3200" dirty="0" err="1" smtClean="0"/>
              <a:t>Dyninst</a:t>
            </a:r>
            <a:r>
              <a:rPr lang="en-US" sz="3200" dirty="0" smtClean="0"/>
              <a:t>, MAQAO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3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Measure: Gather Data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/>
              <a:t>Direct </a:t>
            </a:r>
            <a:r>
              <a:rPr lang="en-US" sz="3600" dirty="0" smtClean="0"/>
              <a:t>measurement via </a:t>
            </a:r>
            <a:r>
              <a:rPr lang="en-US" sz="3600" i="1" dirty="0" smtClean="0">
                <a:solidFill>
                  <a:srgbClr val="FF0900"/>
                </a:solidFill>
              </a:rPr>
              <a:t>probes</a:t>
            </a:r>
          </a:p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 smtClean="0"/>
              <a:t>Indirect measurement via </a:t>
            </a:r>
            <a:r>
              <a:rPr lang="en-US" sz="3600" i="1" dirty="0" smtClean="0">
                <a:solidFill>
                  <a:srgbClr val="FF0900"/>
                </a:solidFill>
              </a:rPr>
              <a:t>sampling</a:t>
            </a:r>
          </a:p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 smtClean="0"/>
              <a:t>Throttling </a:t>
            </a:r>
            <a:r>
              <a:rPr lang="en-US" sz="3600" dirty="0"/>
              <a:t>and runtime </a:t>
            </a:r>
            <a:r>
              <a:rPr lang="en-US" sz="3600" dirty="0" smtClean="0"/>
              <a:t>control</a:t>
            </a:r>
            <a:endParaRPr lang="en-US" sz="3600" dirty="0"/>
          </a:p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/>
              <a:t>Interface with external packages </a:t>
            </a:r>
            <a:r>
              <a:rPr lang="en-US" sz="3600" dirty="0" smtClean="0"/>
              <a:t>(PAPI)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2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Analyze: Synthesize Knowledge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 smtClean="0"/>
              <a:t>Data </a:t>
            </a:r>
            <a:r>
              <a:rPr lang="en-US" sz="3600" i="1" dirty="0" smtClean="0">
                <a:solidFill>
                  <a:srgbClr val="FF0900"/>
                </a:solidFill>
              </a:rPr>
              <a:t>visualization</a:t>
            </a:r>
            <a:endParaRPr lang="en-US" sz="3600" i="1" dirty="0">
              <a:solidFill>
                <a:srgbClr val="FF0900"/>
              </a:solidFill>
            </a:endParaRPr>
          </a:p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 smtClean="0"/>
              <a:t>Data </a:t>
            </a:r>
            <a:r>
              <a:rPr lang="en-US" sz="3600" i="1" dirty="0" smtClean="0">
                <a:solidFill>
                  <a:srgbClr val="FF0900"/>
                </a:solidFill>
              </a:rPr>
              <a:t>mining</a:t>
            </a:r>
            <a:endParaRPr lang="en-US" sz="3600" i="1" dirty="0">
              <a:solidFill>
                <a:srgbClr val="FF0900"/>
              </a:solidFill>
            </a:endParaRPr>
          </a:p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 smtClean="0"/>
              <a:t>Statistical analysis</a:t>
            </a:r>
            <a:endParaRPr lang="en-US" sz="3600" dirty="0"/>
          </a:p>
          <a:p>
            <a:pPr marL="342900" lvl="1" indent="-342900">
              <a:spcAft>
                <a:spcPts val="4800"/>
              </a:spcAft>
              <a:buFont typeface="Arial" pitchFamily="34" charset="0"/>
              <a:buChar char="•"/>
            </a:pPr>
            <a:r>
              <a:rPr lang="en-US" sz="3600" dirty="0" smtClean="0"/>
              <a:t>Import/export performance data</a:t>
            </a:r>
            <a:endParaRPr lang="en-US" sz="3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2" descr="X11ScreenSnapz022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6742" y="1899224"/>
            <a:ext cx="4271838" cy="276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42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Time per Code Region?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25</a:t>
            </a:fld>
            <a:endParaRPr lang="en-US"/>
          </a:p>
        </p:txBody>
      </p:sp>
      <p:pic>
        <p:nvPicPr>
          <p:cNvPr id="10" name="Picture 9" descr="ParaProfScreenSnapz002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04"/>
          <a:stretch/>
        </p:blipFill>
        <p:spPr>
          <a:xfrm>
            <a:off x="457200" y="1043433"/>
            <a:ext cx="8229600" cy="481863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880138" y="2389218"/>
            <a:ext cx="201174" cy="6664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081312" y="2477242"/>
            <a:ext cx="980724" cy="578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081312" y="2728739"/>
            <a:ext cx="1810568" cy="326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57200" y="5862064"/>
            <a:ext cx="6181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(Click on label, e.g. “Mean” or “node 0”)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2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Many Instructions per Code Region?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26</a:t>
            </a:fld>
            <a:endParaRPr lang="en-US"/>
          </a:p>
        </p:txBody>
      </p:sp>
      <p:pic>
        <p:nvPicPr>
          <p:cNvPr id="2" name="Picture 1" descr="ParaProfScreenSnapz003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"/>
          <a:stretch/>
        </p:blipFill>
        <p:spPr>
          <a:xfrm>
            <a:off x="457200" y="1127990"/>
            <a:ext cx="8229600" cy="473407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081312" y="2389218"/>
            <a:ext cx="0" cy="666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081312" y="2477242"/>
            <a:ext cx="980724" cy="578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081312" y="2728739"/>
            <a:ext cx="1810568" cy="326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57200" y="5862064"/>
            <a:ext cx="80982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(Options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Select Metric...  Exclusive…  PAPI_FP_INS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07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Many L1 or L2 Cache Misses?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 descr="ParaProfScreenSnapz004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746"/>
          <a:stretch/>
        </p:blipFill>
        <p:spPr>
          <a:xfrm>
            <a:off x="457200" y="1042342"/>
            <a:ext cx="8229600" cy="477331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1081312" y="2389218"/>
            <a:ext cx="0" cy="666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081312" y="2477242"/>
            <a:ext cx="980724" cy="578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081312" y="2728739"/>
            <a:ext cx="1697408" cy="326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57200" y="5853955"/>
            <a:ext cx="82455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(Options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Select Metric...  Exclusive…  PAPI_L1_DCM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04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Memory Does the Code Use?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28</a:t>
            </a:fld>
            <a:endParaRPr lang="en-US"/>
          </a:p>
        </p:txBody>
      </p:sp>
      <p:pic>
        <p:nvPicPr>
          <p:cNvPr id="2" name="Picture 1" descr="ParaProfScreenSnapz00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012580"/>
            <a:ext cx="8234838" cy="483284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703279" y="4174845"/>
            <a:ext cx="880138" cy="1886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3417" y="3815097"/>
            <a:ext cx="228890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High-water mark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41284" y="5845420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Memory Does the Code Use?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29</a:t>
            </a:fld>
            <a:endParaRPr lang="en-US"/>
          </a:p>
        </p:txBody>
      </p:sp>
      <p:pic>
        <p:nvPicPr>
          <p:cNvPr id="2" name="Picture 1" descr="ParaProfScreenSnapz00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012580"/>
            <a:ext cx="8234838" cy="483284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712285" y="4281089"/>
            <a:ext cx="1321323" cy="1162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33608" y="3819424"/>
            <a:ext cx="361439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Total allocated/</a:t>
            </a:r>
            <a:r>
              <a:rPr lang="en-US" sz="2400" dirty="0" err="1" smtClean="0">
                <a:solidFill>
                  <a:srgbClr val="000000"/>
                </a:solidFill>
              </a:rPr>
              <a:t>deallocated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41284" y="5845420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54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FUN3D work at SC’16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33" y="950955"/>
            <a:ext cx="7071784" cy="5303838"/>
          </a:xfrm>
        </p:spPr>
      </p:pic>
    </p:spTree>
    <p:extLst>
      <p:ext uri="{BB962C8B-B14F-4D97-AF65-F5344CB8AC3E}">
        <p14:creationId xmlns:p14="http://schemas.microsoft.com/office/powerpoint/2010/main" val="128748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is Memory Allocated / </a:t>
            </a:r>
            <a:r>
              <a:rPr lang="en-US" dirty="0" err="1" smtClean="0"/>
              <a:t>Deallocated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30</a:t>
            </a:fld>
            <a:endParaRPr lang="en-US"/>
          </a:p>
        </p:txBody>
      </p:sp>
      <p:pic>
        <p:nvPicPr>
          <p:cNvPr id="2" name="Picture 1" descr="ParaProfScreenSnapz00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012580"/>
            <a:ext cx="8234838" cy="483284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2590800" y="3634127"/>
            <a:ext cx="742511" cy="5532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41284" y="5845420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33311" y="3819424"/>
            <a:ext cx="416111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Allocation / </a:t>
            </a:r>
            <a:r>
              <a:rPr lang="en-US" sz="2400" dirty="0" err="1" smtClean="0">
                <a:solidFill>
                  <a:srgbClr val="000000"/>
                </a:solidFill>
              </a:rPr>
              <a:t>Deallocation</a:t>
            </a:r>
            <a:r>
              <a:rPr lang="en-US" sz="2400" dirty="0" smtClean="0">
                <a:solidFill>
                  <a:srgbClr val="000000"/>
                </a:solidFill>
              </a:rPr>
              <a:t> Events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2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ParaProfScreenSnapz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13" y="1600200"/>
            <a:ext cx="89423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 I/O Characteristics?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31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87025" y="2964280"/>
            <a:ext cx="0" cy="11108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362174" y="3852879"/>
            <a:ext cx="1" cy="5976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86614" y="3391214"/>
            <a:ext cx="3298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Bytes written to each file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02167" y="2502615"/>
            <a:ext cx="3259877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Write bandwidth per file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112434" y="5210368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65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aProfScreenSnapz0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336" y="1645478"/>
            <a:ext cx="8623265" cy="2982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 I/O Characteristics?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32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007653" y="2981740"/>
            <a:ext cx="0" cy="761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05338" y="3613023"/>
            <a:ext cx="393148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Peak MPI-IO Write Bandwidth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112434" y="5210368"/>
            <a:ext cx="891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(Right-click label [</a:t>
            </a:r>
            <a:r>
              <a:rPr lang="en-US" sz="2000" b="1" dirty="0" err="1" smtClean="0">
                <a:latin typeface="+mn-lt"/>
                <a:cs typeface="Courier" charset="0"/>
              </a:rPr>
              <a:t>e.g</a:t>
            </a:r>
            <a:r>
              <a:rPr lang="en-US" sz="2000" b="1" dirty="0" smtClean="0">
                <a:latin typeface="+mn-lt"/>
                <a:cs typeface="Courier" charset="0"/>
              </a:rPr>
              <a:t> “node 0”]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Show Context Event Window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47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aProfScreenSnapz01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76"/>
          <a:stretch/>
        </p:blipFill>
        <p:spPr>
          <a:xfrm>
            <a:off x="457200" y="1435652"/>
            <a:ext cx="8229600" cy="1768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Time is spent in Collectives?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33</a:t>
            </a:fld>
            <a:endParaRPr lang="en-US"/>
          </a:p>
        </p:txBody>
      </p:sp>
      <p:cxnSp>
        <p:nvCxnSpPr>
          <p:cNvPr id="8" name="Straight Arrow Connector 7"/>
          <p:cNvCxnSpPr>
            <a:stCxn id="16" idx="0"/>
          </p:cNvCxnSpPr>
          <p:nvPr/>
        </p:nvCxnSpPr>
        <p:spPr>
          <a:xfrm flipV="1">
            <a:off x="1428605" y="3160639"/>
            <a:ext cx="428476" cy="7437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7200" y="3904377"/>
            <a:ext cx="194281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Message sizes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3" name="Picture 12" descr="ParaProfScreenSnapz01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4207" y="3677478"/>
            <a:ext cx="4872594" cy="25583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" y="4952655"/>
            <a:ext cx="324635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Time spent in collectives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/>
          <p:cNvCxnSpPr>
            <a:stCxn id="15" idx="3"/>
          </p:cNvCxnSpPr>
          <p:nvPr/>
        </p:nvCxnSpPr>
        <p:spPr>
          <a:xfrm flipV="1">
            <a:off x="3703552" y="4952655"/>
            <a:ext cx="1705455" cy="2308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92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Profile Visualization</a:t>
            </a:r>
            <a:endParaRPr lang="en-US" dirty="0"/>
          </a:p>
        </p:txBody>
      </p:sp>
      <p:pic>
        <p:nvPicPr>
          <p:cNvPr id="10" name="Content Placeholder 4" descr="aorsa_3dwindow.tif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26" b="3526"/>
          <a:stretch>
            <a:fillRect/>
          </a:stretch>
        </p:blipFill>
        <p:spPr bwMode="auto">
          <a:xfrm>
            <a:off x="457200" y="136785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34</a:t>
            </a:fld>
            <a:endParaRPr lang="en-US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57200" y="5893813"/>
            <a:ext cx="51177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>
                <a:latin typeface="+mn-lt"/>
                <a:cs typeface="Courier" charset="0"/>
              </a:rPr>
              <a:t>(</a:t>
            </a:r>
            <a:r>
              <a:rPr lang="en-US" sz="2000" b="1" dirty="0" smtClean="0">
                <a:latin typeface="+mn-lt"/>
                <a:cs typeface="Courier" charset="0"/>
              </a:rPr>
              <a:t>Windows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</a:t>
            </a:r>
            <a:r>
              <a:rPr lang="en-US" sz="2000" b="1" dirty="0" smtClean="0">
                <a:latin typeface="+mn-lt"/>
                <a:cs typeface="Courier" charset="0"/>
              </a:rPr>
              <a:t>3D Visualization)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42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Communication Visualization</a:t>
            </a:r>
            <a:endParaRPr lang="en-US" dirty="0"/>
          </a:p>
        </p:txBody>
      </p:sp>
      <p:graphicFrame>
        <p:nvGraphicFramePr>
          <p:cNvPr id="8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7827443"/>
              </p:ext>
            </p:extLst>
          </p:nvPr>
        </p:nvGraphicFramePr>
        <p:xfrm>
          <a:off x="457200" y="1482725"/>
          <a:ext cx="8228013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2" name="Document" r:id="rId3" imgW="21587302" imgH="10107937" progId="Word.Document.12">
                  <p:link updateAutomatic="1"/>
                </p:oleObj>
              </mc:Choice>
              <mc:Fallback>
                <p:oleObj name="Document" r:id="rId3" imgW="21587302" imgH="10107937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82725"/>
                        <a:ext cx="8228013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35</a:t>
            </a:fld>
            <a:endParaRPr lang="en-US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57200" y="5347693"/>
            <a:ext cx="62148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qsub</a:t>
            </a:r>
            <a:r>
              <a:rPr lang="en-US" sz="2000" b="1" dirty="0">
                <a:latin typeface="Courier" charset="0"/>
                <a:cs typeface="Courier" charset="0"/>
              </a:rPr>
              <a:t> –</a:t>
            </a:r>
            <a:r>
              <a:rPr lang="en-US" sz="2000" b="1" dirty="0" err="1">
                <a:latin typeface="Courier" charset="0"/>
                <a:cs typeface="Courier" charset="0"/>
              </a:rPr>
              <a:t>env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>
                <a:solidFill>
                  <a:schemeClr val="accent5"/>
                </a:solidFill>
                <a:latin typeface="Courier" charset="0"/>
                <a:cs typeface="Courier" charset="0"/>
              </a:rPr>
              <a:t>TAU_COMM_MATRIX=1</a:t>
            </a:r>
            <a:r>
              <a:rPr lang="en-US" sz="2000" b="1" dirty="0">
                <a:latin typeface="Courier" charset="0"/>
                <a:cs typeface="Courier" charset="0"/>
              </a:rPr>
              <a:t> …</a:t>
            </a:r>
          </a:p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>
                <a:latin typeface="+mn-lt"/>
                <a:cs typeface="Courier" charset="0"/>
              </a:rPr>
              <a:t>(</a:t>
            </a:r>
            <a:r>
              <a:rPr lang="en-US" sz="2000" b="1" dirty="0" smtClean="0">
                <a:latin typeface="+mn-lt"/>
                <a:cs typeface="Courier" charset="0"/>
              </a:rPr>
              <a:t>Windows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</a:t>
            </a:r>
            <a:r>
              <a:rPr lang="en-US" sz="2000" b="1" dirty="0" smtClean="0">
                <a:latin typeface="+mn-lt"/>
                <a:cs typeface="Courier" charset="0"/>
              </a:rPr>
              <a:t>3D </a:t>
            </a:r>
            <a:r>
              <a:rPr lang="en-US" sz="2000" b="1" dirty="0">
                <a:latin typeface="+mn-lt"/>
                <a:cs typeface="Courier" charset="0"/>
              </a:rPr>
              <a:t>Communication Matrix)</a:t>
            </a:r>
          </a:p>
        </p:txBody>
      </p:sp>
    </p:spTree>
    <p:extLst>
      <p:ext uri="{BB962C8B-B14F-4D97-AF65-F5344CB8AC3E}">
        <p14:creationId xmlns:p14="http://schemas.microsoft.com/office/powerpoint/2010/main" val="125911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Topology Visualization</a:t>
            </a:r>
            <a:endParaRPr lang="en-US" dirty="0"/>
          </a:p>
        </p:txBody>
      </p:sp>
      <p:pic>
        <p:nvPicPr>
          <p:cNvPr id="7" name="Picture 3" descr="ParaProfScreenSnapz009.pn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2" r="1182"/>
          <a:stretch>
            <a:fillRect/>
          </a:stretch>
        </p:blipFill>
        <p:spPr bwMode="auto">
          <a:xfrm>
            <a:off x="457200" y="138474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36</a:t>
            </a:fld>
            <a:endParaRPr lang="en-US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57200" y="5951172"/>
            <a:ext cx="695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paraprof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>
                <a:latin typeface="+mn-lt"/>
                <a:cs typeface="Courier" charset="0"/>
              </a:rPr>
              <a:t>(</a:t>
            </a:r>
            <a:r>
              <a:rPr lang="en-US" sz="2000" b="1" dirty="0" smtClean="0">
                <a:latin typeface="+mn-lt"/>
                <a:cs typeface="Courier" charset="0"/>
              </a:rPr>
              <a:t>Windows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</a:t>
            </a:r>
            <a:r>
              <a:rPr lang="en-US" sz="2000" b="1" dirty="0" smtClean="0">
                <a:latin typeface="+mn-lt"/>
                <a:cs typeface="Courier" charset="0"/>
              </a:rPr>
              <a:t>3D Visualization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Topology Plot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35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Does Each Routine Scale?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37</a:t>
            </a:fld>
            <a:endParaRPr lang="en-US"/>
          </a:p>
        </p:txBody>
      </p:sp>
      <p:grpSp>
        <p:nvGrpSpPr>
          <p:cNvPr id="19" name="Group 13"/>
          <p:cNvGrpSpPr>
            <a:grpSpLocks noChangeAspect="1"/>
          </p:cNvGrpSpPr>
          <p:nvPr/>
        </p:nvGrpSpPr>
        <p:grpSpPr bwMode="auto">
          <a:xfrm>
            <a:off x="1767001" y="1309314"/>
            <a:ext cx="5609998" cy="4239373"/>
            <a:chOff x="457200" y="762000"/>
            <a:chExt cx="7239000" cy="5470525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762000"/>
              <a:ext cx="7239000" cy="547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6331865" y="2359223"/>
              <a:ext cx="11357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MPI_Waitall</a:t>
              </a:r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5867400" y="1749623"/>
              <a:ext cx="17077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WRITE_SAVEFILE</a:t>
              </a:r>
            </a:p>
          </p:txBody>
        </p:sp>
      </p:grp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625880" y="5670402"/>
            <a:ext cx="58863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 smtClean="0">
                <a:latin typeface="Courier" charset="0"/>
                <a:cs typeface="Courier" charset="0"/>
              </a:rPr>
              <a:t>perfexplorer</a:t>
            </a:r>
            <a:r>
              <a:rPr lang="en-US" sz="2000" b="1" dirty="0" smtClean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(Charts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Runtime Breakdown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50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Does Each Routine Scale?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1" descr="PerfExplorerScreenSnapz0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5407" y="1500910"/>
            <a:ext cx="5933187" cy="416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773798" y="5670402"/>
            <a:ext cx="55964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 smtClean="0">
                <a:latin typeface="Courier" charset="0"/>
                <a:cs typeface="Courier" charset="0"/>
              </a:rPr>
              <a:t>perfexplorer</a:t>
            </a:r>
            <a:r>
              <a:rPr lang="en-US" sz="2000" b="1" dirty="0" smtClean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(Charts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Stacked Bar Chart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95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Which Events Correlate with Runtime?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39</a:t>
            </a:fld>
            <a:endParaRPr lang="en-US"/>
          </a:p>
        </p:txBody>
      </p:sp>
      <p:pic>
        <p:nvPicPr>
          <p:cNvPr id="10" name="Picture 9" descr="4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314" y="1417638"/>
            <a:ext cx="6491372" cy="4252764"/>
          </a:xfrm>
          <a:prstGeom prst="rect">
            <a:avLst/>
          </a:prstGeom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790256" y="5670402"/>
            <a:ext cx="75634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Courier" charset="0"/>
                <a:cs typeface="Courier" charset="0"/>
              </a:rPr>
              <a:t>% </a:t>
            </a:r>
            <a:r>
              <a:rPr lang="en-US" sz="2000" b="1" dirty="0" err="1" smtClean="0">
                <a:latin typeface="Courier" charset="0"/>
                <a:cs typeface="Courier" charset="0"/>
              </a:rPr>
              <a:t>perfexplorer</a:t>
            </a:r>
            <a:r>
              <a:rPr lang="en-US" sz="2000" b="1" dirty="0" smtClean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latin typeface="+mn-lt"/>
                <a:cs typeface="Courier" charset="0"/>
              </a:rPr>
              <a:t>(Charts </a:t>
            </a:r>
            <a:r>
              <a:rPr lang="en-US" sz="2000" b="1" dirty="0" smtClean="0">
                <a:latin typeface="+mn-lt"/>
                <a:cs typeface="Courier" charset="0"/>
                <a:sym typeface="Wingdings"/>
              </a:rPr>
              <a:t> Correlate Events with Total Runtime</a:t>
            </a:r>
            <a:r>
              <a:rPr lang="en-US" sz="2000" b="1" dirty="0" smtClean="0">
                <a:latin typeface="+mn-lt"/>
                <a:cs typeface="Courier" charset="0"/>
              </a:rPr>
              <a:t>)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91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1350"/>
            <a:ext cx="8229600" cy="58515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5400" dirty="0" smtClean="0"/>
              <a:t>Why Tools?</a:t>
            </a:r>
          </a:p>
          <a:p>
            <a:pPr>
              <a:lnSpc>
                <a:spcPct val="150000"/>
              </a:lnSpc>
            </a:pPr>
            <a:r>
              <a:rPr lang="en-US" sz="5400" dirty="0" smtClean="0"/>
              <a:t>TAU Overview</a:t>
            </a:r>
          </a:p>
          <a:p>
            <a:pPr>
              <a:lnSpc>
                <a:spcPct val="150000"/>
              </a:lnSpc>
            </a:pPr>
            <a:r>
              <a:rPr lang="en-US" sz="5400" dirty="0"/>
              <a:t>TAU Commander</a:t>
            </a:r>
            <a:endParaRPr lang="en-US" sz="5400" dirty="0" smtClean="0"/>
          </a:p>
          <a:p>
            <a:pPr>
              <a:lnSpc>
                <a:spcPct val="150000"/>
              </a:lnSpc>
            </a:pPr>
            <a:r>
              <a:rPr lang="en-US" sz="5400" dirty="0"/>
              <a:t>Case </a:t>
            </a:r>
            <a:r>
              <a:rPr lang="en-US" sz="5400" dirty="0" smtClean="0"/>
              <a:t>Studies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</a:t>
            </a:fld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43778" y="5380566"/>
            <a:ext cx="375024" cy="635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18802" y="5380566"/>
            <a:ext cx="1143000" cy="635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61802" y="5380566"/>
            <a:ext cx="603504" cy="635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075322" y="5380566"/>
            <a:ext cx="603504" cy="635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10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943778" y="3977922"/>
            <a:ext cx="375024" cy="635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318802" y="3977922"/>
            <a:ext cx="1143000" cy="635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461802" y="3977922"/>
            <a:ext cx="603504" cy="635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10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943778" y="2575277"/>
            <a:ext cx="375024" cy="635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318802" y="2575277"/>
            <a:ext cx="1143000" cy="635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3</a:t>
            </a:r>
            <a:r>
              <a:rPr lang="en-US" sz="2800" dirty="0" smtClean="0">
                <a:solidFill>
                  <a:srgbClr val="000000"/>
                </a:solidFill>
              </a:rPr>
              <a:t>0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943778" y="1172632"/>
            <a:ext cx="375024" cy="635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5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88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40</a:t>
            </a:fld>
            <a:endParaRPr lang="en-US"/>
          </a:p>
        </p:txBody>
      </p:sp>
      <p:pic>
        <p:nvPicPr>
          <p:cNvPr id="8" name="Content Placeholder 5" descr="viewer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" r="161"/>
          <a:stretch/>
        </p:blipFill>
        <p:spPr bwMode="auto">
          <a:xfrm>
            <a:off x="797076" y="1182639"/>
            <a:ext cx="7549848" cy="503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do Events Occur?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07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619"/>
            <a:ext cx="9144000" cy="637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Caused My Application to Crash?</a:t>
            </a:r>
            <a:endParaRPr lang="en-US" dirty="0"/>
          </a:p>
        </p:txBody>
      </p:sp>
      <p:pic>
        <p:nvPicPr>
          <p:cNvPr id="7" name="Picture 5" descr="paraprof_manager.tiff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1253853"/>
            <a:ext cx="8229600" cy="374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41</a:t>
            </a:fld>
            <a:endParaRPr lang="en-US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57200" y="5001345"/>
            <a:ext cx="52638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>
                <a:latin typeface="Courier" charset="0"/>
                <a:cs typeface="Courier" charset="0"/>
              </a:rPr>
              <a:t>qsub</a:t>
            </a:r>
            <a:r>
              <a:rPr lang="en-US" sz="2000" b="1" dirty="0">
                <a:latin typeface="Courier" charset="0"/>
                <a:cs typeface="Courier" charset="0"/>
              </a:rPr>
              <a:t> –</a:t>
            </a:r>
            <a:r>
              <a:rPr lang="en-US" sz="2000" b="1" dirty="0" err="1">
                <a:latin typeface="Courier" charset="0"/>
                <a:cs typeface="Courier" charset="0"/>
              </a:rPr>
              <a:t>env</a:t>
            </a:r>
            <a:r>
              <a:rPr lang="en-US" sz="2000" b="1" dirty="0">
                <a:latin typeface="Courier" charset="0"/>
                <a:cs typeface="Courier" charset="0"/>
              </a:rPr>
              <a:t> </a:t>
            </a:r>
            <a:r>
              <a:rPr lang="en-US" sz="2000" b="1" dirty="0" smtClean="0">
                <a:solidFill>
                  <a:srgbClr val="FF0900"/>
                </a:solidFill>
                <a:latin typeface="Courier" charset="0"/>
                <a:cs typeface="Courier" charset="0"/>
              </a:rPr>
              <a:t>TAU_TRACK_SIGNALS=</a:t>
            </a:r>
            <a:r>
              <a:rPr lang="en-US" sz="2000" b="1" dirty="0">
                <a:solidFill>
                  <a:srgbClr val="FF0900"/>
                </a:solidFill>
                <a:latin typeface="Courier" charset="0"/>
                <a:cs typeface="Courier" charset="0"/>
              </a:rPr>
              <a:t>1</a:t>
            </a:r>
            <a:r>
              <a:rPr lang="en-US" sz="2000" b="1" dirty="0">
                <a:latin typeface="Courier" charset="0"/>
                <a:cs typeface="Courier" charset="0"/>
              </a:rPr>
              <a:t> …</a:t>
            </a:r>
          </a:p>
          <a:p>
            <a:r>
              <a:rPr lang="en-US" sz="2000" b="1" dirty="0">
                <a:latin typeface="Courier" charset="0"/>
                <a:cs typeface="Courier" charset="0"/>
              </a:rPr>
              <a:t>% </a:t>
            </a:r>
            <a:r>
              <a:rPr lang="en-US" sz="2000" b="1" dirty="0" err="1" smtClean="0">
                <a:latin typeface="Courier" charset="0"/>
                <a:cs typeface="Courier" charset="0"/>
              </a:rPr>
              <a:t>paraprof</a:t>
            </a:r>
            <a:endParaRPr lang="en-US" sz="2000" b="1" dirty="0">
              <a:latin typeface="+mn-lt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90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Caused My Application to Crash?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1" descr="rightclick_metadat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57325"/>
            <a:ext cx="914400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/>
          <p:cNvSpPr/>
          <p:nvPr/>
        </p:nvSpPr>
        <p:spPr>
          <a:xfrm>
            <a:off x="4459288" y="1090352"/>
            <a:ext cx="808037" cy="613035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5129213" y="719138"/>
            <a:ext cx="38803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+mn-lt"/>
              </a:rPr>
              <a:t>Right-click to see source code</a:t>
            </a:r>
          </a:p>
        </p:txBody>
      </p:sp>
    </p:spTree>
    <p:extLst>
      <p:ext uri="{BB962C8B-B14F-4D97-AF65-F5344CB8AC3E}">
        <p14:creationId xmlns:p14="http://schemas.microsoft.com/office/powerpoint/2010/main" val="227338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Caused My Application to Crash?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1" descr="line7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820" y="1084430"/>
            <a:ext cx="6868360" cy="509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/>
          <p:cNvSpPr/>
          <p:nvPr/>
        </p:nvSpPr>
        <p:spPr>
          <a:xfrm>
            <a:off x="4137134" y="3118925"/>
            <a:ext cx="4240213" cy="688975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Error shown in </a:t>
            </a:r>
            <a:r>
              <a:rPr lang="en-US" dirty="0" err="1" smtClean="0">
                <a:solidFill>
                  <a:schemeClr val="tx1"/>
                </a:solidFill>
              </a:rPr>
              <a:t>ParaProf</a:t>
            </a:r>
            <a:r>
              <a:rPr lang="en-US" dirty="0" smtClean="0">
                <a:solidFill>
                  <a:schemeClr val="tx1"/>
                </a:solidFill>
              </a:rPr>
              <a:t> Source Browser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9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Tau commander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Intuitive Performance Engineering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8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67"/>
    </mc:Choice>
    <mc:Fallback xmlns="">
      <p:transition spd="slow" advTm="30767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Commander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Workflow manager and user interface for TAU.</a:t>
            </a:r>
          </a:p>
          <a:p>
            <a:r>
              <a:rPr lang="en-US" dirty="0" smtClean="0"/>
              <a:t>Automatically installs and (re)configures TAU and dependencies.</a:t>
            </a:r>
          </a:p>
          <a:p>
            <a:r>
              <a:rPr lang="en-US" dirty="0" smtClean="0"/>
              <a:t>Prevents invalid TAU configurations.</a:t>
            </a:r>
          </a:p>
          <a:p>
            <a:r>
              <a:rPr lang="en-US" dirty="0" smtClean="0"/>
              <a:t>Maintains a performance narrative to facilitate data provenance.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04231" y="1701060"/>
            <a:ext cx="4405370" cy="12573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TAU Commander</a:t>
            </a:r>
            <a:endParaRPr lang="en-US" sz="44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4825631" y="3111297"/>
            <a:ext cx="3755950" cy="2297186"/>
            <a:chOff x="4893400" y="3721604"/>
            <a:chExt cx="3755950" cy="2297186"/>
          </a:xfrm>
        </p:grpSpPr>
        <p:sp>
          <p:nvSpPr>
            <p:cNvPr id="9" name="Rectangle 8"/>
            <p:cNvSpPr/>
            <p:nvPr/>
          </p:nvSpPr>
          <p:spPr>
            <a:xfrm rot="5400000">
              <a:off x="5122212" y="4139786"/>
              <a:ext cx="1357350" cy="52099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PDT</a:t>
              </a:r>
              <a:endParaRPr lang="en-US" sz="3200" b="1" dirty="0"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7413842" y="4436122"/>
              <a:ext cx="1950026" cy="52099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/>
                <a:t>binutils</a:t>
              </a:r>
              <a:endParaRPr lang="en-US" sz="3200" b="1" dirty="0"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6593270" y="4609702"/>
              <a:ext cx="2297186" cy="52099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/>
                <a:t>libunwind</a:t>
              </a:r>
              <a:endParaRPr lang="en-US" sz="3200" b="1" dirty="0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5472866" y="4436122"/>
              <a:ext cx="1950026" cy="52099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Score-P</a:t>
              </a:r>
              <a:endParaRPr lang="en-US" sz="3200" b="1" dirty="0"/>
            </a:p>
          </p:txBody>
        </p:sp>
        <p:sp>
          <p:nvSpPr>
            <p:cNvPr id="16" name="Rectangle 15"/>
            <p:cNvSpPr/>
            <p:nvPr/>
          </p:nvSpPr>
          <p:spPr>
            <a:xfrm rot="5400000">
              <a:off x="6255138" y="4300842"/>
              <a:ext cx="1679466" cy="52099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OMPT</a:t>
              </a:r>
              <a:endParaRPr lang="en-US" sz="3200" b="1" dirty="0"/>
            </a:p>
          </p:txBody>
        </p:sp>
        <p:sp>
          <p:nvSpPr>
            <p:cNvPr id="19" name="Rectangle 18"/>
            <p:cNvSpPr/>
            <p:nvPr/>
          </p:nvSpPr>
          <p:spPr>
            <a:xfrm rot="5400000">
              <a:off x="4475220" y="4139784"/>
              <a:ext cx="1357350" cy="52099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TAU</a:t>
              </a:r>
              <a:endParaRPr lang="en-US" sz="3200" b="1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4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Say where you’re going, not how to get there</a:t>
            </a:r>
          </a:p>
          <a:p>
            <a:r>
              <a:rPr lang="en-US" b="1" dirty="0" smtClean="0">
                <a:solidFill>
                  <a:srgbClr val="FF0900"/>
                </a:solidFill>
              </a:rPr>
              <a:t>TAU Projects</a:t>
            </a:r>
            <a:r>
              <a:rPr lang="en-US" dirty="0" smtClean="0"/>
              <a:t> give context to the user’s actions</a:t>
            </a:r>
          </a:p>
          <a:p>
            <a:pPr lvl="1"/>
            <a:r>
              <a:rPr lang="en-US" dirty="0" smtClean="0"/>
              <a:t>Defines desired metrics and measurement approach</a:t>
            </a:r>
          </a:p>
          <a:p>
            <a:pPr lvl="1"/>
            <a:r>
              <a:rPr lang="en-US" dirty="0" smtClean="0"/>
              <a:t>Defines operating environment</a:t>
            </a:r>
          </a:p>
          <a:p>
            <a:pPr lvl="1"/>
            <a:r>
              <a:rPr lang="en-US" dirty="0" smtClean="0"/>
              <a:t>Establishes a baseline for error checking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TAU Commander Approach</a:t>
            </a:r>
            <a:endParaRPr lang="en-US" dirty="0"/>
          </a:p>
        </p:txBody>
      </p:sp>
      <p:pic>
        <p:nvPicPr>
          <p:cNvPr id="7" name="Picture 6" descr="1_123125_2245632_2246167_2247547_100427_signs_rubenflores.jpg.CROP.original-orig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680" y="3768392"/>
            <a:ext cx="3124200" cy="2567524"/>
          </a:xfrm>
          <a:prstGeom prst="rect">
            <a:avLst/>
          </a:prstGeom>
        </p:spPr>
      </p:pic>
      <p:pic>
        <p:nvPicPr>
          <p:cNvPr id="8" name="Picture 7" descr="il_fullxfull.524380955_fzj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8" y="3984300"/>
            <a:ext cx="3433615" cy="21357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61553" y="4480387"/>
            <a:ext cx="802649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4400" dirty="0" smtClean="0"/>
              <a:t>vs.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561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06"/>
    </mc:Choice>
    <mc:Fallback xmlns="">
      <p:transition spd="slow" advTm="65406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Commander CLI Dashboard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 descr="Screen Shot 2015-08-11 at 11.15.15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70" y="702790"/>
            <a:ext cx="8178061" cy="595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75"/>
    </mc:Choice>
    <mc:Fallback xmlns="">
      <p:transition spd="slow" advTm="46575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TAU Commander CLI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48</a:t>
            </a:fld>
            <a:endParaRPr lang="en-US"/>
          </a:p>
        </p:txBody>
      </p:sp>
      <p:pic>
        <p:nvPicPr>
          <p:cNvPr id="8" name="Picture 7" descr="Screen Shot 2015-08-11 at 11.32.12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566" y="616669"/>
            <a:ext cx="6167035" cy="6264410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6823891" y="795216"/>
            <a:ext cx="1654908" cy="69847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ourier New"/>
                <a:cs typeface="Courier New"/>
              </a:rPr>
              <a:t>--help</a:t>
            </a:r>
            <a:endParaRPr lang="en-US" b="1" dirty="0">
              <a:latin typeface="Courier New"/>
              <a:cs typeface="Courier New"/>
            </a:endParaRPr>
          </a:p>
        </p:txBody>
      </p:sp>
      <p:sp>
        <p:nvSpPr>
          <p:cNvPr id="6" name="Left Brace 5"/>
          <p:cNvSpPr/>
          <p:nvPr/>
        </p:nvSpPr>
        <p:spPr>
          <a:xfrm>
            <a:off x="2742566" y="2736939"/>
            <a:ext cx="217859" cy="144002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2742566" y="4329363"/>
            <a:ext cx="217859" cy="144002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>
            <a:off x="2742566" y="1216765"/>
            <a:ext cx="217859" cy="144002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5082" y="1720459"/>
            <a:ext cx="2300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command’s usage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3548" y="3268161"/>
            <a:ext cx="2072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Subcommand usage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83552" y="4860585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Shortcuts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40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82"/>
    </mc:Choice>
    <mc:Fallback xmlns="">
      <p:transition spd="slow" advTm="37982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use on a “vanilla”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49</a:t>
            </a:fld>
            <a:endParaRPr lang="en-US"/>
          </a:p>
        </p:txBody>
      </p:sp>
      <p:pic>
        <p:nvPicPr>
          <p:cNvPr id="3" name="Picture 2" descr="Screen Shot 2015-08-11 at 11.18.01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242"/>
          <a:stretch/>
        </p:blipFill>
        <p:spPr>
          <a:xfrm>
            <a:off x="0" y="876537"/>
            <a:ext cx="9144000" cy="450790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4149961" y="992811"/>
            <a:ext cx="4114185" cy="116275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Put </a:t>
            </a:r>
            <a:r>
              <a:rPr lang="en-US" b="1" dirty="0" smtClean="0">
                <a:solidFill>
                  <a:schemeClr val="tx1"/>
                </a:solidFill>
                <a:latin typeface="Courier New"/>
                <a:cs typeface="Courier New"/>
              </a:rPr>
              <a:t>tau</a:t>
            </a:r>
            <a:r>
              <a:rPr lang="en-US" b="1" dirty="0" smtClean="0">
                <a:solidFill>
                  <a:schemeClr val="tx1"/>
                </a:solidFill>
              </a:rPr>
              <a:t> in front of every command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4230456" y="2236061"/>
            <a:ext cx="572408" cy="235233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10191" y="3166264"/>
            <a:ext cx="3353955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Detects, downloads, and installs required dependencies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3157544" y="4418804"/>
            <a:ext cx="4644755" cy="116275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Configures environment, wraps compiler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9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59"/>
    </mc:Choice>
    <mc:Fallback xmlns="">
      <p:transition spd="slow" advTm="2715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Intuitive Performance Engineering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9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Executions create experiment trials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 descr="Screen Shot 2015-08-11 at 11.18.38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0495" y="822871"/>
            <a:ext cx="9144000" cy="1690462"/>
          </a:xfrm>
          <a:prstGeom prst="rect">
            <a:avLst/>
          </a:prstGeom>
        </p:spPr>
      </p:pic>
      <p:pic>
        <p:nvPicPr>
          <p:cNvPr id="7" name="Picture 6" descr="Screen Shot 2015-08-11 at 11.19.19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269" y="2343393"/>
            <a:ext cx="6040473" cy="3607290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>
            <a:off x="4723864" y="822871"/>
            <a:ext cx="4114185" cy="116275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Put </a:t>
            </a:r>
            <a:r>
              <a:rPr lang="en-US" b="1" dirty="0" smtClean="0">
                <a:solidFill>
                  <a:schemeClr val="tx1"/>
                </a:solidFill>
                <a:latin typeface="Courier New"/>
                <a:cs typeface="Courier New"/>
              </a:rPr>
              <a:t>tau</a:t>
            </a:r>
            <a:r>
              <a:rPr lang="en-US" b="1" dirty="0" smtClean="0">
                <a:solidFill>
                  <a:schemeClr val="tx1"/>
                </a:solidFill>
              </a:rPr>
              <a:t> in front of every command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6632" y="5294993"/>
            <a:ext cx="1708281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`</a:t>
            </a:r>
            <a:r>
              <a:rPr lang="en-US" b="1" dirty="0" smtClean="0">
                <a:solidFill>
                  <a:srgbClr val="000000"/>
                </a:solidFill>
                <a:latin typeface="Courier New"/>
                <a:cs typeface="Courier New"/>
              </a:rPr>
              <a:t>tau show</a:t>
            </a:r>
            <a:r>
              <a:rPr lang="en-US" b="1" dirty="0" smtClean="0">
                <a:solidFill>
                  <a:srgbClr val="000000"/>
                </a:solidFill>
              </a:rPr>
              <a:t>` to see data from last trial 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00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55"/>
    </mc:Choice>
    <mc:Fallback xmlns="">
      <p:transition spd="slow" advTm="43655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Executions create experiment trials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51</a:t>
            </a:fld>
            <a:endParaRPr lang="en-US"/>
          </a:p>
        </p:txBody>
      </p:sp>
      <p:pic>
        <p:nvPicPr>
          <p:cNvPr id="3" name="Picture 2" descr="Screen Shot 2015-08-11 at 11.19.39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38" y="497911"/>
            <a:ext cx="8741525" cy="6360089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4123483" y="5330123"/>
            <a:ext cx="4644755" cy="116275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Each execution is a new trial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2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3"/>
    </mc:Choice>
    <mc:Fallback xmlns="">
      <p:transition spd="slow" advTm="28603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Changing from serial to </a:t>
            </a:r>
            <a:r>
              <a:rPr lang="en-US" dirty="0" err="1" smtClean="0"/>
              <a:t>MPI+OpenMP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52</a:t>
            </a:fld>
            <a:endParaRPr lang="en-US"/>
          </a:p>
        </p:txBody>
      </p:sp>
      <p:pic>
        <p:nvPicPr>
          <p:cNvPr id="7" name="Picture 6" descr="Screen Shot 2015-08-11 at 11.24.27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8" y="1697225"/>
            <a:ext cx="8930624" cy="3351855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20245589">
            <a:off x="4553931" y="1846538"/>
            <a:ext cx="4114185" cy="116275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Put </a:t>
            </a:r>
            <a:r>
              <a:rPr lang="en-US" b="1" dirty="0" smtClean="0">
                <a:solidFill>
                  <a:schemeClr val="tx1"/>
                </a:solidFill>
                <a:latin typeface="Courier New"/>
                <a:cs typeface="Courier New"/>
              </a:rPr>
              <a:t>tau</a:t>
            </a:r>
            <a:r>
              <a:rPr lang="en-US" b="1" dirty="0" smtClean="0">
                <a:solidFill>
                  <a:schemeClr val="tx1"/>
                </a:solidFill>
              </a:rPr>
              <a:t> in front of every command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0668" y="3961292"/>
            <a:ext cx="324810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Automatically reconfigures TAU for </a:t>
            </a:r>
            <a:r>
              <a:rPr lang="en-US" b="1" dirty="0" err="1" smtClean="0">
                <a:solidFill>
                  <a:srgbClr val="000000"/>
                </a:solidFill>
              </a:rPr>
              <a:t>MPI+OpenMP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6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13"/>
    </mc:Choice>
    <mc:Fallback xmlns="">
      <p:transition spd="slow" advTm="35513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Workflow is unchanged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53</a:t>
            </a:fld>
            <a:endParaRPr lang="en-US"/>
          </a:p>
        </p:txBody>
      </p:sp>
      <p:pic>
        <p:nvPicPr>
          <p:cNvPr id="3" name="Picture 2" descr="Screen Shot 2015-08-11 at 11.25.24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002" y="974921"/>
            <a:ext cx="5763997" cy="53754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99858" y="2701162"/>
            <a:ext cx="1708281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`</a:t>
            </a:r>
            <a:r>
              <a:rPr lang="en-US" b="1" dirty="0" smtClean="0">
                <a:solidFill>
                  <a:srgbClr val="000000"/>
                </a:solidFill>
                <a:latin typeface="Courier New"/>
                <a:cs typeface="Courier New"/>
              </a:rPr>
              <a:t>tau show</a:t>
            </a:r>
            <a:r>
              <a:rPr lang="en-US" b="1" dirty="0" smtClean="0">
                <a:solidFill>
                  <a:srgbClr val="000000"/>
                </a:solidFill>
              </a:rPr>
              <a:t>` to see data from last trial 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4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36"/>
    </mc:Choice>
    <mc:Fallback xmlns="">
      <p:transition spd="slow" advTm="49736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Bottleneck Identification in FUN3D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Parallel I/O Tuning for Scientific Applications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FUN3D Wing-Body-Nacelle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14" y="999212"/>
            <a:ext cx="3359217" cy="178458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391440" y="1212557"/>
            <a:ext cx="38603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1,651,089,924 grid points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5,902,801,476 tetrahedral elements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1,310,290,264 prismatic elements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14,400 Ivy Bridge cores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31" y="3118092"/>
            <a:ext cx="4872480" cy="3164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5" y="3166339"/>
            <a:ext cx="3623866" cy="306820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6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FUN3D Profile shows a hot spot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6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Windows | Group Legend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00"/>
          <a:stretch/>
        </p:blipFill>
        <p:spPr>
          <a:xfrm>
            <a:off x="302491" y="1278082"/>
            <a:ext cx="4040909" cy="2389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00"/>
          <a:stretch/>
        </p:blipFill>
        <p:spPr>
          <a:xfrm>
            <a:off x="4625110" y="1278082"/>
            <a:ext cx="4040909" cy="23899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25110" y="3667991"/>
            <a:ext cx="4190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Right-click to show options</a:t>
            </a:r>
            <a:endParaRPr lang="en-US" sz="2800" b="1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1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MPI_Bcast</a:t>
            </a:r>
            <a:r>
              <a:rPr lang="en-US" dirty="0" smtClean="0"/>
              <a:t> in Unstacked Bar Chart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3115"/>
          <a:stretch/>
        </p:blipFill>
        <p:spPr>
          <a:xfrm>
            <a:off x="546162" y="914400"/>
            <a:ext cx="8051675" cy="546561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7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51269"/>
            <a:ext cx="8680450" cy="466505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Callpath</a:t>
            </a:r>
            <a:r>
              <a:rPr lang="en-US" dirty="0" smtClean="0"/>
              <a:t> Profile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081" y="88232"/>
            <a:ext cx="5303838" cy="53038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1985: Cray-2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1225" y="4863632"/>
            <a:ext cx="68940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200" dirty="0" smtClean="0"/>
              <a:t>4 </a:t>
            </a:r>
            <a:r>
              <a:rPr lang="en-US" sz="3200" dirty="0" smtClean="0"/>
              <a:t>vector processors</a:t>
            </a:r>
            <a:endParaRPr lang="en-US" sz="3200" dirty="0" smtClean="0"/>
          </a:p>
          <a:p>
            <a:pPr marL="571500" indent="-571500">
              <a:buFont typeface="Arial" charset="0"/>
              <a:buChar char="•"/>
            </a:pPr>
            <a:r>
              <a:rPr lang="en-US" sz="3200" dirty="0" smtClean="0"/>
              <a:t>1.9 gigaflops (0.0095 gigaflops/Watt)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 smtClean="0"/>
              <a:t>237.5 million abacuses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2619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10" y="1532609"/>
            <a:ext cx="5670430" cy="4302369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Broad histogram indicates bottleneck.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2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going on here?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1534816" y="1870363"/>
            <a:ext cx="1496292" cy="4085650"/>
            <a:chOff x="415636" y="1236518"/>
            <a:chExt cx="1496292" cy="4085650"/>
          </a:xfrm>
        </p:grpSpPr>
        <p:sp>
          <p:nvSpPr>
            <p:cNvPr id="6" name="Rectangle 5"/>
            <p:cNvSpPr/>
            <p:nvPr/>
          </p:nvSpPr>
          <p:spPr>
            <a:xfrm>
              <a:off x="415636" y="1236518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1"/>
                  </a:solidFill>
                </a:rPr>
                <a:t>Rank 1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15636" y="1586345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5636" y="1936172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15636" y="2292926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5636" y="2656607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5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15636" y="3006434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6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5636" y="3356261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7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5636" y="3713015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8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5636" y="4069769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9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15636" y="4419596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10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15636" y="5072786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14,470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88706" y="4426523"/>
              <a:ext cx="5501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s-IS" sz="4000" b="1" smtClean="0"/>
                <a:t>…</a:t>
              </a:r>
              <a:endParaRPr lang="en-US" sz="4000" b="1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3848525" y="3990106"/>
            <a:ext cx="1496292" cy="2493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Rank 0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>
            <a:stCxn id="6" idx="3"/>
            <a:endCxn id="24" idx="1"/>
          </p:cNvCxnSpPr>
          <p:nvPr/>
        </p:nvCxnSpPr>
        <p:spPr>
          <a:xfrm>
            <a:off x="3031108" y="1995054"/>
            <a:ext cx="817417" cy="21197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7" idx="3"/>
            <a:endCxn id="24" idx="1"/>
          </p:cNvCxnSpPr>
          <p:nvPr/>
        </p:nvCxnSpPr>
        <p:spPr>
          <a:xfrm>
            <a:off x="3031108" y="2344881"/>
            <a:ext cx="817417" cy="17699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8" idx="3"/>
            <a:endCxn id="24" idx="1"/>
          </p:cNvCxnSpPr>
          <p:nvPr/>
        </p:nvCxnSpPr>
        <p:spPr>
          <a:xfrm>
            <a:off x="3031108" y="2694708"/>
            <a:ext cx="817417" cy="14200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3"/>
            <a:endCxn id="24" idx="1"/>
          </p:cNvCxnSpPr>
          <p:nvPr/>
        </p:nvCxnSpPr>
        <p:spPr>
          <a:xfrm>
            <a:off x="3031108" y="3051462"/>
            <a:ext cx="817417" cy="10633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0" idx="3"/>
            <a:endCxn id="24" idx="1"/>
          </p:cNvCxnSpPr>
          <p:nvPr/>
        </p:nvCxnSpPr>
        <p:spPr>
          <a:xfrm>
            <a:off x="3031108" y="3415143"/>
            <a:ext cx="817417" cy="6996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1" idx="3"/>
            <a:endCxn id="24" idx="1"/>
          </p:cNvCxnSpPr>
          <p:nvPr/>
        </p:nvCxnSpPr>
        <p:spPr>
          <a:xfrm>
            <a:off x="3031108" y="3764970"/>
            <a:ext cx="817417" cy="3498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2" idx="3"/>
            <a:endCxn id="24" idx="1"/>
          </p:cNvCxnSpPr>
          <p:nvPr/>
        </p:nvCxnSpPr>
        <p:spPr>
          <a:xfrm>
            <a:off x="3031108" y="4114797"/>
            <a:ext cx="81741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3" idx="3"/>
            <a:endCxn id="24" idx="1"/>
          </p:cNvCxnSpPr>
          <p:nvPr/>
        </p:nvCxnSpPr>
        <p:spPr>
          <a:xfrm flipV="1">
            <a:off x="3031108" y="4114797"/>
            <a:ext cx="817417" cy="3567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4" idx="3"/>
            <a:endCxn id="24" idx="1"/>
          </p:cNvCxnSpPr>
          <p:nvPr/>
        </p:nvCxnSpPr>
        <p:spPr>
          <a:xfrm flipV="1">
            <a:off x="3031108" y="4114797"/>
            <a:ext cx="817417" cy="7135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5" idx="3"/>
            <a:endCxn id="24" idx="1"/>
          </p:cNvCxnSpPr>
          <p:nvPr/>
        </p:nvCxnSpPr>
        <p:spPr>
          <a:xfrm flipV="1">
            <a:off x="3031108" y="4114797"/>
            <a:ext cx="817417" cy="10633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9" idx="3"/>
            <a:endCxn id="24" idx="1"/>
          </p:cNvCxnSpPr>
          <p:nvPr/>
        </p:nvCxnSpPr>
        <p:spPr>
          <a:xfrm flipV="1">
            <a:off x="3031108" y="4114797"/>
            <a:ext cx="817417" cy="17165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6311170" y="1870363"/>
            <a:ext cx="1496292" cy="4085650"/>
            <a:chOff x="415636" y="1236518"/>
            <a:chExt cx="1496292" cy="4085650"/>
          </a:xfrm>
        </p:grpSpPr>
        <p:sp>
          <p:nvSpPr>
            <p:cNvPr id="69" name="Rectangle 68"/>
            <p:cNvSpPr/>
            <p:nvPr/>
          </p:nvSpPr>
          <p:spPr>
            <a:xfrm>
              <a:off x="415636" y="1236518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1"/>
                  </a:solidFill>
                </a:rPr>
                <a:t>Rank 1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15636" y="1586345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15636" y="1936172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15636" y="2292926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15636" y="2656607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5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15636" y="3006434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6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15636" y="3356261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7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15636" y="3713015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8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15636" y="4069769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9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15636" y="4419596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10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15636" y="5072786"/>
              <a:ext cx="1496292" cy="2493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Rank 14,470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88706" y="4426523"/>
              <a:ext cx="5501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s-IS" sz="4000" b="1" smtClean="0"/>
                <a:t>…</a:t>
              </a:r>
              <a:endParaRPr lang="en-US" sz="4000" b="1" dirty="0"/>
            </a:p>
          </p:txBody>
        </p:sp>
      </p:grpSp>
      <p:cxnSp>
        <p:nvCxnSpPr>
          <p:cNvPr id="81" name="Straight Arrow Connector 80"/>
          <p:cNvCxnSpPr>
            <a:stCxn id="24" idx="3"/>
            <a:endCxn id="69" idx="1"/>
          </p:cNvCxnSpPr>
          <p:nvPr/>
        </p:nvCxnSpPr>
        <p:spPr>
          <a:xfrm flipV="1">
            <a:off x="5344817" y="1995054"/>
            <a:ext cx="966353" cy="21197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24" idx="3"/>
            <a:endCxn id="70" idx="1"/>
          </p:cNvCxnSpPr>
          <p:nvPr/>
        </p:nvCxnSpPr>
        <p:spPr>
          <a:xfrm flipV="1">
            <a:off x="5344817" y="2344881"/>
            <a:ext cx="966353" cy="17699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24" idx="3"/>
            <a:endCxn id="71" idx="1"/>
          </p:cNvCxnSpPr>
          <p:nvPr/>
        </p:nvCxnSpPr>
        <p:spPr>
          <a:xfrm flipV="1">
            <a:off x="5344817" y="2694708"/>
            <a:ext cx="966353" cy="14200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24" idx="3"/>
            <a:endCxn id="72" idx="1"/>
          </p:cNvCxnSpPr>
          <p:nvPr/>
        </p:nvCxnSpPr>
        <p:spPr>
          <a:xfrm flipV="1">
            <a:off x="5344817" y="3051462"/>
            <a:ext cx="966353" cy="10633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24" idx="3"/>
            <a:endCxn id="73" idx="1"/>
          </p:cNvCxnSpPr>
          <p:nvPr/>
        </p:nvCxnSpPr>
        <p:spPr>
          <a:xfrm flipV="1">
            <a:off x="5344817" y="3415143"/>
            <a:ext cx="966353" cy="6996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24" idx="3"/>
            <a:endCxn id="74" idx="1"/>
          </p:cNvCxnSpPr>
          <p:nvPr/>
        </p:nvCxnSpPr>
        <p:spPr>
          <a:xfrm flipV="1">
            <a:off x="5344817" y="3764970"/>
            <a:ext cx="966353" cy="3498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24" idx="3"/>
            <a:endCxn id="75" idx="1"/>
          </p:cNvCxnSpPr>
          <p:nvPr/>
        </p:nvCxnSpPr>
        <p:spPr>
          <a:xfrm>
            <a:off x="5344817" y="4114797"/>
            <a:ext cx="96635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24" idx="3"/>
            <a:endCxn id="76" idx="1"/>
          </p:cNvCxnSpPr>
          <p:nvPr/>
        </p:nvCxnSpPr>
        <p:spPr>
          <a:xfrm>
            <a:off x="5344817" y="4114797"/>
            <a:ext cx="966353" cy="3567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24" idx="3"/>
            <a:endCxn id="77" idx="1"/>
          </p:cNvCxnSpPr>
          <p:nvPr/>
        </p:nvCxnSpPr>
        <p:spPr>
          <a:xfrm>
            <a:off x="5344817" y="4114797"/>
            <a:ext cx="966353" cy="7135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24" idx="3"/>
            <a:endCxn id="78" idx="1"/>
          </p:cNvCxnSpPr>
          <p:nvPr/>
        </p:nvCxnSpPr>
        <p:spPr>
          <a:xfrm>
            <a:off x="5344817" y="4114797"/>
            <a:ext cx="966353" cy="10633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24" idx="3"/>
            <a:endCxn id="79" idx="1"/>
          </p:cNvCxnSpPr>
          <p:nvPr/>
        </p:nvCxnSpPr>
        <p:spPr>
          <a:xfrm>
            <a:off x="5344817" y="4114797"/>
            <a:ext cx="966353" cy="17165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1060725" y="1061241"/>
            <a:ext cx="256570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All non-zero ranks send a status code to Rank 0.</a:t>
            </a:r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3848525" y="2963940"/>
            <a:ext cx="1496292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Rank 0 checks for any invalid status codes.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5776464" y="1060912"/>
            <a:ext cx="256570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Rank 0 broadcasts global status code to all ranks.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Solutions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MPI_Allreduce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O(log</a:t>
            </a:r>
            <a:r>
              <a:rPr lang="en-US" baseline="-25000" dirty="0" smtClean="0"/>
              <a:t>2</a:t>
            </a:r>
            <a:r>
              <a:rPr lang="en-US" dirty="0" smtClean="0"/>
              <a:t> N) vs. O(N)</a:t>
            </a:r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MPI_Abort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O(1) vs. O(N)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24"/>
          <a:stretch/>
        </p:blipFill>
        <p:spPr>
          <a:xfrm>
            <a:off x="346023" y="2540929"/>
            <a:ext cx="8453446" cy="2925618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 rot="5400000">
            <a:off x="4799151" y="2864301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96848" y="3111188"/>
            <a:ext cx="3647152" cy="46166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33% runtime improvement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197" y="1031800"/>
            <a:ext cx="8681405" cy="1340208"/>
          </a:xfrm>
        </p:spPr>
        <p:txBody>
          <a:bodyPr>
            <a:noAutofit/>
          </a:bodyPr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en-US" sz="2800" i="1" dirty="0" smtClean="0"/>
              <a:t>“These </a:t>
            </a:r>
            <a:r>
              <a:rPr lang="en-US" sz="2800" i="1" dirty="0"/>
              <a:t>days I get excited about 1-2% speedups that I find....quite unusual to find something of this magnitude these days, especially with just a 2-line fix in the code!  </a:t>
            </a:r>
            <a:r>
              <a:rPr lang="en-US" sz="2800" i="1" dirty="0" smtClean="0"/>
              <a:t>:)”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sz="28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FUN3D Wing-Body-Nacelle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7" y="2837437"/>
            <a:ext cx="4186179" cy="3190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76" y="2837436"/>
            <a:ext cx="4186180" cy="319000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0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52188"/>
            <a:ext cx="8680450" cy="3663212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I/O Bottleneck on FUN3D Shutdown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1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Matrix and Vector I/O shows Bottleneck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93568"/>
            <a:ext cx="4201355" cy="3712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723" y="1493568"/>
            <a:ext cx="4201354" cy="371227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7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Bottleneck Identification in CREATE-AV HELIOS / SAMCART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Parallel I/O Tuning for Scientific Applications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ednesdayTrack5_11436Meaki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t="5999" r="2641" b="5324"/>
          <a:stretch/>
        </p:blipFill>
        <p:spPr>
          <a:xfrm>
            <a:off x="-17889" y="-28246"/>
            <a:ext cx="9403715" cy="69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"/>
    </mc:Choice>
    <mc:Fallback xmlns="">
      <p:transition spd="slow" advTm="315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68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Target Platforms</a:t>
            </a:r>
            <a:endParaRPr lang="en-US" dirty="0"/>
          </a:p>
        </p:txBody>
      </p:sp>
      <p:pic>
        <p:nvPicPr>
          <p:cNvPr id="2" name="Picture 1" descr="Cori-NERSC-mocku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203" y="1024837"/>
            <a:ext cx="4173071" cy="1944651"/>
          </a:xfrm>
          <a:prstGeom prst="rect">
            <a:avLst/>
          </a:prstGeom>
        </p:spPr>
      </p:pic>
      <p:pic>
        <p:nvPicPr>
          <p:cNvPr id="4" name="Picture 3" descr="Cori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56" y="787176"/>
            <a:ext cx="1639992" cy="1940819"/>
          </a:xfrm>
          <a:prstGeom prst="rect">
            <a:avLst/>
          </a:prstGeom>
        </p:spPr>
      </p:pic>
      <p:pic>
        <p:nvPicPr>
          <p:cNvPr id="8" name="Picture 7" descr="140925-F-ZU869-0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27" y="3463503"/>
            <a:ext cx="4181847" cy="2815501"/>
          </a:xfrm>
          <a:prstGeom prst="rect">
            <a:avLst/>
          </a:prstGeom>
        </p:spPr>
      </p:pic>
      <p:pic>
        <p:nvPicPr>
          <p:cNvPr id="9" name="Picture 8" descr="kilrai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8" y="4643323"/>
            <a:ext cx="2679700" cy="1778000"/>
          </a:xfrm>
          <a:prstGeom prst="rect">
            <a:avLst/>
          </a:prstGeom>
        </p:spPr>
      </p:pic>
      <p:pic>
        <p:nvPicPr>
          <p:cNvPr id="10" name="Picture 9" descr="hais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8" y="2796834"/>
            <a:ext cx="2679700" cy="1778000"/>
          </a:xfrm>
          <a:prstGeom prst="rect">
            <a:avLst/>
          </a:prstGeom>
        </p:spPr>
      </p:pic>
      <p:pic>
        <p:nvPicPr>
          <p:cNvPr id="11" name="Picture 10" descr="armstron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71" y="949995"/>
            <a:ext cx="2679700" cy="177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23493" y="3329339"/>
            <a:ext cx="2908368" cy="584776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Lightning [XC30]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185386" y="944172"/>
            <a:ext cx="3151423" cy="584776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Armstrong [XC30]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1440688" y="2820737"/>
            <a:ext cx="3005550" cy="584776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 smtClean="0"/>
              <a:t>Haise</a:t>
            </a:r>
            <a:r>
              <a:rPr lang="en-US" sz="3200" dirty="0" smtClean="0"/>
              <a:t> [</a:t>
            </a:r>
            <a:r>
              <a:rPr lang="en-US" sz="3200" dirty="0" err="1" smtClean="0"/>
              <a:t>iDataPlex</a:t>
            </a:r>
            <a:r>
              <a:rPr lang="en-US" sz="3200" dirty="0" smtClean="0"/>
              <a:t>]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440688" y="4708321"/>
            <a:ext cx="3145412" cy="584776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 smtClean="0"/>
              <a:t>Kilrain</a:t>
            </a:r>
            <a:r>
              <a:rPr lang="en-US" sz="3200" dirty="0" smtClean="0"/>
              <a:t> [</a:t>
            </a:r>
            <a:r>
              <a:rPr lang="en-US" sz="3200" dirty="0" err="1" smtClean="0"/>
              <a:t>iDataPlex</a:t>
            </a:r>
            <a:r>
              <a:rPr lang="en-US" sz="3200" dirty="0" smtClean="0"/>
              <a:t>]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8052475" y="861076"/>
            <a:ext cx="857126" cy="584776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Cori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8262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"/>
    </mc:Choice>
    <mc:Fallback xmlns="">
      <p:transition spd="slow" advTm="137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69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Initial Profile on Babbage</a:t>
            </a:r>
            <a:endParaRPr lang="en-US" dirty="0"/>
          </a:p>
        </p:txBody>
      </p:sp>
      <p:pic>
        <p:nvPicPr>
          <p:cNvPr id="2" name="Picture 1" descr="Screen Shot 2015-08-12 at 8.45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969"/>
            <a:ext cx="9144000" cy="5704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2501" y="1770961"/>
            <a:ext cx="131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MPI_Barrier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2629" y="2486848"/>
            <a:ext cx="113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MPI_Send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6996" y="3920894"/>
            <a:ext cx="86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File I/O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stCxn id="3" idx="2"/>
          </p:cNvCxnSpPr>
          <p:nvPr/>
        </p:nvCxnSpPr>
        <p:spPr>
          <a:xfrm flipH="1">
            <a:off x="4784976" y="2140293"/>
            <a:ext cx="257415" cy="27465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976598" y="2856180"/>
            <a:ext cx="411418" cy="39058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214282" y="3470367"/>
            <a:ext cx="778119" cy="45052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85135" y="5313230"/>
            <a:ext cx="142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Useful Work!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H="1" flipV="1">
            <a:off x="2763662" y="4290226"/>
            <a:ext cx="532703" cy="102300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78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"/>
    </mc:Choice>
    <mc:Fallback xmlns="">
      <p:transition spd="slow" advTm="12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 smtClean="0">
                <a:effectLst/>
              </a:rPr>
              <a:t>2013: IBM “Mira” BlueGene/Q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</a:t>
            </a:fld>
            <a:endParaRPr lang="en-US"/>
          </a:p>
        </p:txBody>
      </p:sp>
      <p:pic>
        <p:nvPicPr>
          <p:cNvPr id="13" name="Picture 12" descr="Panoramic shot of Mi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43296"/>
            <a:ext cx="9144000" cy="30607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1225" y="4863632"/>
            <a:ext cx="64488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200" dirty="0" smtClean="0"/>
              <a:t>784,432 cores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 smtClean="0"/>
              <a:t>10 petaflops (2.08 gigaflops/Watt)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/>
              <a:t>1.25 quadrillion </a:t>
            </a:r>
            <a:r>
              <a:rPr lang="en-US" sz="3200" dirty="0" smtClean="0"/>
              <a:t>abacuses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8944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59"/>
    </mc:Choice>
    <mc:Fallback xmlns="">
      <p:transition spd="slow" advTm="75759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Implement Non-blocking Comm.</a:t>
            </a:r>
            <a:endParaRPr lang="en-US" dirty="0"/>
          </a:p>
        </p:txBody>
      </p:sp>
      <p:pic>
        <p:nvPicPr>
          <p:cNvPr id="7" name="Picture 6" descr="Screen Shot 2015-08-12 at 8.54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313"/>
            <a:ext cx="9144000" cy="5753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2629" y="2486848"/>
            <a:ext cx="138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Useful work!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76598" y="2856180"/>
            <a:ext cx="411418" cy="39058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05188" y="1896876"/>
            <a:ext cx="133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MPI_Waitall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705188" y="2370225"/>
            <a:ext cx="365992" cy="23255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73756" y="2522625"/>
            <a:ext cx="138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Useful work!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4857588" y="2707291"/>
            <a:ext cx="516168" cy="18466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38083" y="4383724"/>
            <a:ext cx="86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File I/O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489828" y="3774471"/>
            <a:ext cx="1055378" cy="60925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1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"/>
    </mc:Choice>
    <mc:Fallback xmlns="">
      <p:transition spd="slow" advTm="21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65% Runtime Reduction (~2x faster)</a:t>
            </a:r>
            <a:endParaRPr lang="en-US" dirty="0"/>
          </a:p>
        </p:txBody>
      </p:sp>
      <p:pic>
        <p:nvPicPr>
          <p:cNvPr id="6" name="Picture 5" descr="Screen Shot 2015-08-12 at 8.58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63" y="670416"/>
            <a:ext cx="8007075" cy="618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"/>
    </mc:Choice>
    <mc:Fallback xmlns="">
      <p:transition spd="slow" advTm="26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Lightning </a:t>
            </a:r>
            <a:r>
              <a:rPr lang="en-US" dirty="0"/>
              <a:t>(a.k.a. </a:t>
            </a:r>
            <a:r>
              <a:rPr lang="en-US" dirty="0" smtClean="0"/>
              <a:t>watch </a:t>
            </a:r>
            <a:r>
              <a:rPr lang="en-US" dirty="0"/>
              <a:t>your </a:t>
            </a:r>
            <a:r>
              <a:rPr lang="en-US" dirty="0" smtClean="0"/>
              <a:t>I/O)</a:t>
            </a:r>
            <a:endParaRPr lang="en-US" dirty="0"/>
          </a:p>
        </p:txBody>
      </p:sp>
      <p:pic>
        <p:nvPicPr>
          <p:cNvPr id="6" name="Picture 5" descr="Screen Shot 2015-08-12 at 9.04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141"/>
            <a:ext cx="9144000" cy="49483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2638" y="5447045"/>
            <a:ext cx="6080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Slower! What happened???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11475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"/>
    </mc:Choice>
    <mc:Fallback xmlns="">
      <p:transition spd="slow" advTm="143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Buffered I/O, change stripe size</a:t>
            </a:r>
            <a:endParaRPr lang="en-US" dirty="0"/>
          </a:p>
        </p:txBody>
      </p:sp>
      <p:pic>
        <p:nvPicPr>
          <p:cNvPr id="6" name="Picture 5" descr="Screen Shot 2015-08-12 at 9.08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751"/>
            <a:ext cx="9144000" cy="601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"/>
    </mc:Choice>
    <mc:Fallback xmlns="">
      <p:transition spd="slow" advTm="194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IRMHD on </a:t>
            </a:r>
            <a:r>
              <a:rPr lang="en-US" dirty="0" err="1" smtClean="0"/>
              <a:t>BlueGene</a:t>
            </a:r>
            <a:r>
              <a:rPr lang="en-US" dirty="0" smtClean="0"/>
              <a:t>/Q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Intuitive Performance Engineering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3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7"/>
    </mc:Choice>
    <mc:Fallback xmlns="">
      <p:transition spd="slow" advTm="2777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INCITE </a:t>
            </a:r>
            <a:r>
              <a:rPr lang="en-US" dirty="0" err="1"/>
              <a:t>magnetohydrodynamcis</a:t>
            </a:r>
            <a:r>
              <a:rPr lang="en-US" dirty="0"/>
              <a:t> simulation to understand solar winds and coronal heating </a:t>
            </a:r>
          </a:p>
          <a:p>
            <a:pPr lvl="1"/>
            <a:r>
              <a:rPr lang="en-US" dirty="0"/>
              <a:t>First direct numerical simulations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 err="1"/>
              <a:t>Alfvén</a:t>
            </a:r>
            <a:r>
              <a:rPr lang="en-US" dirty="0"/>
              <a:t> wave (AW) turbulence in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extended </a:t>
            </a:r>
            <a:r>
              <a:rPr lang="en-US" dirty="0"/>
              <a:t>solar atmosphere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accounting </a:t>
            </a:r>
            <a:r>
              <a:rPr lang="en-US" dirty="0"/>
              <a:t>for </a:t>
            </a:r>
            <a:r>
              <a:rPr lang="en-US" dirty="0" err="1" smtClean="0"/>
              <a:t>inhomogeneities</a:t>
            </a:r>
            <a:endParaRPr lang="en-US" dirty="0"/>
          </a:p>
          <a:p>
            <a:pPr lvl="1"/>
            <a:r>
              <a:rPr lang="en-US" dirty="0" smtClean="0"/>
              <a:t>Team</a:t>
            </a:r>
            <a:endParaRPr lang="en-US" dirty="0"/>
          </a:p>
          <a:p>
            <a:pPr lvl="2"/>
            <a:r>
              <a:rPr lang="en-US" dirty="0"/>
              <a:t>University of New Hampshire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Jean Perez and Benjamin </a:t>
            </a:r>
            <a:r>
              <a:rPr lang="en-US" dirty="0" err="1"/>
              <a:t>Chandran</a:t>
            </a:r>
            <a:r>
              <a:rPr lang="en-US" dirty="0"/>
              <a:t>) </a:t>
            </a:r>
          </a:p>
          <a:p>
            <a:pPr lvl="2"/>
            <a:r>
              <a:rPr lang="en-US" dirty="0"/>
              <a:t>ALCF (Tim Williams</a:t>
            </a:r>
            <a:r>
              <a:rPr lang="en-US" dirty="0" smtClean="0"/>
              <a:t>)</a:t>
            </a:r>
            <a:endParaRPr lang="en-US" dirty="0"/>
          </a:p>
          <a:p>
            <a:pPr lvl="2"/>
            <a:r>
              <a:rPr lang="en-US" dirty="0"/>
              <a:t>University of Oregon (Sameer </a:t>
            </a:r>
            <a:r>
              <a:rPr lang="en-US" dirty="0" err="1"/>
              <a:t>Shende</a:t>
            </a:r>
            <a:r>
              <a:rPr lang="en-US" dirty="0" smtClean="0"/>
              <a:t>) </a:t>
            </a:r>
            <a:endParaRPr lang="en-US" dirty="0"/>
          </a:p>
          <a:p>
            <a:r>
              <a:rPr lang="en-US" dirty="0"/>
              <a:t>IRMHD (Inhomogeneous Reduced </a:t>
            </a:r>
            <a:r>
              <a:rPr lang="en-US" dirty="0" err="1"/>
              <a:t>Magnetohydrodynamics</a:t>
            </a:r>
            <a:r>
              <a:rPr lang="en-US" dirty="0"/>
              <a:t>) </a:t>
            </a:r>
            <a:endParaRPr lang="en-US" dirty="0" smtClean="0"/>
          </a:p>
          <a:p>
            <a:pPr lvl="1"/>
            <a:r>
              <a:rPr lang="en-US" dirty="0"/>
              <a:t>Fortran 90 and </a:t>
            </a:r>
            <a:r>
              <a:rPr lang="en-US" dirty="0" smtClean="0"/>
              <a:t>MPI</a:t>
            </a:r>
            <a:endParaRPr lang="en-US" dirty="0"/>
          </a:p>
          <a:p>
            <a:pPr lvl="1"/>
            <a:r>
              <a:rPr lang="en-US" dirty="0"/>
              <a:t>Excellent weak and strong scaling </a:t>
            </a:r>
            <a:r>
              <a:rPr lang="en-US" dirty="0" smtClean="0"/>
              <a:t>properties</a:t>
            </a:r>
            <a:endParaRPr lang="en-US" dirty="0"/>
          </a:p>
          <a:p>
            <a:pPr lvl="1"/>
            <a:r>
              <a:rPr lang="en-US" dirty="0"/>
              <a:t>Tested and benchmarked on Intrepid and </a:t>
            </a:r>
            <a:r>
              <a:rPr lang="en-US" dirty="0" smtClean="0"/>
              <a:t>Mira </a:t>
            </a:r>
          </a:p>
          <a:p>
            <a:r>
              <a:rPr lang="en-US" dirty="0"/>
              <a:t>HPC Source article and ALCF </a:t>
            </a:r>
            <a:r>
              <a:rPr lang="en-US" dirty="0" smtClean="0"/>
              <a:t>news</a:t>
            </a:r>
            <a:br>
              <a:rPr lang="en-US" dirty="0" smtClean="0"/>
            </a:br>
            <a:r>
              <a:rPr lang="en-US" sz="2000" dirty="0" smtClean="0"/>
              <a:t>https</a:t>
            </a:r>
            <a:r>
              <a:rPr lang="en-US" sz="2000" dirty="0"/>
              <a:t>://</a:t>
            </a:r>
            <a:r>
              <a:rPr lang="en-US" sz="2000" dirty="0" err="1"/>
              <a:t>www.alcf.anl.gov</a:t>
            </a:r>
            <a:r>
              <a:rPr lang="en-US" sz="2000" dirty="0"/>
              <a:t>/articles</a:t>
            </a:r>
            <a:r>
              <a:rPr lang="en-US" sz="2000" dirty="0" smtClean="0"/>
              <a:t>/furthering</a:t>
            </a:r>
            <a:r>
              <a:rPr lang="en-US" sz="2000" dirty="0"/>
              <a:t>-understanding-coronal-heating-and-solar-wind-</a:t>
            </a:r>
            <a:r>
              <a:rPr lang="en-US" sz="2000" dirty="0" smtClean="0"/>
              <a:t>origin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75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IRMHD on Intrepid and Mira</a:t>
            </a:r>
            <a:endParaRPr lang="en-US" dirty="0"/>
          </a:p>
        </p:txBody>
      </p:sp>
      <p:pic>
        <p:nvPicPr>
          <p:cNvPr id="9" name="Picture 8" descr="011613-Perez-resiz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477" y="1713553"/>
            <a:ext cx="3465323" cy="1948735"/>
          </a:xfrm>
          <a:prstGeom prst="rect">
            <a:avLst/>
          </a:prstGeom>
        </p:spPr>
      </p:pic>
      <p:pic>
        <p:nvPicPr>
          <p:cNvPr id="10" name="Picture 9" descr="FirefoxScreenSnapz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472" y="4810381"/>
            <a:ext cx="1567328" cy="112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7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"/>
    </mc:Choice>
    <mc:Fallback xmlns="">
      <p:transition spd="slow" advTm="199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Source-based (direct) instrumentation</a:t>
            </a:r>
          </a:p>
          <a:p>
            <a:r>
              <a:rPr lang="en-US" sz="2800" dirty="0" smtClean="0"/>
              <a:t>MPI instrumentation and volume measurement</a:t>
            </a:r>
          </a:p>
          <a:p>
            <a:r>
              <a:rPr lang="en-US" sz="2800" dirty="0" smtClean="0"/>
              <a:t>IRMHD exhibited significant synchronous communication bottlenecks</a:t>
            </a:r>
          </a:p>
          <a:p>
            <a:r>
              <a:rPr lang="en-US" sz="2800" dirty="0" smtClean="0"/>
              <a:t>On 2,408 cores of BG/P: </a:t>
            </a:r>
          </a:p>
          <a:p>
            <a:pPr lvl="1"/>
            <a:r>
              <a:rPr lang="en-US" sz="2400" b="1" dirty="0" err="1" smtClean="0">
                <a:solidFill>
                  <a:schemeClr val="accent2"/>
                </a:solidFill>
              </a:rPr>
              <a:t>MPI_Send</a:t>
            </a:r>
            <a:r>
              <a:rPr lang="en-US" sz="2400" dirty="0" smtClean="0"/>
              <a:t> and </a:t>
            </a:r>
            <a:r>
              <a:rPr lang="en-US" sz="2400" b="1" dirty="0" err="1" smtClean="0">
                <a:solidFill>
                  <a:srgbClr val="FF0900"/>
                </a:solidFill>
              </a:rPr>
              <a:t>MPI_Bcast</a:t>
            </a:r>
            <a:r>
              <a:rPr lang="en-US" sz="2400" dirty="0" smtClean="0">
                <a:solidFill>
                  <a:srgbClr val="FF0900"/>
                </a:solidFill>
              </a:rPr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take significant time</a:t>
            </a:r>
          </a:p>
          <a:p>
            <a:pPr lvl="1"/>
            <a:r>
              <a:rPr lang="en-US" sz="2400" dirty="0" smtClean="0"/>
              <a:t>Opportunities for </a:t>
            </a:r>
            <a:br>
              <a:rPr lang="en-US" sz="2400" dirty="0" smtClean="0"/>
            </a:br>
            <a:r>
              <a:rPr lang="en-US" sz="2400" dirty="0" smtClean="0"/>
              <a:t>communication/</a:t>
            </a:r>
            <a:br>
              <a:rPr lang="en-US" sz="2400" dirty="0" smtClean="0"/>
            </a:br>
            <a:r>
              <a:rPr lang="en-US" sz="2400" dirty="0" smtClean="0"/>
              <a:t>computation overlap </a:t>
            </a:r>
          </a:p>
          <a:p>
            <a:pPr lvl="1"/>
            <a:r>
              <a:rPr lang="en-US" sz="2400" dirty="0" smtClean="0"/>
              <a:t>Identified </a:t>
            </a:r>
            <a:r>
              <a:rPr lang="en-US" sz="2400" dirty="0"/>
              <a:t>possible targets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for </a:t>
            </a:r>
            <a:r>
              <a:rPr lang="en-US" sz="2400" dirty="0"/>
              <a:t>computation </a:t>
            </a:r>
            <a:r>
              <a:rPr lang="en-US" sz="2400" dirty="0" smtClean="0"/>
              <a:t>improvements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IRMHD Communication Analysis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401060" y="3389509"/>
            <a:ext cx="4573338" cy="2190535"/>
            <a:chOff x="4336265" y="3389509"/>
            <a:chExt cx="4573338" cy="2190535"/>
          </a:xfrm>
        </p:grpSpPr>
        <p:pic>
          <p:nvPicPr>
            <p:cNvPr id="7" name="Picture 6" descr="perez1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4" t="19549" r="19668" b="10459"/>
            <a:stretch/>
          </p:blipFill>
          <p:spPr>
            <a:xfrm>
              <a:off x="4336265" y="3389509"/>
              <a:ext cx="4573338" cy="219053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41531" y="3553268"/>
              <a:ext cx="1319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MPI_Barrier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18984" y="5078230"/>
              <a:ext cx="11378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MPI_Send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5861311" y="3745683"/>
              <a:ext cx="1284544" cy="17691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9" idx="0"/>
            </p:cNvCxnSpPr>
            <p:nvPr/>
          </p:nvCxnSpPr>
          <p:spPr>
            <a:xfrm flipH="1" flipV="1">
              <a:off x="6542883" y="4707760"/>
              <a:ext cx="1645033" cy="37047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559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"/>
    </mc:Choice>
    <mc:Fallback xmlns="">
      <p:transition spd="slow" advTm="211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IRMHD Optimization on Intrepid (BG/P)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366956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On 2,408 cores, overall execution time reduced from 528.18 core hours to 70.8 core hours </a:t>
            </a:r>
            <a:r>
              <a:rPr lang="en-US" b="1" dirty="0" smtClean="0">
                <a:solidFill>
                  <a:srgbClr val="FF0900"/>
                </a:solidFill>
              </a:rPr>
              <a:t/>
            </a:r>
            <a:br>
              <a:rPr lang="en-US" b="1" dirty="0" smtClean="0">
                <a:solidFill>
                  <a:srgbClr val="FF0900"/>
                </a:solidFill>
              </a:rPr>
            </a:br>
            <a:r>
              <a:rPr lang="en-US" b="1" dirty="0" smtClean="0">
                <a:solidFill>
                  <a:schemeClr val="accent2"/>
                </a:solidFill>
              </a:rPr>
              <a:t>(&gt;7x improvement)</a:t>
            </a:r>
          </a:p>
          <a:p>
            <a:r>
              <a:rPr lang="en-US" dirty="0" smtClean="0"/>
              <a:t>Non-blocking communication substrate</a:t>
            </a:r>
          </a:p>
          <a:p>
            <a:r>
              <a:rPr lang="en-US" dirty="0" smtClean="0"/>
              <a:t>More efficient implementation of underlying FFT</a:t>
            </a:r>
            <a:endParaRPr lang="en-US" dirty="0"/>
          </a:p>
        </p:txBody>
      </p:sp>
      <p:pic>
        <p:nvPicPr>
          <p:cNvPr id="8" name="Content Placeholder 7" descr="perez2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0" r="15480"/>
          <a:stretch>
            <a:fillRect/>
          </a:stretch>
        </p:blipFill>
        <p:spPr>
          <a:xfrm>
            <a:off x="4648200" y="1366838"/>
            <a:ext cx="4038600" cy="452596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"/>
    </mc:Choice>
    <mc:Fallback xmlns="">
      <p:transition spd="slow" advTm="529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Oversubscribe nodes: 32k ranks vs. 16k per node</a:t>
            </a:r>
          </a:p>
          <a:p>
            <a:r>
              <a:rPr lang="en-US" dirty="0" smtClean="0"/>
              <a:t>Overall time improvement: 71.23% of original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IRMHD Optimization on MIRA (BG/Q)</a:t>
            </a:r>
            <a:endParaRPr lang="en-US" dirty="0"/>
          </a:p>
        </p:txBody>
      </p:sp>
      <p:pic>
        <p:nvPicPr>
          <p:cNvPr id="8" name="Picture 7" descr="PreviewScreenSnapz0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1" y="2254685"/>
            <a:ext cx="5675619" cy="408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7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"/>
    </mc:Choice>
    <mc:Fallback xmlns="">
      <p:transition spd="slow" advTm="229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Intuitive Performance Engineering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"/>
    </mc:Choice>
    <mc:Fallback xmlns="">
      <p:transition spd="slow" advTm="36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899"/>
            <a:ext cx="9144000" cy="514502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2019: Aurora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8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4887870"/>
            <a:ext cx="665720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200" dirty="0" smtClean="0"/>
              <a:t>&gt;3,200,000 cores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 smtClean="0"/>
              <a:t>180 </a:t>
            </a:r>
            <a:r>
              <a:rPr lang="en-US" sz="3200" dirty="0"/>
              <a:t>petaflops (5.62 gigaflops/Watt)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 smtClean="0"/>
              <a:t>22.5 quadrillion abacuses</a:t>
            </a:r>
          </a:p>
          <a:p>
            <a:pPr marL="571500" indent="-571500">
              <a:buFont typeface="Arial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856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7"/>
    </mc:Choice>
    <mc:Fallback xmlns="">
      <p:transition spd="slow" advTm="6657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Downloads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Copyright © ParaTools, Inc.    </a:t>
            </a:r>
            <a:endParaRPr lang="en-US" dirty="0"/>
          </a:p>
        </p:txBody>
      </p:sp>
      <p:sp>
        <p:nvSpPr>
          <p:cNvPr id="19865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35" tIns="45718" rIns="91435" bIns="45718"/>
          <a:lstStyle/>
          <a:p>
            <a:fld id="{32EB1479-0C95-554E-9002-A429AA401299}" type="slidenum">
              <a:rPr lang="en-US">
                <a:solidFill>
                  <a:srgbClr val="898989"/>
                </a:solidFill>
                <a:ea typeface="ＭＳ Ｐゴシック" pitchFamily="-1" charset="-128"/>
                <a:cs typeface="ＭＳ Ｐゴシック" pitchFamily="-1" charset="-128"/>
              </a:rPr>
              <a:pPr/>
              <a:t>80</a:t>
            </a:fld>
            <a:endParaRPr lang="en-US" dirty="0">
              <a:solidFill>
                <a:srgbClr val="898989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98659" name="Subtitle 6"/>
          <p:cNvSpPr txBox="1">
            <a:spLocks/>
          </p:cNvSpPr>
          <p:nvPr/>
        </p:nvSpPr>
        <p:spPr bwMode="auto">
          <a:xfrm>
            <a:off x="419100" y="3276600"/>
            <a:ext cx="830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b="1" dirty="0" smtClean="0">
                <a:latin typeface="Calibri" pitchFamily="-1" charset="0"/>
                <a:hlinkClick r:id="rId3"/>
              </a:rPr>
              <a:t>http://taucommander.paratools.com</a:t>
            </a:r>
          </a:p>
          <a:p>
            <a:pPr algn="ctr" eaLnBrk="0" hangingPunct="0">
              <a:spcBef>
                <a:spcPct val="20000"/>
              </a:spcBef>
            </a:pPr>
            <a:endParaRPr lang="en-US" sz="2400" b="1" dirty="0" smtClean="0">
              <a:latin typeface="Calibri" pitchFamily="-1" charset="0"/>
              <a:hlinkClick r:id="rId3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sz="2400" b="1" dirty="0" smtClean="0">
                <a:latin typeface="Calibri" pitchFamily="-1" charset="0"/>
                <a:hlinkClick r:id="rId3"/>
              </a:rPr>
              <a:t>http</a:t>
            </a:r>
            <a:r>
              <a:rPr lang="en-US" sz="2400" b="1" dirty="0">
                <a:latin typeface="Calibri" pitchFamily="-1" charset="0"/>
                <a:hlinkClick r:id="rId3"/>
              </a:rPr>
              <a:t>://</a:t>
            </a:r>
            <a:r>
              <a:rPr lang="en-US" sz="2400" b="1" dirty="0" smtClean="0">
                <a:latin typeface="Calibri" pitchFamily="-1" charset="0"/>
                <a:hlinkClick r:id="rId3"/>
              </a:rPr>
              <a:t>tau.uoregon.edu</a:t>
            </a:r>
            <a:r>
              <a:rPr lang="en-US" sz="2400" b="1" dirty="0" smtClean="0">
                <a:latin typeface="Calibri" pitchFamily="-1" charset="0"/>
              </a:rPr>
              <a:t/>
            </a:r>
            <a:br>
              <a:rPr lang="en-US" sz="2400" b="1" dirty="0" smtClean="0">
                <a:latin typeface="Calibri" pitchFamily="-1" charset="0"/>
              </a:rPr>
            </a:br>
            <a:endParaRPr lang="en-US" sz="2400" b="1" dirty="0">
              <a:latin typeface="Calibri" pitchFamily="-1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sz="2400" b="1" dirty="0" smtClean="0">
                <a:latin typeface="Calibri" pitchFamily="-1" charset="0"/>
                <a:hlinkClick r:id="rId4"/>
              </a:rPr>
              <a:t>http</a:t>
            </a:r>
            <a:r>
              <a:rPr lang="en-US" sz="2400" b="1" dirty="0">
                <a:latin typeface="Calibri" pitchFamily="-1" charset="0"/>
                <a:hlinkClick r:id="rId4"/>
              </a:rPr>
              <a:t>://</a:t>
            </a:r>
            <a:r>
              <a:rPr lang="en-US" sz="2400" b="1" dirty="0" smtClean="0">
                <a:latin typeface="Calibri" pitchFamily="-1" charset="0"/>
                <a:hlinkClick r:id="rId4"/>
              </a:rPr>
              <a:t>www.hpclinux.com</a:t>
            </a:r>
            <a:endParaRPr lang="en-US" sz="2400" b="1" dirty="0" smtClean="0">
              <a:latin typeface="Calibri" pitchFamily="-1" charset="0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endParaRPr lang="en-US" sz="2400" b="1" dirty="0" smtClean="0">
              <a:latin typeface="Calibri" pitchFamily="-1" charset="0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r>
              <a:rPr lang="en-US" sz="2400" b="1" dirty="0" smtClean="0">
                <a:latin typeface="Calibri" pitchFamily="-1" charset="0"/>
              </a:rPr>
              <a:t>Free download, open source, BSD license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pitchFamily="-1" charset="0"/>
              <a:buNone/>
            </a:pPr>
            <a:endParaRPr lang="en-US" sz="2400" b="1" dirty="0">
              <a:latin typeface="Calibri" pitchFamily="-1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67100" y="1143000"/>
            <a:ext cx="2209800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6594850"/>
      </p:ext>
    </p:extLst>
  </p:cSld>
  <p:clrMapOvr>
    <a:masterClrMapping/>
  </p:clrMapOvr>
  <p:transition advTm="1657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Department of Energy</a:t>
            </a:r>
          </a:p>
          <a:p>
            <a:pPr lvl="1"/>
            <a:r>
              <a:rPr lang="en-US" dirty="0" smtClean="0"/>
              <a:t>Office of Science</a:t>
            </a:r>
          </a:p>
          <a:p>
            <a:pPr lvl="1"/>
            <a:r>
              <a:rPr lang="en-US" dirty="0" smtClean="0"/>
              <a:t>Argonne National Laboratory</a:t>
            </a:r>
          </a:p>
          <a:p>
            <a:pPr lvl="1"/>
            <a:r>
              <a:rPr lang="en-US" dirty="0" smtClean="0"/>
              <a:t>Oak Ridge National Laboratory</a:t>
            </a:r>
          </a:p>
          <a:p>
            <a:pPr lvl="1"/>
            <a:r>
              <a:rPr lang="en-US" dirty="0" smtClean="0"/>
              <a:t>NNSA/ASC </a:t>
            </a:r>
            <a:r>
              <a:rPr lang="en-US" dirty="0" err="1" smtClean="0"/>
              <a:t>Trilabs</a:t>
            </a:r>
            <a:r>
              <a:rPr lang="en-US" dirty="0" smtClean="0"/>
              <a:t> (SNL, LLNL, LANL)</a:t>
            </a:r>
          </a:p>
          <a:p>
            <a:r>
              <a:rPr lang="en-US" dirty="0" smtClean="0"/>
              <a:t>HPCMP </a:t>
            </a:r>
            <a:r>
              <a:rPr lang="en-US" dirty="0" err="1" smtClean="0"/>
              <a:t>DoD</a:t>
            </a:r>
            <a:r>
              <a:rPr lang="en-US" dirty="0" smtClean="0"/>
              <a:t> PETTT Program</a:t>
            </a:r>
          </a:p>
          <a:p>
            <a:r>
              <a:rPr lang="en-US" dirty="0" smtClean="0"/>
              <a:t>National Science Foundation</a:t>
            </a:r>
          </a:p>
          <a:p>
            <a:pPr lvl="1"/>
            <a:r>
              <a:rPr lang="en-US" dirty="0" err="1" smtClean="0"/>
              <a:t>Glassbox</a:t>
            </a:r>
            <a:r>
              <a:rPr lang="en-US" dirty="0" smtClean="0"/>
              <a:t>, SI-2</a:t>
            </a:r>
          </a:p>
          <a:p>
            <a:r>
              <a:rPr lang="en-US" dirty="0" smtClean="0"/>
              <a:t>University of Tennessee</a:t>
            </a:r>
          </a:p>
          <a:p>
            <a:pPr marL="342900" lvl="2" indent="-342900"/>
            <a:r>
              <a:rPr lang="en-US" sz="3300" dirty="0" smtClean="0"/>
              <a:t>University of New Hampshire </a:t>
            </a:r>
            <a:endParaRPr lang="en-US" sz="2900" dirty="0"/>
          </a:p>
          <a:p>
            <a:pPr marL="800100" lvl="3" indent="-342900"/>
            <a:r>
              <a:rPr lang="en-US" sz="2700" dirty="0" smtClean="0"/>
              <a:t>Jean Perez, Benjamin </a:t>
            </a:r>
            <a:r>
              <a:rPr lang="en-US" sz="2700" dirty="0" err="1" smtClean="0"/>
              <a:t>Chandran</a:t>
            </a:r>
            <a:endParaRPr lang="en-US" sz="2700" dirty="0" smtClean="0"/>
          </a:p>
          <a:p>
            <a:r>
              <a:rPr lang="en-US" dirty="0" smtClean="0"/>
              <a:t>University of Oregon</a:t>
            </a:r>
          </a:p>
          <a:p>
            <a:pPr lvl="1"/>
            <a:r>
              <a:rPr lang="en-US" dirty="0" smtClean="0"/>
              <a:t>Allen D. </a:t>
            </a:r>
            <a:r>
              <a:rPr lang="en-US" dirty="0" err="1" smtClean="0"/>
              <a:t>Malony</a:t>
            </a:r>
            <a:r>
              <a:rPr lang="en-US" dirty="0" smtClean="0"/>
              <a:t>, Sameer </a:t>
            </a:r>
            <a:r>
              <a:rPr lang="en-US" dirty="0" err="1" smtClean="0"/>
              <a:t>Shende</a:t>
            </a:r>
            <a:endParaRPr lang="en-US" dirty="0" smtClean="0"/>
          </a:p>
          <a:p>
            <a:pPr lvl="1"/>
            <a:r>
              <a:rPr lang="en-US" dirty="0" smtClean="0"/>
              <a:t>Kevin Huck, Wyatt Spear</a:t>
            </a:r>
          </a:p>
          <a:p>
            <a:r>
              <a:rPr lang="en-US" dirty="0" smtClean="0"/>
              <a:t>TU Dresden</a:t>
            </a:r>
          </a:p>
          <a:p>
            <a:pPr lvl="1"/>
            <a:r>
              <a:rPr lang="en-US" dirty="0" err="1" smtClean="0"/>
              <a:t>Holger</a:t>
            </a:r>
            <a:r>
              <a:rPr lang="en-US" dirty="0" smtClean="0"/>
              <a:t> </a:t>
            </a:r>
            <a:r>
              <a:rPr lang="en-US" dirty="0" err="1" smtClean="0"/>
              <a:t>Brunst</a:t>
            </a:r>
            <a:r>
              <a:rPr lang="en-US" dirty="0" smtClean="0"/>
              <a:t>, Andreas </a:t>
            </a:r>
            <a:r>
              <a:rPr lang="en-US" dirty="0" err="1" smtClean="0"/>
              <a:t>Knupfer</a:t>
            </a:r>
            <a:endParaRPr lang="en-US" dirty="0" smtClean="0"/>
          </a:p>
          <a:p>
            <a:pPr lvl="1"/>
            <a:r>
              <a:rPr lang="en-US" dirty="0" smtClean="0"/>
              <a:t>Wolfgang Nagel</a:t>
            </a:r>
          </a:p>
          <a:p>
            <a:r>
              <a:rPr lang="en-US" dirty="0" smtClean="0"/>
              <a:t>Research Centre </a:t>
            </a:r>
            <a:r>
              <a:rPr lang="en-US" dirty="0" err="1" smtClean="0"/>
              <a:t>Jülich</a:t>
            </a:r>
            <a:endParaRPr lang="en-US" dirty="0" smtClean="0"/>
          </a:p>
          <a:p>
            <a:pPr lvl="1"/>
            <a:r>
              <a:rPr lang="en-US" dirty="0" smtClean="0"/>
              <a:t>Bernd Mohr</a:t>
            </a:r>
          </a:p>
          <a:p>
            <a:pPr lvl="1"/>
            <a:r>
              <a:rPr lang="en-US" dirty="0" smtClean="0"/>
              <a:t>Felix Wolf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81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7" name="Picture 4" descr="office_of_scienc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2472" y="1295856"/>
            <a:ext cx="1668463" cy="517525"/>
          </a:xfrm>
          <a:prstGeom prst="rect">
            <a:avLst/>
          </a:prstGeom>
          <a:noFill/>
        </p:spPr>
      </p:pic>
      <p:pic>
        <p:nvPicPr>
          <p:cNvPr id="8" name="Picture 6" descr="LAN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28512" y="5708091"/>
            <a:ext cx="2132013" cy="612775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22131" y="3879224"/>
            <a:ext cx="7953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DO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8512" y="1067256"/>
            <a:ext cx="7620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82657" y="4776073"/>
            <a:ext cx="1566862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750" y="3041024"/>
            <a:ext cx="8191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19024" y="2668715"/>
            <a:ext cx="9429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nsflogo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1349" y="3879224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2061" y="2143732"/>
            <a:ext cx="2690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ACTS-logo-small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66088" y="4057383"/>
            <a:ext cx="6445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7" descr="sandialogo.gi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46700" y="5000061"/>
            <a:ext cx="126365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 descr="pnnl_logo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618" y="2808455"/>
            <a:ext cx="10937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uologo.gif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6088" y="2073402"/>
            <a:ext cx="8382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2" descr="Logo1_230x80_tweiss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4139933"/>
            <a:ext cx="1323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 descr="argonne_logo.jpg                                               000AA94FMacintosh HD                   7C2604DF: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750" y="1063900"/>
            <a:ext cx="1486597" cy="63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2" descr="fzj.gif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649147" y="5469966"/>
            <a:ext cx="23622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181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 smtClean="0"/>
              <a:t>Supercomputers are incomprehensibly complex</a:t>
            </a:r>
            <a:r>
              <a:rPr lang="en-US" dirty="0" smtClean="0"/>
              <a:t>.</a:t>
            </a:r>
          </a:p>
          <a:p>
            <a:r>
              <a:rPr lang="en-US" dirty="0" smtClean="0"/>
              <a:t>Naïve optimization </a:t>
            </a:r>
            <a:r>
              <a:rPr lang="en-US" dirty="0" smtClean="0"/>
              <a:t>may </a:t>
            </a:r>
            <a:r>
              <a:rPr lang="en-US" dirty="0" smtClean="0"/>
              <a:t>harm performance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Performance engineering tools are essential for realizing </a:t>
            </a:r>
            <a:r>
              <a:rPr lang="en-US" b="1" dirty="0" smtClean="0"/>
              <a:t>performance at scale.</a:t>
            </a:r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ParaTools, Inc.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F6AED-BC71-3D4D-8309-CF5F710814C8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Your brain is not enough</a:t>
            </a:r>
            <a:endParaRPr lang="en-US" dirty="0"/>
          </a:p>
        </p:txBody>
      </p:sp>
      <p:pic>
        <p:nvPicPr>
          <p:cNvPr id="9" name="Content Placeholder 8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74" y="2892123"/>
            <a:ext cx="3055524" cy="30555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42" t="14944" r="6253" b="11100"/>
          <a:stretch/>
        </p:blipFill>
        <p:spPr>
          <a:xfrm>
            <a:off x="5822855" y="3871144"/>
            <a:ext cx="3269182" cy="1561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733" y="3871144"/>
            <a:ext cx="2019709" cy="16153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42359" y="4078666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/>
              <a:t>&lt;</a:t>
            </a:r>
            <a:endParaRPr lang="en-US" sz="7200" b="1"/>
          </a:p>
        </p:txBody>
      </p:sp>
      <p:sp>
        <p:nvSpPr>
          <p:cNvPr id="13" name="TextBox 12"/>
          <p:cNvSpPr txBox="1"/>
          <p:nvPr/>
        </p:nvSpPr>
        <p:spPr>
          <a:xfrm>
            <a:off x="5253155" y="4078666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/>
              <a:t>&lt;</a:t>
            </a:r>
            <a:endParaRPr lang="en-US" sz="7200" b="1"/>
          </a:p>
        </p:txBody>
      </p:sp>
    </p:spTree>
    <p:extLst>
      <p:ext uri="{BB962C8B-B14F-4D97-AF65-F5344CB8AC3E}">
        <p14:creationId xmlns:p14="http://schemas.microsoft.com/office/powerpoint/2010/main" val="122292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"/>
    </mc:Choice>
    <mc:Fallback xmlns="">
      <p:transition spd="slow" advTm="398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FF09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17270</TotalTime>
  <Words>2727</Words>
  <Application>Microsoft Macintosh PowerPoint</Application>
  <PresentationFormat>On-screen Show (4:3)</PresentationFormat>
  <Paragraphs>662</Paragraphs>
  <Slides>81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0" baseType="lpstr">
      <vt:lpstr>Calibri</vt:lpstr>
      <vt:lpstr>Courier</vt:lpstr>
      <vt:lpstr>Courier New</vt:lpstr>
      <vt:lpstr>Lucida Sans Unicode</vt:lpstr>
      <vt:lpstr>ＭＳ Ｐゴシック</vt:lpstr>
      <vt:lpstr>Wingdings</vt:lpstr>
      <vt:lpstr>Arial</vt:lpstr>
      <vt:lpstr>Office Theme</vt:lpstr>
      <vt:lpstr>???</vt:lpstr>
      <vt:lpstr>Performance Engineering  with TAU and TAU Commander</vt:lpstr>
      <vt:lpstr>ParaTools</vt:lpstr>
      <vt:lpstr>FUN3D work at SC’16</vt:lpstr>
      <vt:lpstr>Overview</vt:lpstr>
      <vt:lpstr>Motivation</vt:lpstr>
      <vt:lpstr>1985: Cray-2</vt:lpstr>
      <vt:lpstr>2013: IBM “Mira” BlueGene/Q</vt:lpstr>
      <vt:lpstr>2019: Aurora</vt:lpstr>
      <vt:lpstr>Your brain is not enough</vt:lpstr>
      <vt:lpstr>Naïve GE Optimization</vt:lpstr>
      <vt:lpstr>First approach speed up</vt:lpstr>
      <vt:lpstr>The Tau Performance System</vt:lpstr>
      <vt:lpstr>The TAU Performance System®</vt:lpstr>
      <vt:lpstr>The TAU Performance System®</vt:lpstr>
      <vt:lpstr>TAU Supports All HPC Platforms</vt:lpstr>
      <vt:lpstr>Measurement Approaches</vt:lpstr>
      <vt:lpstr>Types of Performance Profiles</vt:lpstr>
      <vt:lpstr>How much data do you want?</vt:lpstr>
      <vt:lpstr>Performance Data Measurement</vt:lpstr>
      <vt:lpstr>Insert TAU API Calls Automatically</vt:lpstr>
      <vt:lpstr>TAU Workflow</vt:lpstr>
      <vt:lpstr>Instrument: Add Probes</vt:lpstr>
      <vt:lpstr>Measure: Gather Data</vt:lpstr>
      <vt:lpstr>Analyze: Synthesize Knowledge</vt:lpstr>
      <vt:lpstr>How Much Time per Code Region?</vt:lpstr>
      <vt:lpstr>How Many Instructions per Code Region?</vt:lpstr>
      <vt:lpstr>How Many L1 or L2 Cache Misses?</vt:lpstr>
      <vt:lpstr>How Much Memory Does the Code Use?</vt:lpstr>
      <vt:lpstr>How Much Memory Does the Code Use?</vt:lpstr>
      <vt:lpstr>Where is Memory Allocated / Deallocated?</vt:lpstr>
      <vt:lpstr>What are the I/O Characteristics?</vt:lpstr>
      <vt:lpstr>What are the I/O Characteristics?</vt:lpstr>
      <vt:lpstr>How Much Time is spent in Collectives?</vt:lpstr>
      <vt:lpstr>3D Profile Visualization</vt:lpstr>
      <vt:lpstr>3D Communication Visualization</vt:lpstr>
      <vt:lpstr>3D Topology Visualization</vt:lpstr>
      <vt:lpstr>How Does Each Routine Scale?</vt:lpstr>
      <vt:lpstr>How Does Each Routine Scale?</vt:lpstr>
      <vt:lpstr>Which Events Correlate with Runtime?</vt:lpstr>
      <vt:lpstr>When do Events Occur?</vt:lpstr>
      <vt:lpstr>What Caused My Application to Crash?</vt:lpstr>
      <vt:lpstr>What Caused My Application to Crash?</vt:lpstr>
      <vt:lpstr>What Caused My Application to Crash?</vt:lpstr>
      <vt:lpstr>Tau commander</vt:lpstr>
      <vt:lpstr>TAU Commander</vt:lpstr>
      <vt:lpstr>The TAU Commander Approach</vt:lpstr>
      <vt:lpstr>TAU Commander CLI Dashboard</vt:lpstr>
      <vt:lpstr>TAU Commander CLI</vt:lpstr>
      <vt:lpstr>First use on a “vanilla” system</vt:lpstr>
      <vt:lpstr>Executions create experiment trials</vt:lpstr>
      <vt:lpstr>Executions create experiment trials</vt:lpstr>
      <vt:lpstr>Changing from serial to MPI+OpenMP</vt:lpstr>
      <vt:lpstr>Workflow is unchanged</vt:lpstr>
      <vt:lpstr>Bottleneck Identification in FUN3D</vt:lpstr>
      <vt:lpstr>FUN3D Wing-Body-Nacelle</vt:lpstr>
      <vt:lpstr>FUN3D Profile shows a hot spot</vt:lpstr>
      <vt:lpstr>Windows | Group Legend</vt:lpstr>
      <vt:lpstr>MPI_Bcast in Unstacked Bar Chart</vt:lpstr>
      <vt:lpstr>Callpath Profile</vt:lpstr>
      <vt:lpstr>Broad histogram indicates bottleneck.</vt:lpstr>
      <vt:lpstr>What’s going on here?</vt:lpstr>
      <vt:lpstr>Two Solutions</vt:lpstr>
      <vt:lpstr>FUN3D Wing-Body-Nacelle</vt:lpstr>
      <vt:lpstr>I/O Bottleneck on FUN3D Shutdown</vt:lpstr>
      <vt:lpstr>Matrix and Vector I/O shows Bottleneck</vt:lpstr>
      <vt:lpstr>Bottleneck Identification in CREATE-AV HELIOS / SAMCART</vt:lpstr>
      <vt:lpstr>PowerPoint Presentation</vt:lpstr>
      <vt:lpstr>Target Platforms</vt:lpstr>
      <vt:lpstr>Initial Profile on Babbage</vt:lpstr>
      <vt:lpstr>Implement Non-blocking Comm.</vt:lpstr>
      <vt:lpstr>65% Runtime Reduction (~2x faster)</vt:lpstr>
      <vt:lpstr>Lightning (a.k.a. watch your I/O)</vt:lpstr>
      <vt:lpstr>Buffered I/O, change stripe size</vt:lpstr>
      <vt:lpstr>IRMHD on BlueGene/Q</vt:lpstr>
      <vt:lpstr>IRMHD on Intrepid and Mira</vt:lpstr>
      <vt:lpstr>IRMHD Communication Analysis</vt:lpstr>
      <vt:lpstr>IRMHD Optimization on Intrepid (BG/P)</vt:lpstr>
      <vt:lpstr>IRMHD Optimization on MIRA (BG/Q)</vt:lpstr>
      <vt:lpstr>Conclusion</vt:lpstr>
      <vt:lpstr>Downloads</vt:lpstr>
      <vt:lpstr>Acknowledgements</vt:lpstr>
    </vt:vector>
  </TitlesOfParts>
  <Company>ParaTools, Inc.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Intuitive Performance Engineering  at the Exascale  with TAU and TAU Commander</dc:title>
  <dc:creator>John Linford</dc:creator>
  <cp:lastModifiedBy>John Linford</cp:lastModifiedBy>
  <cp:revision>741</cp:revision>
  <cp:lastPrinted>2016-08-09T15:01:39Z</cp:lastPrinted>
  <dcterms:created xsi:type="dcterms:W3CDTF">2014-07-30T16:00:04Z</dcterms:created>
  <dcterms:modified xsi:type="dcterms:W3CDTF">2017-05-25T01:30:25Z</dcterms:modified>
</cp:coreProperties>
</file>