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7" r:id="rId1"/>
  </p:sldMasterIdLst>
  <p:notesMasterIdLst>
    <p:notesMasterId r:id="rId83"/>
  </p:notesMasterIdLst>
  <p:handoutMasterIdLst>
    <p:handoutMasterId r:id="rId84"/>
  </p:handoutMasterIdLst>
  <p:sldIdLst>
    <p:sldId id="256" r:id="rId2"/>
    <p:sldId id="447" r:id="rId3"/>
    <p:sldId id="258" r:id="rId4"/>
    <p:sldId id="418" r:id="rId5"/>
    <p:sldId id="420" r:id="rId6"/>
    <p:sldId id="422" r:id="rId7"/>
    <p:sldId id="423" r:id="rId8"/>
    <p:sldId id="425" r:id="rId9"/>
    <p:sldId id="424" r:id="rId10"/>
    <p:sldId id="426" r:id="rId11"/>
    <p:sldId id="428" r:id="rId12"/>
    <p:sldId id="429" r:id="rId13"/>
    <p:sldId id="446" r:id="rId14"/>
    <p:sldId id="271" r:id="rId15"/>
    <p:sldId id="308" r:id="rId16"/>
    <p:sldId id="272" r:id="rId17"/>
    <p:sldId id="275" r:id="rId18"/>
    <p:sldId id="276" r:id="rId19"/>
    <p:sldId id="331" r:id="rId20"/>
    <p:sldId id="330" r:id="rId21"/>
    <p:sldId id="332" r:id="rId22"/>
    <p:sldId id="346" r:id="rId23"/>
    <p:sldId id="291" r:id="rId24"/>
    <p:sldId id="292" r:id="rId25"/>
    <p:sldId id="293" r:id="rId26"/>
    <p:sldId id="294" r:id="rId27"/>
    <p:sldId id="310" r:id="rId28"/>
    <p:sldId id="311" r:id="rId29"/>
    <p:sldId id="326" r:id="rId30"/>
    <p:sldId id="274" r:id="rId31"/>
    <p:sldId id="303" r:id="rId32"/>
    <p:sldId id="304" r:id="rId33"/>
    <p:sldId id="305" r:id="rId34"/>
    <p:sldId id="315" r:id="rId35"/>
    <p:sldId id="306" r:id="rId36"/>
    <p:sldId id="307" r:id="rId37"/>
    <p:sldId id="312" r:id="rId38"/>
    <p:sldId id="313" r:id="rId39"/>
    <p:sldId id="314" r:id="rId40"/>
    <p:sldId id="317" r:id="rId41"/>
    <p:sldId id="316" r:id="rId42"/>
    <p:sldId id="318" r:id="rId43"/>
    <p:sldId id="319" r:id="rId44"/>
    <p:sldId id="320" r:id="rId45"/>
    <p:sldId id="328" r:id="rId46"/>
    <p:sldId id="329" r:id="rId47"/>
    <p:sldId id="321" r:id="rId48"/>
    <p:sldId id="324" r:id="rId49"/>
    <p:sldId id="325" r:id="rId50"/>
    <p:sldId id="431" r:id="rId51"/>
    <p:sldId id="435" r:id="rId52"/>
    <p:sldId id="439" r:id="rId53"/>
    <p:sldId id="438" r:id="rId54"/>
    <p:sldId id="440" r:id="rId55"/>
    <p:sldId id="441" r:id="rId56"/>
    <p:sldId id="442" r:id="rId57"/>
    <p:sldId id="443" r:id="rId58"/>
    <p:sldId id="444" r:id="rId59"/>
    <p:sldId id="372" r:id="rId60"/>
    <p:sldId id="392" r:id="rId61"/>
    <p:sldId id="411" r:id="rId62"/>
    <p:sldId id="412" r:id="rId63"/>
    <p:sldId id="413" r:id="rId64"/>
    <p:sldId id="414" r:id="rId65"/>
    <p:sldId id="415" r:id="rId66"/>
    <p:sldId id="416" r:id="rId67"/>
    <p:sldId id="373" r:id="rId68"/>
    <p:sldId id="374" r:id="rId69"/>
    <p:sldId id="375" r:id="rId70"/>
    <p:sldId id="378" r:id="rId71"/>
    <p:sldId id="400" r:id="rId72"/>
    <p:sldId id="398" r:id="rId73"/>
    <p:sldId id="399" r:id="rId74"/>
    <p:sldId id="367" r:id="rId75"/>
    <p:sldId id="343" r:id="rId76"/>
    <p:sldId id="333" r:id="rId77"/>
    <p:sldId id="335" r:id="rId78"/>
    <p:sldId id="337" r:id="rId79"/>
    <p:sldId id="368" r:id="rId80"/>
    <p:sldId id="369" r:id="rId81"/>
    <p:sldId id="370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78862" autoAdjust="0"/>
  </p:normalViewPr>
  <p:slideViewPr>
    <p:cSldViewPr snapToGrid="0" snapToObjects="1">
      <p:cViewPr varScale="1">
        <p:scale>
          <a:sx n="132" d="100"/>
          <a:sy n="132" d="100"/>
        </p:scale>
        <p:origin x="47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7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7ACF-D4AD-F041-B5C4-F08D5B16873D}" type="datetimeFigureOut">
              <a:rPr lang="en-US" smtClean="0"/>
              <a:t>8/10/16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DD156-6AF2-A640-A995-E6C8E3A12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091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E0056-DF4A-3745-AA01-D153CE69C132}" type="datetimeFigureOut">
              <a:rPr lang="en-US" smtClean="0"/>
              <a:t>8/10/16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C41BE-FD6E-8A4C-9F34-513CE688F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38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1.25 quadrillion</a:t>
            </a:r>
            <a:r>
              <a:rPr lang="en-US" baseline="0" dirty="0" smtClean="0"/>
              <a:t> abacuses</a:t>
            </a:r>
          </a:p>
          <a:p>
            <a:r>
              <a:rPr lang="en-US" dirty="0" smtClean="0"/>
              <a:t>172,413 abacuses per person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MPI_Send</a:t>
            </a:r>
            <a:r>
              <a:rPr lang="en-US" dirty="0" smtClean="0"/>
              <a:t> on BG/Q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42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33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caused the </a:t>
            </a:r>
            <a:r>
              <a:rPr lang="en-US" sz="1200" dirty="0" err="1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segfault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were the performance characteristics up to failure?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Which routines were or were not called?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Were there any memory errors?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90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AAC24C7-A494-674A-88DA-D3E32B7AD410}" type="slidenum">
              <a:rPr lang="en-US">
                <a:solidFill>
                  <a:srgbClr val="0000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72</a:t>
            </a:fld>
            <a:endParaRPr lang="en-US">
              <a:solidFill>
                <a:srgbClr val="000000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800">
              <a:ea typeface="Arial" pitchFamily="-1" charset="0"/>
              <a:cs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330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61F447A-0124-A34F-B5D5-FB65C497C9FF}" type="slidenum">
              <a:rPr lang="en-US" sz="1200"/>
              <a:pPr/>
              <a:t>75</a:t>
            </a:fld>
            <a:endParaRPr lang="en-US" sz="1200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79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A0919FF-83D6-AE4D-A08E-A5FAA19167C8}" type="slidenum">
              <a:rPr lang="en-US" sz="1200"/>
              <a:pPr/>
              <a:t>76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6750"/>
            <a:ext cx="4646612" cy="3486150"/>
          </a:xfrm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28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04AAE7F-83D4-DC4E-A1F9-9A158F889C4C}" type="slidenum">
              <a:rPr lang="en-US" sz="1200"/>
              <a:pPr/>
              <a:t>77</a:t>
            </a:fld>
            <a:endParaRPr lang="en-US" sz="1200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6750"/>
            <a:ext cx="4646612" cy="3486150"/>
          </a:xfrm>
          <a:solidFill>
            <a:srgbClr val="FFFFFF"/>
          </a:solidFill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2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0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A54FBBC-40BA-0046-A8CC-F335CC015C60}" type="slidenum">
              <a:rPr lang="en-US" sz="1200"/>
              <a:pPr/>
              <a:t>78</a:t>
            </a:fld>
            <a:endParaRPr lang="en-US" sz="1200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6750"/>
            <a:ext cx="4646612" cy="3486150"/>
          </a:xfrm>
          <a:solidFill>
            <a:srgbClr val="FFFFFF"/>
          </a:solidFill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356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69DEB6-C1A3-0D40-8C8B-3B559EFF05CE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80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7615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Collect basic routine-level timing profile to determine where most time is being spent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Collect routine-level hardware counter data to determine types of performance problems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Collect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callpath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profiles to determine sequence of events causing performance problems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Conduct finer-grained profiling and/or tracing to pinpoint performance bottlenecks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Loop-level profiling with hardware counters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Tracing of communication operations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05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charset="0"/>
                <a:cs typeface="ＭＳ Ｐゴシック" charset="0"/>
              </a:rPr>
              <a:t>Heap memory usage reported by the </a:t>
            </a:r>
            <a:r>
              <a:rPr lang="en-US" sz="2800" dirty="0" err="1" smtClean="0">
                <a:ea typeface="ＭＳ Ｐゴシック" charset="0"/>
                <a:cs typeface="ＭＳ Ｐゴシック" charset="0"/>
              </a:rPr>
              <a:t>mallinfo</a:t>
            </a:r>
            <a:r>
              <a:rPr lang="en-US" sz="2800" dirty="0" smtClean="0">
                <a:ea typeface="ＭＳ Ｐゴシック" charset="0"/>
                <a:cs typeface="ＭＳ Ｐゴシック" charset="0"/>
              </a:rPr>
              <a:t>() call is not 64-bit clean.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32 bit counters in Linux roll over when &gt; 4GB memory is used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We keep track of heap memory usage in 64 bit counters inside TAU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Compensation of perturbation introduced by tool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Only show what application uses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Create guards for TAU calls to not track I/O and memory allocations/de-allocations performed inside TAU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Provide broad POSIX I/O and memory coverage </a:t>
            </a:r>
          </a:p>
          <a:p>
            <a:pPr lvl="1">
              <a:lnSpc>
                <a:spcPct val="90000"/>
              </a:lnSpc>
            </a:pPr>
            <a:endParaRPr lang="en-US" dirty="0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685801" y="2946584"/>
            <a:ext cx="7772400" cy="809953"/>
            <a:chOff x="-1" y="0"/>
            <a:chExt cx="9144001" cy="809953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-1" y="507538"/>
              <a:ext cx="9144001" cy="302415"/>
              <a:chOff x="-1" y="507538"/>
              <a:chExt cx="9144001" cy="302415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1" name="Rectangle 10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0" y="507538"/>
                <a:ext cx="1143000" cy="30241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-1" y="537300"/>
                <a:ext cx="3657600" cy="2011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0" name="Rectangle 9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paratools_small_shado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9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2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95680"/>
            <a:ext cx="2057400" cy="5252721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95681"/>
            <a:ext cx="6019800" cy="525272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1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97" y="1031799"/>
            <a:ext cx="8681405" cy="530411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1635262" y="6492875"/>
            <a:ext cx="6172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 userDrawn="1">
            <p:ph type="title"/>
          </p:nvPr>
        </p:nvSpPr>
        <p:spPr>
          <a:xfrm>
            <a:off x="0" y="-20619"/>
            <a:ext cx="9144000" cy="6372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73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22313" y="3732996"/>
            <a:ext cx="7772400" cy="755089"/>
            <a:chOff x="-1" y="0"/>
            <a:chExt cx="9144001" cy="755089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-1" y="507538"/>
              <a:ext cx="9144001" cy="247551"/>
              <a:chOff x="-1" y="507538"/>
              <a:chExt cx="9144001" cy="247551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1" name="Rectangle 10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/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0" y="507538"/>
                <a:ext cx="1143000" cy="24755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-1" y="537301"/>
                <a:ext cx="3657600" cy="18287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0" name="Rectangle 9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effectLst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ln>
            <a:noFill/>
          </a:ln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paratools_small_shado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0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197" y="1031799"/>
            <a:ext cx="4206240" cy="53041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362" y="1031799"/>
            <a:ext cx="4206240" cy="53041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29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197" y="1031799"/>
            <a:ext cx="42062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197" y="1671560"/>
            <a:ext cx="4206240" cy="46643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055" y="1031799"/>
            <a:ext cx="42062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1055" y="1671560"/>
            <a:ext cx="4206240" cy="46643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5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5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031798"/>
            <a:ext cx="5252002" cy="53041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196" y="1031798"/>
            <a:ext cx="3200400" cy="53041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2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5253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11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 rot="10800000">
            <a:off x="1" y="6441445"/>
            <a:ext cx="9143999" cy="10058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28" name="Rectangle 27"/>
          <p:cNvSpPr/>
          <p:nvPr userDrawn="1"/>
        </p:nvSpPr>
        <p:spPr>
          <a:xfrm rot="10800000">
            <a:off x="1" y="6492874"/>
            <a:ext cx="9144000" cy="3651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" y="0"/>
            <a:ext cx="9144001" cy="809953"/>
            <a:chOff x="-1" y="0"/>
            <a:chExt cx="9144001" cy="809953"/>
          </a:xfrm>
        </p:grpSpPr>
        <p:grpSp>
          <p:nvGrpSpPr>
            <p:cNvPr id="21" name="Group 20"/>
            <p:cNvGrpSpPr/>
            <p:nvPr userDrawn="1"/>
          </p:nvGrpSpPr>
          <p:grpSpPr>
            <a:xfrm>
              <a:off x="-1" y="507538"/>
              <a:ext cx="9144001" cy="302415"/>
              <a:chOff x="-1" y="507538"/>
              <a:chExt cx="9144001" cy="302415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23" name="Rectangle 22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24" name="Rectangle 23"/>
              <p:cNvSpPr/>
              <p:nvPr userDrawn="1"/>
            </p:nvSpPr>
            <p:spPr>
              <a:xfrm>
                <a:off x="0" y="507538"/>
                <a:ext cx="1143000" cy="30241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-1" y="537300"/>
                <a:ext cx="3657600" cy="2011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22" name="Rectangle 21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0" y="-20619"/>
            <a:ext cx="9144000" cy="637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28197" y="1031800"/>
            <a:ext cx="8681405" cy="529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5264" y="6492875"/>
            <a:ext cx="6167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002358" y="6492875"/>
            <a:ext cx="907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F6AED-BC71-3D4D-8309-CF5F710814C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7" name="Picture 16" descr="paratools_small_shadow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1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6" Type="http://schemas.openxmlformats.org/officeDocument/2006/relationships/image" Target="../media/image50.jpg"/><Relationship Id="rId7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tau.uoregon.edu" TargetMode="External"/><Relationship Id="rId4" Type="http://schemas.openxmlformats.org/officeDocument/2006/relationships/hyperlink" Target="https://github.com/ParaToolsInc/taucmdr" TargetMode="External"/><Relationship Id="rId5" Type="http://schemas.openxmlformats.org/officeDocument/2006/relationships/hyperlink" Target="http://www.hpclinux.com" TargetMode="External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7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5" Type="http://schemas.openxmlformats.org/officeDocument/2006/relationships/image" Target="../media/image76.png"/><Relationship Id="rId16" Type="http://schemas.openxmlformats.org/officeDocument/2006/relationships/image" Target="../media/image77.jpeg"/><Relationship Id="rId17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jpe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486" y="1082706"/>
            <a:ext cx="8453028" cy="2509046"/>
          </a:xfrm>
        </p:spPr>
        <p:txBody>
          <a:bodyPr>
            <a:noAutofit/>
          </a:bodyPr>
          <a:lstStyle/>
          <a:p>
            <a:r>
              <a:rPr lang="en-US" sz="4800" dirty="0"/>
              <a:t>Intuitive Performance Engineering </a:t>
            </a:r>
            <a:r>
              <a:rPr lang="en-US" sz="4800" dirty="0" smtClean="0"/>
              <a:t>at </a:t>
            </a:r>
            <a:r>
              <a:rPr lang="en-US" sz="4800" dirty="0"/>
              <a:t>the </a:t>
            </a:r>
            <a:r>
              <a:rPr lang="en-US" sz="4800" dirty="0" err="1"/>
              <a:t>Exascale</a:t>
            </a:r>
            <a:r>
              <a:rPr lang="en-US" sz="4800" dirty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with </a:t>
            </a:r>
            <a:r>
              <a:rPr lang="en-US" sz="4800" dirty="0"/>
              <a:t>TAU </a:t>
            </a:r>
            <a:r>
              <a:rPr lang="en-US" sz="4800" dirty="0" smtClean="0"/>
              <a:t>and </a:t>
            </a:r>
            <a:r>
              <a:rPr lang="en-US" sz="4800" dirty="0"/>
              <a:t>TAU Commander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86634"/>
            <a:ext cx="6400800" cy="1830844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 smtClean="0"/>
              <a:t>John C. Linford</a:t>
            </a:r>
          </a:p>
          <a:p>
            <a:r>
              <a:rPr lang="en-US" sz="4000" dirty="0" smtClean="0"/>
              <a:t>ParaTools, Inc.</a:t>
            </a:r>
          </a:p>
          <a:p>
            <a:endParaRPr lang="en-US" dirty="0"/>
          </a:p>
          <a:p>
            <a:r>
              <a:rPr lang="en-US" dirty="0" smtClean="0"/>
              <a:t>Argonne Extreme Scale Computing Training Program</a:t>
            </a:r>
          </a:p>
          <a:p>
            <a:r>
              <a:rPr lang="en-US" dirty="0" smtClean="0"/>
              <a:t>10 August 2016, Pheasant Run “Resort”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04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44"/>
    </mc:Choice>
    <mc:Fallback xmlns="">
      <p:transition spd="slow" advTm="5824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Which platform is best for my application?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4754" y="5217659"/>
            <a:ext cx="4105241" cy="10554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Target 0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24613" y="2435999"/>
            <a:ext cx="4105241" cy="27816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Measurement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222236" y="3232037"/>
            <a:ext cx="2701052" cy="163679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Application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14472" y="5217659"/>
            <a:ext cx="4105241" cy="10554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Target 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96924" y="5391427"/>
            <a:ext cx="550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4000" b="1" dirty="0" smtClean="0"/>
              <a:t>…</a:t>
            </a:r>
            <a:endParaRPr lang="en-US" sz="4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34754" y="964163"/>
            <a:ext cx="64819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Many</a:t>
            </a:r>
            <a:r>
              <a:rPr lang="en-US" sz="2400" b="1" dirty="0" smtClean="0"/>
              <a:t> targets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 smtClean="0"/>
              <a:t>Possibly same hardware, different software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chemeClr val="accent1"/>
                </a:solidFill>
              </a:rPr>
              <a:t>One </a:t>
            </a:r>
            <a:r>
              <a:rPr lang="en-US" sz="2400" b="1" dirty="0" smtClean="0"/>
              <a:t>measurement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chemeClr val="accent1"/>
                </a:solidFill>
              </a:rPr>
              <a:t>One</a:t>
            </a:r>
            <a:r>
              <a:rPr lang="en-US" sz="2400" b="1" dirty="0" smtClean="0"/>
              <a:t> application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835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847068" y="2415517"/>
            <a:ext cx="4105241" cy="27816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Measurement 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7863" y="2415517"/>
            <a:ext cx="4105241" cy="27816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Measurement 0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What are the performance characteristics of my application?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24606" y="5197177"/>
            <a:ext cx="4105241" cy="10554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Target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222229" y="3189491"/>
            <a:ext cx="2701052" cy="163679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Application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7863" y="1008261"/>
            <a:ext cx="31754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chemeClr val="accent1"/>
                </a:solidFill>
              </a:rPr>
              <a:t>One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/>
              <a:t>target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chemeClr val="accent2"/>
                </a:solidFill>
              </a:rPr>
              <a:t>Many</a:t>
            </a:r>
            <a:r>
              <a:rPr lang="en-US" sz="24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/>
              <a:t>measurements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chemeClr val="accent1"/>
                </a:solidFill>
              </a:rPr>
              <a:t>One</a:t>
            </a:r>
            <a:r>
              <a:rPr lang="en-US" sz="2400" b="1" dirty="0" smtClean="0"/>
              <a:t> application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296917" y="2249057"/>
            <a:ext cx="550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4000" b="1" dirty="0" smtClean="0"/>
              <a:t>…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719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19379" y="2415517"/>
            <a:ext cx="4105241" cy="27816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Measurement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How well does my target perform various tasks?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24606" y="5197177"/>
            <a:ext cx="4105241" cy="10554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Target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22516" y="3162924"/>
            <a:ext cx="2701052" cy="163679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Application 0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8616" y="961938"/>
            <a:ext cx="5172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chemeClr val="accent1"/>
                </a:solidFill>
              </a:rPr>
              <a:t>One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/>
              <a:t>target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chemeClr val="accent1"/>
                </a:solidFill>
              </a:rPr>
              <a:t>One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smtClean="0"/>
              <a:t>measurement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chemeClr val="accent2"/>
                </a:solidFill>
              </a:rPr>
              <a:t>Many</a:t>
            </a:r>
            <a:r>
              <a:rPr lang="en-US" sz="24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/>
              <a:t>applications (e.g. benchmarks)</a:t>
            </a:r>
            <a:endParaRPr lang="en-US" sz="24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5220431" y="3162923"/>
            <a:ext cx="2701052" cy="163679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Application 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96923" y="3543545"/>
            <a:ext cx="550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4000" b="1" dirty="0" smtClean="0"/>
              <a:t>…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4398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Commander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Screen Shot 2015-08-11 at 11.1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0" y="702790"/>
            <a:ext cx="8178061" cy="5950129"/>
          </a:xfrm>
          <a:prstGeom prst="rect">
            <a:avLst/>
          </a:prstGeom>
        </p:spPr>
      </p:pic>
      <p:sp>
        <p:nvSpPr>
          <p:cNvPr id="3" name="Explosion 2 2"/>
          <p:cNvSpPr/>
          <p:nvPr/>
        </p:nvSpPr>
        <p:spPr>
          <a:xfrm>
            <a:off x="5409398" y="3842978"/>
            <a:ext cx="3251633" cy="2444816"/>
          </a:xfrm>
          <a:prstGeom prst="irregularSeal2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</a:rPr>
              <a:t>Alpha release!</a:t>
            </a:r>
            <a:endParaRPr lang="en-US" sz="28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75"/>
    </mc:Choice>
    <mc:Fallback xmlns="">
      <p:transition spd="slow" advTm="4657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Tau Performance System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Intuitive Performance Engineering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14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722313" y="4406900"/>
            <a:ext cx="77724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49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TAU Performance System®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9"/>
            <a:ext cx="5252005" cy="4525963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smtClean="0">
                <a:solidFill>
                  <a:schemeClr val="accent2"/>
                </a:solidFill>
              </a:rPr>
              <a:t>Integrated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toolkit</a:t>
            </a:r>
            <a:r>
              <a:rPr lang="en-US" dirty="0" smtClean="0"/>
              <a:t> for performance problem solving</a:t>
            </a:r>
          </a:p>
          <a:p>
            <a:pPr lvl="1"/>
            <a:r>
              <a:rPr lang="en-US" dirty="0" smtClean="0"/>
              <a:t>Instrumentation, measurement, analysis, visualization</a:t>
            </a:r>
          </a:p>
          <a:p>
            <a:pPr lvl="1"/>
            <a:r>
              <a:rPr lang="en-US" dirty="0" smtClean="0"/>
              <a:t>Portable profiling and tracing</a:t>
            </a:r>
          </a:p>
          <a:p>
            <a:pPr lvl="1"/>
            <a:r>
              <a:rPr lang="en-US" dirty="0" smtClean="0"/>
              <a:t>Performance data management and data mining</a:t>
            </a:r>
          </a:p>
          <a:p>
            <a:r>
              <a:rPr lang="en-US" dirty="0" smtClean="0"/>
              <a:t>Direct and indirect measurement</a:t>
            </a:r>
          </a:p>
          <a:p>
            <a:r>
              <a:rPr lang="en-US" i="1" dirty="0" smtClean="0">
                <a:solidFill>
                  <a:srgbClr val="FF0900"/>
                </a:solidFill>
              </a:rPr>
              <a:t>Free, open source, BSD license</a:t>
            </a:r>
          </a:p>
          <a:p>
            <a:r>
              <a:rPr lang="en-US" dirty="0" smtClean="0"/>
              <a:t>Available on all HPC platforms (and some non-HPC)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tau.uoregon.edu</a:t>
            </a:r>
            <a:r>
              <a:rPr lang="en-US" dirty="0" smtClean="0"/>
              <a:t>/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15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943601" y="854682"/>
            <a:ext cx="2940366" cy="5148636"/>
            <a:chOff x="5943601" y="1301986"/>
            <a:chExt cx="2940366" cy="5148636"/>
          </a:xfrm>
        </p:grpSpPr>
        <p:sp>
          <p:nvSpPr>
            <p:cNvPr id="7" name="AutoShape 3"/>
            <p:cNvSpPr>
              <a:spLocks noChangeAspect="1" noChangeArrowheads="1"/>
            </p:cNvSpPr>
            <p:nvPr/>
          </p:nvSpPr>
          <p:spPr bwMode="auto">
            <a:xfrm>
              <a:off x="5943601" y="1420392"/>
              <a:ext cx="2940366" cy="5030230"/>
            </a:xfrm>
            <a:prstGeom prst="roundRect">
              <a:avLst>
                <a:gd name="adj" fmla="val 11343"/>
              </a:avLst>
            </a:prstGeom>
            <a:solidFill>
              <a:schemeClr val="bg1"/>
            </a:solidFill>
            <a:ln w="57150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4" descr="tau-analysis-color.pdf                                         0019E50EMacintosh HD                   C156AA62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984" y="3981450"/>
              <a:ext cx="2641600" cy="2336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tau-inst-measure-color.pdf                                     0019E50EMacintosh HD                   C156AA62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441" y="1559139"/>
              <a:ext cx="2706687" cy="224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6"/>
            <p:cNvSpPr>
              <a:spLocks noChangeAspect="1" noChangeArrowheads="1"/>
            </p:cNvSpPr>
            <p:nvPr/>
          </p:nvSpPr>
          <p:spPr bwMode="auto">
            <a:xfrm>
              <a:off x="6493034" y="1301986"/>
              <a:ext cx="1841500" cy="22225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80010" tIns="40005" rIns="80010" bIns="40005" anchor="ctr"/>
            <a:lstStyle/>
            <a:p>
              <a:pPr algn="ctr" defTabSz="800100"/>
              <a:r>
                <a:rPr lang="en-US" sz="1600" dirty="0"/>
                <a:t>TAU Architecture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2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TAU Performance System®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Tuning and Analysis Utilities </a:t>
            </a:r>
            <a:r>
              <a:rPr lang="en-US" sz="28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(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20+ </a:t>
            </a:r>
            <a:r>
              <a:rPr lang="en-US" sz="2800" b="1" dirty="0">
                <a:solidFill>
                  <a:schemeClr val="accent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year project</a:t>
            </a:r>
            <a:r>
              <a:rPr lang="en-US" sz="28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)</a:t>
            </a:r>
          </a:p>
          <a:p>
            <a:pPr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Comprehensive performance profiling and tracing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Integrated, scalable, flexible, portable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Targets all parallel programming/execution </a:t>
            </a:r>
            <a:r>
              <a:rPr lang="en-US" sz="2400" dirty="0" smtClean="0">
                <a:latin typeface="Arial" pitchFamily="-1" charset="0"/>
              </a:rPr>
              <a:t>paradigms</a:t>
            </a:r>
            <a:endParaRPr lang="en-US" sz="2400" dirty="0">
              <a:latin typeface="Arial" pitchFamily="-1" charset="0"/>
            </a:endParaRPr>
          </a:p>
          <a:p>
            <a:pPr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Integrated performance toolkit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Instrumentation, measurement, analysis, visualization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Widely-ported performance profiling / tracing system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Performance data management and data mining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Open source (BSD-style license</a:t>
            </a:r>
            <a:r>
              <a:rPr lang="en-US" sz="2400" dirty="0" smtClean="0">
                <a:latin typeface="Arial" pitchFamily="-1" charset="0"/>
              </a:rPr>
              <a:t>)</a:t>
            </a:r>
            <a:endParaRPr lang="en-US" sz="2400" dirty="0">
              <a:latin typeface="Arial" pitchFamily="-1" charset="0"/>
            </a:endParaRPr>
          </a:p>
          <a:p>
            <a:pPr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Integrates with application frameworks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16</a:t>
            </a:fld>
            <a:endParaRPr lang="en-US"/>
          </a:p>
        </p:txBody>
      </p:sp>
      <p:pic>
        <p:nvPicPr>
          <p:cNvPr id="11" name="Picture 4" descr="tau"/>
          <p:cNvPicPr>
            <a:picLocks noChangeAspect="1" noChangeArrowheads="1"/>
          </p:cNvPicPr>
          <p:nvPr/>
        </p:nvPicPr>
        <p:blipFill>
          <a:blip r:embed="rId2"/>
          <a:srcRect b="7726"/>
          <a:stretch>
            <a:fillRect/>
          </a:stretch>
        </p:blipFill>
        <p:spPr bwMode="auto">
          <a:xfrm>
            <a:off x="7210266" y="4925830"/>
            <a:ext cx="1699335" cy="14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36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Supports All HPC Platforms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17</a:t>
            </a:fld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983159" y="1428986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Fortran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49759" y="819386"/>
            <a:ext cx="1667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C/C++</a:t>
            </a:r>
            <a:endParaRPr lang="en-US" sz="40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5783759" y="1809986"/>
            <a:ext cx="1325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Java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745159" y="2876786"/>
            <a:ext cx="1324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GNU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155359" y="1733786"/>
            <a:ext cx="1042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MPI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88559" y="2419586"/>
            <a:ext cx="2255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OpenMP</a:t>
            </a:r>
            <a:endParaRPr lang="en-US" sz="40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4488359" y="3181586"/>
            <a:ext cx="1068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PGI</a:t>
            </a:r>
            <a:endParaRPr lang="en-US" sz="40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2659559" y="895586"/>
            <a:ext cx="1647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CUDA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412159" y="819386"/>
            <a:ext cx="1267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UPC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707559" y="3257786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Cray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774359" y="895586"/>
            <a:ext cx="1922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Python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9759" y="2876786"/>
            <a:ext cx="1239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Intel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964359" y="3333986"/>
            <a:ext cx="1542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LLVM</a:t>
            </a:r>
            <a:endParaRPr lang="en-US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25959" y="2114786"/>
            <a:ext cx="2350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pthreads</a:t>
            </a:r>
            <a:endParaRPr lang="en-US" sz="40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602159" y="3638786"/>
            <a:ext cx="1967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MinGW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735759" y="4095986"/>
            <a:ext cx="1552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</a:rPr>
              <a:t>Linux</a:t>
            </a:r>
            <a:endParaRPr lang="en-US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640759" y="4019786"/>
            <a:ext cx="2431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3366FF"/>
                </a:solidFill>
              </a:rPr>
              <a:t>Windows</a:t>
            </a:r>
            <a:endParaRPr lang="en-US" sz="4000" b="1" dirty="0">
              <a:solidFill>
                <a:srgbClr val="3366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155359" y="3867386"/>
            <a:ext cx="1043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AIX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231559" y="3105386"/>
            <a:ext cx="1153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8064A2"/>
                </a:solidFill>
              </a:rPr>
              <a:t>Sun</a:t>
            </a:r>
            <a:endParaRPr lang="en-US" sz="4000" b="1" dirty="0">
              <a:solidFill>
                <a:srgbClr val="8064A2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040559" y="1657586"/>
            <a:ext cx="2606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</a:rPr>
              <a:t>OpenACC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25959" y="4553186"/>
            <a:ext cx="1981200" cy="1569660"/>
          </a:xfrm>
          <a:prstGeom prst="rect">
            <a:avLst/>
          </a:prstGeom>
          <a:noFill/>
          <a:ln w="28575" cap="flat" cmpd="sng" algn="ctr">
            <a:solidFill>
              <a:srgbClr val="4F81BD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Insert yours </a:t>
            </a:r>
            <a:br>
              <a:rPr lang="en-US" sz="3200" b="1" dirty="0" smtClean="0"/>
            </a:br>
            <a:r>
              <a:rPr lang="en-US" sz="3200" b="1" dirty="0" smtClean="0"/>
              <a:t>here</a:t>
            </a:r>
            <a:endParaRPr lang="en-US" sz="32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3345359" y="2419586"/>
            <a:ext cx="2321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Intel MIC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735759" y="4781786"/>
            <a:ext cx="257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</a:rPr>
              <a:t>BlueGene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783759" y="1200386"/>
            <a:ext cx="1068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GPI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326559" y="4705586"/>
            <a:ext cx="1865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8064A2"/>
                </a:solidFill>
              </a:rPr>
              <a:t>Fujitsu</a:t>
            </a:r>
            <a:endParaRPr lang="en-US" sz="4000" b="1" dirty="0">
              <a:solidFill>
                <a:srgbClr val="8064A2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307759" y="4705586"/>
            <a:ext cx="1352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ARM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850559" y="5467586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OS X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194996" y="5520493"/>
            <a:ext cx="117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MPC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876933" y="5489672"/>
            <a:ext cx="1905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Android</a:t>
            </a:r>
            <a:endParaRPr lang="en-US" sz="4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1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91623" y="961718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Profiling</a:t>
            </a:r>
            <a:endParaRPr lang="en-US" sz="4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870451" y="961718"/>
            <a:ext cx="3816350" cy="639762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Tracing</a:t>
            </a:r>
            <a:endParaRPr lang="en-US" sz="4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18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91623" y="3734008"/>
            <a:ext cx="4040188" cy="229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430" lvl="0" algn="ctr" defTabSz="914400" fontAlgn="base">
              <a:spcAft>
                <a:spcPts val="600"/>
              </a:spcAft>
              <a:defRPr/>
            </a:pPr>
            <a:r>
              <a:rPr lang="en-US" sz="36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Shows</a:t>
            </a:r>
            <a:r>
              <a:rPr lang="en-US" sz="3600" b="1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br>
              <a:rPr lang="en-US" sz="3600" b="1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</a:t>
            </a:r>
            <a:r>
              <a:rPr lang="en-US" sz="3600" b="1" dirty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much</a:t>
            </a:r>
            <a:r>
              <a:rPr lang="en-US" sz="3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6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 </a:t>
            </a:r>
            <a:r>
              <a:rPr lang="en-US" sz="3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was spent in each routine</a:t>
            </a: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7827" y="1761887"/>
            <a:ext cx="3816350" cy="1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f1"/>
          <p:cNvPicPr>
            <a:picLocks noChangeAspect="1" noChangeArrowheads="1"/>
          </p:cNvPicPr>
          <p:nvPr/>
        </p:nvPicPr>
        <p:blipFill rotWithShape="1">
          <a:blip r:embed="rId3"/>
          <a:srcRect t="20454" b="20780"/>
          <a:stretch/>
        </p:blipFill>
        <p:spPr bwMode="auto">
          <a:xfrm>
            <a:off x="491624" y="1761888"/>
            <a:ext cx="4040188" cy="1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4870450" y="3734007"/>
            <a:ext cx="3816349" cy="229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430" algn="ctr">
              <a:spcAft>
                <a:spcPts val="600"/>
              </a:spcAft>
            </a:pPr>
            <a:r>
              <a:rPr lang="en-US" sz="3600" dirty="0" smtClean="0">
                <a:solidFill>
                  <a:srgbClr val="0000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Shows</a:t>
            </a:r>
            <a: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b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</a:t>
            </a:r>
            <a:r>
              <a:rPr lang="en-US" sz="36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600" b="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events take place on a timeline</a:t>
            </a:r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Measurement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17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Types of Performance Profiles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Flat</a:t>
            </a:r>
            <a:r>
              <a:rPr lang="en-US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profiles</a:t>
            </a:r>
          </a:p>
          <a:p>
            <a:pPr lvl="1"/>
            <a:r>
              <a:rPr lang="en-US" dirty="0">
                <a:ea typeface="ＭＳ Ｐゴシック" charset="0"/>
              </a:rPr>
              <a:t>Metric (e.g., time) spent in an </a:t>
            </a:r>
            <a:r>
              <a:rPr lang="en-US" dirty="0" smtClean="0">
                <a:ea typeface="ＭＳ Ｐゴシック" charset="0"/>
              </a:rPr>
              <a:t>event</a:t>
            </a:r>
            <a:endParaRPr lang="en-US" dirty="0">
              <a:ea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Exclusive/inclusive, # of calls, child </a:t>
            </a:r>
            <a:r>
              <a:rPr lang="en-US" dirty="0" smtClean="0">
                <a:ea typeface="ＭＳ Ｐゴシック" charset="0"/>
              </a:rPr>
              <a:t>calls, …</a:t>
            </a:r>
            <a:endParaRPr lang="en-US" dirty="0">
              <a:ea typeface="ＭＳ Ｐゴシック" charset="0"/>
            </a:endParaRPr>
          </a:p>
          <a:p>
            <a:r>
              <a:rPr lang="en-US" i="1" dirty="0" err="1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Callpath</a:t>
            </a:r>
            <a:r>
              <a:rPr lang="en-US" dirty="0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profiles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ea typeface="ＭＳ Ｐゴシック" charset="0"/>
              </a:rPr>
              <a:t>Time </a:t>
            </a:r>
            <a:r>
              <a:rPr lang="en-US" dirty="0">
                <a:ea typeface="ＭＳ Ｐゴシック" charset="0"/>
              </a:rPr>
              <a:t>spent along a calling path (edges in </a:t>
            </a:r>
            <a:r>
              <a:rPr lang="en-US" dirty="0" err="1">
                <a:ea typeface="ＭＳ Ｐゴシック" charset="0"/>
              </a:rPr>
              <a:t>callgraph</a:t>
            </a:r>
            <a:r>
              <a:rPr lang="en-US" dirty="0">
                <a:ea typeface="ＭＳ Ｐゴシック" charset="0"/>
              </a:rPr>
              <a:t>)</a:t>
            </a:r>
          </a:p>
          <a:p>
            <a:pPr lvl="1"/>
            <a:r>
              <a:rPr lang="en-US" altLang="ja-JP" dirty="0" smtClean="0">
                <a:ea typeface="ＭＳ Ｐゴシック" charset="0"/>
              </a:rPr>
              <a:t>“</a:t>
            </a:r>
            <a:r>
              <a:rPr lang="en-US" altLang="ja-JP" i="1" dirty="0" smtClean="0">
                <a:ea typeface="ＭＳ Ｐゴシック" charset="0"/>
              </a:rPr>
              <a:t>main</a:t>
            </a:r>
            <a:r>
              <a:rPr lang="en-US" altLang="ja-JP" i="1" dirty="0">
                <a:ea typeface="ＭＳ Ｐゴシック" charset="0"/>
              </a:rPr>
              <a:t>=&gt; f1 =&gt; f2 =&gt; </a:t>
            </a:r>
            <a:r>
              <a:rPr lang="en-US" altLang="ja-JP" i="1" dirty="0" err="1" smtClean="0">
                <a:ea typeface="ＭＳ Ｐゴシック" charset="0"/>
              </a:rPr>
              <a:t>MPI_Send</a:t>
            </a:r>
            <a:r>
              <a:rPr lang="en-US" altLang="ja-JP" dirty="0" smtClean="0">
                <a:ea typeface="ＭＳ Ｐゴシック" charset="0"/>
              </a:rPr>
              <a:t>”</a:t>
            </a:r>
            <a:endParaRPr lang="en-US" altLang="ja-JP" dirty="0">
              <a:ea typeface="ＭＳ Ｐゴシック" charset="0"/>
            </a:endParaRPr>
          </a:p>
          <a:p>
            <a:pPr lvl="1"/>
            <a:r>
              <a:rPr lang="en-US" dirty="0" smtClean="0">
                <a:ea typeface="ＭＳ Ｐゴシック" charset="0"/>
                <a:cs typeface="Courier New"/>
              </a:rPr>
              <a:t>Set the </a:t>
            </a:r>
            <a:r>
              <a:rPr lang="en-US" b="1" dirty="0" smtClean="0">
                <a:solidFill>
                  <a:srgbClr val="FF0900"/>
                </a:solidFill>
                <a:ea typeface="ＭＳ Ｐゴシック" charset="0"/>
                <a:cs typeface="Courier New"/>
              </a:rPr>
              <a:t>TAU_CALLPATH_DEPTH</a:t>
            </a:r>
            <a:r>
              <a:rPr lang="en-US" dirty="0" smtClean="0">
                <a:solidFill>
                  <a:srgbClr val="FF0900"/>
                </a:solidFill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environment variable</a:t>
            </a:r>
          </a:p>
          <a:p>
            <a:r>
              <a:rPr lang="en-US" i="1" dirty="0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Phase</a:t>
            </a:r>
            <a:r>
              <a:rPr lang="en-US" dirty="0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profiles</a:t>
            </a:r>
          </a:p>
          <a:p>
            <a:pPr lvl="1"/>
            <a:r>
              <a:rPr lang="en-US" dirty="0">
                <a:ea typeface="ＭＳ Ｐゴシック" charset="0"/>
              </a:rPr>
              <a:t>Flat profiles under a phase (nested phases </a:t>
            </a:r>
            <a:r>
              <a:rPr lang="en-US" dirty="0" smtClean="0">
                <a:ea typeface="ＭＳ Ｐゴシック" charset="0"/>
              </a:rPr>
              <a:t>allowed</a:t>
            </a:r>
            <a:r>
              <a:rPr lang="en-US" dirty="0">
                <a:ea typeface="ＭＳ Ｐゴシック" charset="0"/>
              </a:rPr>
              <a:t>)</a:t>
            </a:r>
          </a:p>
          <a:p>
            <a:pPr lvl="1"/>
            <a:r>
              <a:rPr lang="en-US" dirty="0">
                <a:ea typeface="ＭＳ Ｐゴシック" charset="0"/>
              </a:rPr>
              <a:t>Default </a:t>
            </a:r>
            <a:r>
              <a:rPr lang="ja-JP" altLang="en-US" dirty="0">
                <a:ea typeface="ＭＳ Ｐゴシック" charset="0"/>
              </a:rPr>
              <a:t>“</a:t>
            </a:r>
            <a:r>
              <a:rPr lang="en-US" altLang="ja-JP" dirty="0">
                <a:ea typeface="ＭＳ Ｐゴシック" charset="0"/>
              </a:rPr>
              <a:t>main</a:t>
            </a:r>
            <a:r>
              <a:rPr lang="ja-JP" altLang="en-US" dirty="0">
                <a:ea typeface="ＭＳ Ｐゴシック" charset="0"/>
              </a:rPr>
              <a:t>”</a:t>
            </a:r>
            <a:r>
              <a:rPr lang="en-US" altLang="ja-JP" dirty="0">
                <a:ea typeface="ＭＳ Ｐゴシック" charset="0"/>
              </a:rPr>
              <a:t> phase</a:t>
            </a:r>
          </a:p>
          <a:p>
            <a:pPr lvl="1"/>
            <a:r>
              <a:rPr lang="en-US" dirty="0">
                <a:ea typeface="ＭＳ Ｐゴシック" charset="0"/>
              </a:rPr>
              <a:t>Supports static or dynamic (e.g</a:t>
            </a:r>
            <a:r>
              <a:rPr lang="en-US" dirty="0" smtClean="0">
                <a:ea typeface="ＭＳ Ｐゴシック" charset="0"/>
              </a:rPr>
              <a:t>. </a:t>
            </a:r>
            <a:r>
              <a:rPr lang="en-US" dirty="0">
                <a:ea typeface="ＭＳ Ｐゴシック" charset="0"/>
              </a:rPr>
              <a:t>per-iteration) </a:t>
            </a:r>
            <a:r>
              <a:rPr lang="en-US" dirty="0" smtClean="0">
                <a:ea typeface="ＭＳ Ｐゴシック" charset="0"/>
              </a:rPr>
              <a:t>phases</a:t>
            </a:r>
            <a:endParaRPr lang="en-US" dirty="0">
              <a:ea typeface="ＭＳ Ｐゴシック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0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i="1" dirty="0" smtClean="0"/>
              <a:t>“These </a:t>
            </a:r>
            <a:r>
              <a:rPr lang="en-US" i="1" dirty="0"/>
              <a:t>days I get excited about 1-2% speedups that I find....quite unusual to find something of this magnitude these days, especially with just a 2-line fix in the code!  </a:t>
            </a:r>
            <a:r>
              <a:rPr lang="en-US" i="1" dirty="0" smtClean="0"/>
              <a:t>:)”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Late breaking news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84" y="4391025"/>
            <a:ext cx="3359217" cy="178458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55839" y="4391025"/>
            <a:ext cx="5266904" cy="1784584"/>
            <a:chOff x="228195" y="4391025"/>
            <a:chExt cx="5266904" cy="17845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8" t="38419" r="11422" b="51850"/>
            <a:stretch/>
          </p:blipFill>
          <p:spPr>
            <a:xfrm>
              <a:off x="228196" y="5816566"/>
              <a:ext cx="5266903" cy="35904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5" t="38712" r="12485" b="51897"/>
            <a:stretch/>
          </p:blipFill>
          <p:spPr>
            <a:xfrm>
              <a:off x="228195" y="4391025"/>
              <a:ext cx="5266903" cy="34651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2" name="Down Arrow 11"/>
            <p:cNvSpPr/>
            <p:nvPr/>
          </p:nvSpPr>
          <p:spPr>
            <a:xfrm>
              <a:off x="889775" y="4794113"/>
              <a:ext cx="484632" cy="97840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68251" y="5092385"/>
              <a:ext cx="36471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33% runtime improvement</a:t>
              </a:r>
              <a:endParaRPr lang="en-US" sz="24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5143047" y="3134120"/>
            <a:ext cx="3860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1,651,089,924 grid points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5,902,801,476 tetrahedral elements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1,310,290,264 prismatic elements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14,400 Ivy Bridge cores</a:t>
            </a:r>
          </a:p>
        </p:txBody>
      </p:sp>
    </p:spTree>
    <p:extLst>
      <p:ext uri="{BB962C8B-B14F-4D97-AF65-F5344CB8AC3E}">
        <p14:creationId xmlns:p14="http://schemas.microsoft.com/office/powerpoint/2010/main" val="177421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much data do you want?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20</a:t>
            </a:fld>
            <a:endParaRPr lang="en-US"/>
          </a:p>
        </p:txBody>
      </p:sp>
      <p:sp>
        <p:nvSpPr>
          <p:cNvPr id="7" name="Left-Right Arrow 6"/>
          <p:cNvSpPr/>
          <p:nvPr/>
        </p:nvSpPr>
        <p:spPr>
          <a:xfrm>
            <a:off x="1360582" y="2855764"/>
            <a:ext cx="6355828" cy="106469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79877" y="1894888"/>
            <a:ext cx="1119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Limited</a:t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1987719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30475" y="3964954"/>
            <a:ext cx="1024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Flat </a:t>
            </a:r>
            <a:br>
              <a:rPr lang="en-US" sz="2400" b="1" dirty="0" smtClean="0">
                <a:solidFill>
                  <a:schemeClr val="accent2"/>
                </a:solidFill>
              </a:rPr>
            </a:br>
            <a:r>
              <a:rPr lang="en-US" sz="2400" b="1" dirty="0" smtClean="0">
                <a:solidFill>
                  <a:schemeClr val="accent2"/>
                </a:solidFill>
              </a:rPr>
              <a:t>Profile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90800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72884" y="1897691"/>
            <a:ext cx="999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Loop</a:t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3521538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12179" y="3964954"/>
            <a:ext cx="1024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Phase</a:t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4475140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70031" y="1928955"/>
            <a:ext cx="1211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Callpath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4921154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90133" y="3964954"/>
            <a:ext cx="88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900"/>
                </a:solidFill>
              </a:rPr>
              <a:t>Trace</a:t>
            </a:r>
            <a:endParaRPr lang="en-US" sz="2400" b="1" dirty="0">
              <a:solidFill>
                <a:srgbClr val="FF09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79875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84599" y="5096169"/>
            <a:ext cx="3974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All levels support multiple metrics/counters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197" y="3128428"/>
            <a:ext cx="1022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O(KB)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7716409" y="3128428"/>
            <a:ext cx="1010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O(TB)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596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Performance Data Measurement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21</a:t>
            </a:fld>
            <a:endParaRPr lang="en-US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494722" y="1097757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Direct via Probes</a:t>
            </a:r>
            <a:endParaRPr lang="en-US" b="1" dirty="0"/>
          </a:p>
        </p:txBody>
      </p:sp>
      <p:sp>
        <p:nvSpPr>
          <p:cNvPr id="8" name="Text Placeholder 10"/>
          <p:cNvSpPr txBox="1">
            <a:spLocks/>
          </p:cNvSpPr>
          <p:nvPr/>
        </p:nvSpPr>
        <p:spPr>
          <a:xfrm>
            <a:off x="4870449" y="1097757"/>
            <a:ext cx="3816350" cy="6397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Indirect via Sampling</a:t>
            </a:r>
            <a:endParaRPr lang="en-US" b="1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4478012"/>
            <a:ext cx="4040188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Exact measurement</a:t>
            </a:r>
          </a:p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Fine-grain control</a:t>
            </a:r>
          </a:p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Calls inserted into code</a:t>
            </a:r>
            <a:endParaRPr lang="en-US" sz="2400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870450" y="4478012"/>
            <a:ext cx="3816349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No code modification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b="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Minimal effort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Relies on debug symbols (</a:t>
            </a:r>
            <a:r>
              <a:rPr lang="en-US" sz="24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-g</a:t>
            </a: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option)</a:t>
            </a:r>
            <a:endParaRPr lang="en-US" sz="2400" b="0" dirty="0" smtClean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3" name="Folded Corner 12"/>
          <p:cNvSpPr/>
          <p:nvPr/>
        </p:nvSpPr>
        <p:spPr>
          <a:xfrm>
            <a:off x="567608" y="1971480"/>
            <a:ext cx="3894417" cy="2272570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latin typeface="Courier New" charset="0"/>
              </a:rPr>
              <a:t>call </a:t>
            </a:r>
            <a:r>
              <a:rPr lang="en-US" b="1" dirty="0">
                <a:solidFill>
                  <a:schemeClr val="accent2"/>
                </a:solidFill>
                <a:latin typeface="Courier New" charset="0"/>
              </a:rPr>
              <a:t>TAU_START</a:t>
            </a:r>
            <a:r>
              <a:rPr lang="en-US" b="1" dirty="0" smtClean="0">
                <a:latin typeface="Courier New" charset="0"/>
              </a:rPr>
              <a:t>(‘</a:t>
            </a:r>
            <a:r>
              <a:rPr lang="en-US" altLang="ja-JP" b="1" dirty="0" smtClean="0">
                <a:latin typeface="Courier New" charset="0"/>
              </a:rPr>
              <a:t>potential</a:t>
            </a:r>
            <a:r>
              <a:rPr lang="en-US" b="1" dirty="0" smtClean="0">
                <a:latin typeface="Courier New" charset="0"/>
              </a:rPr>
              <a:t>’</a:t>
            </a:r>
            <a:r>
              <a:rPr lang="en-US" altLang="ja-JP" b="1" dirty="0" smtClean="0">
                <a:latin typeface="Courier New" charset="0"/>
              </a:rPr>
              <a:t>)</a:t>
            </a:r>
            <a:endParaRPr lang="en-US" altLang="ja-JP" b="1" dirty="0">
              <a:latin typeface="Courier New" charset="0"/>
            </a:endParaRP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solidFill>
                  <a:schemeClr val="accent3"/>
                </a:solidFill>
                <a:latin typeface="Courier New" charset="0"/>
              </a:rPr>
              <a:t>// code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latin typeface="Courier New" charset="0"/>
              </a:rPr>
              <a:t>call </a:t>
            </a:r>
            <a:r>
              <a:rPr lang="en-US" b="1" dirty="0">
                <a:solidFill>
                  <a:srgbClr val="FF0900"/>
                </a:solidFill>
                <a:latin typeface="Courier New" charset="0"/>
              </a:rPr>
              <a:t>TAU_STOP</a:t>
            </a:r>
            <a:r>
              <a:rPr lang="en-US" b="1" dirty="0">
                <a:latin typeface="Courier New" charset="0"/>
              </a:rPr>
              <a:t>(</a:t>
            </a:r>
            <a:r>
              <a:rPr lang="en-US" b="1" dirty="0" smtClean="0">
                <a:latin typeface="Courier New" charset="0"/>
              </a:rPr>
              <a:t>‘</a:t>
            </a:r>
            <a:r>
              <a:rPr lang="en-US" altLang="ja-JP" b="1" dirty="0" smtClean="0">
                <a:latin typeface="Courier New" charset="0"/>
              </a:rPr>
              <a:t>potential</a:t>
            </a:r>
            <a:r>
              <a:rPr lang="en-US" b="1" dirty="0">
                <a:latin typeface="Courier New" charset="0"/>
              </a:rPr>
              <a:t>’</a:t>
            </a:r>
            <a:r>
              <a:rPr lang="en-US" altLang="ja-JP" b="1" dirty="0" smtClean="0">
                <a:latin typeface="Courier New" charset="0"/>
              </a:rPr>
              <a:t>)</a:t>
            </a:r>
            <a:endParaRPr lang="en-US" dirty="0"/>
          </a:p>
        </p:txBody>
      </p:sp>
      <p:pic>
        <p:nvPicPr>
          <p:cNvPr id="17" name="Picture 16" descr="Signal_Sampl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19" y="1971481"/>
            <a:ext cx="3503810" cy="2272570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526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228197" y="1031799"/>
            <a:ext cx="8681405" cy="5304117"/>
          </a:xfrm>
        </p:spPr>
        <p:txBody>
          <a:bodyPr>
            <a:noAutofit/>
          </a:bodyPr>
          <a:lstStyle/>
          <a:p>
            <a:pPr marL="0" indent="-27432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Use </a:t>
            </a:r>
            <a:r>
              <a:rPr lang="en-US" sz="2000" dirty="0" err="1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TAU’s</a:t>
            </a: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compiler wrappers</a:t>
            </a:r>
          </a:p>
          <a:p>
            <a:pPr marL="274320" lvl="1" indent="27432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latin typeface="Arial" pitchFamily="-1" charset="0"/>
              </a:rPr>
              <a:t>Replace </a:t>
            </a:r>
            <a:r>
              <a:rPr lang="en-US" sz="1600" dirty="0">
                <a:latin typeface="Courier"/>
                <a:cs typeface="Courier"/>
              </a:rPr>
              <a:t>CXX</a:t>
            </a:r>
            <a:r>
              <a:rPr lang="en-US" sz="1600" dirty="0">
                <a:latin typeface="Courier New" pitchFamily="-1" charset="0"/>
              </a:rPr>
              <a:t> </a:t>
            </a:r>
            <a:r>
              <a:rPr lang="en-US" sz="1800" dirty="0">
                <a:latin typeface="Arial" pitchFamily="-1" charset="0"/>
              </a:rPr>
              <a:t>with </a:t>
            </a:r>
            <a:r>
              <a:rPr lang="en-US" sz="1600" dirty="0" err="1" smtClean="0">
                <a:latin typeface="Courier"/>
                <a:cs typeface="Courier"/>
              </a:rPr>
              <a:t>tau_cxx.sh</a:t>
            </a:r>
            <a:r>
              <a:rPr lang="en-US" sz="1600" dirty="0" smtClean="0">
                <a:latin typeface="Courier New" pitchFamily="-1" charset="0"/>
              </a:rPr>
              <a:t>, etc.</a:t>
            </a:r>
            <a:endParaRPr lang="en-US" sz="1600" dirty="0" smtClean="0">
              <a:latin typeface="Arial" pitchFamily="-1" charset="0"/>
            </a:endParaRPr>
          </a:p>
          <a:p>
            <a:pPr marL="274320" lvl="1" indent="27432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latin typeface="Arial" pitchFamily="-1" charset="0"/>
              </a:rPr>
              <a:t>Automatically instruments </a:t>
            </a:r>
            <a:r>
              <a:rPr lang="en-US" sz="1800" dirty="0">
                <a:latin typeface="Arial" pitchFamily="-1" charset="0"/>
              </a:rPr>
              <a:t>source code, links with TAU</a:t>
            </a:r>
            <a:r>
              <a:rPr lang="en-US" sz="1800" dirty="0" smtClean="0">
                <a:latin typeface="Arial" pitchFamily="-1" charset="0"/>
              </a:rPr>
              <a:t> libraries</a:t>
            </a:r>
            <a:r>
              <a:rPr lang="en-US" sz="1800" dirty="0">
                <a:latin typeface="Arial" pitchFamily="-1" charset="0"/>
              </a:rPr>
              <a:t>.</a:t>
            </a:r>
            <a:endParaRPr lang="en-US" sz="1800" dirty="0" smtClean="0">
              <a:latin typeface="Arial" pitchFamily="-1" charset="0"/>
            </a:endParaRPr>
          </a:p>
          <a:p>
            <a:pPr marL="0" indent="-27432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Use </a:t>
            </a:r>
            <a:r>
              <a:rPr lang="en-US" sz="1800" dirty="0" err="1" smtClean="0">
                <a:latin typeface="Courier"/>
                <a:ea typeface="ＭＳ Ｐゴシック" pitchFamily="-1" charset="-128"/>
                <a:cs typeface="Courier"/>
              </a:rPr>
              <a:t>tau_cc.sh</a:t>
            </a:r>
            <a:r>
              <a:rPr lang="en-US" sz="18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for C, </a:t>
            </a:r>
            <a:r>
              <a:rPr lang="en-US" sz="1800" dirty="0" smtClean="0">
                <a:latin typeface="Courier"/>
                <a:ea typeface="ＭＳ Ｐゴシック" pitchFamily="-1" charset="-128"/>
                <a:cs typeface="Courier"/>
              </a:rPr>
              <a:t>tau_f90.sh</a:t>
            </a: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for Fortran, etc.</a:t>
            </a:r>
            <a:endParaRPr lang="en-US" sz="2000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Insert TAU API Calls Automatically</a:t>
            </a:r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57200" y="2871894"/>
            <a:ext cx="8229600" cy="3028841"/>
            <a:chOff x="457200" y="2871894"/>
            <a:chExt cx="8229600" cy="3028841"/>
          </a:xfrm>
        </p:grpSpPr>
        <p:grpSp>
          <p:nvGrpSpPr>
            <p:cNvPr id="2" name="Group 1"/>
            <p:cNvGrpSpPr/>
            <p:nvPr/>
          </p:nvGrpSpPr>
          <p:grpSpPr>
            <a:xfrm>
              <a:off x="457200" y="3395114"/>
              <a:ext cx="8229600" cy="2505621"/>
              <a:chOff x="685800" y="2971800"/>
              <a:chExt cx="8229600" cy="2505621"/>
            </a:xfrm>
          </p:grpSpPr>
          <p:sp>
            <p:nvSpPr>
              <p:cNvPr id="60420" name="AutoShape 4"/>
              <p:cNvSpPr>
                <a:spLocks noChangeArrowheads="1"/>
              </p:cNvSpPr>
              <p:nvPr/>
            </p:nvSpPr>
            <p:spPr bwMode="auto">
              <a:xfrm>
                <a:off x="685800" y="2971800"/>
                <a:ext cx="4038600" cy="2505621"/>
              </a:xfrm>
              <a:prstGeom prst="foldedCorner">
                <a:avLst>
                  <a:gd name="adj" fmla="val 12500"/>
                </a:avLst>
              </a:prstGeom>
              <a:solidFill>
                <a:srgbClr val="CCFFFF"/>
              </a:solidFill>
              <a:ln w="28575">
                <a:solidFill>
                  <a:schemeClr val="accent5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 smtClean="0">
                    <a:latin typeface="Courier New" pitchFamily="-1" charset="0"/>
                  </a:rPr>
                  <a:t>CXX </a:t>
                </a:r>
                <a:r>
                  <a:rPr lang="en-US" sz="1400" b="1" dirty="0">
                    <a:latin typeface="Courier New" pitchFamily="-1" charset="0"/>
                  </a:rPr>
                  <a:t>= </a:t>
                </a:r>
                <a:r>
                  <a:rPr lang="en-US" sz="1400" b="1" dirty="0" err="1">
                    <a:latin typeface="Courier New" pitchFamily="-1" charset="0"/>
                  </a:rPr>
                  <a:t>mpicxx</a:t>
                </a: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F90 = mpif90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CXXFLAGS =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LIBS = -lm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OBJS = f1.o f2.o f3.o … </a:t>
                </a:r>
                <a:r>
                  <a:rPr lang="en-US" sz="1400" b="1" dirty="0" err="1">
                    <a:latin typeface="Courier New" pitchFamily="-1" charset="0"/>
                  </a:rPr>
                  <a:t>fn.o</a:t>
                </a: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app: $(OBJS)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		$(CXX) $(LDFLAGS) $(OBJS) -o $@ </a:t>
                </a:r>
                <a:br>
                  <a:rPr lang="en-US" sz="1400" b="1" dirty="0">
                    <a:latin typeface="Courier New" pitchFamily="-1" charset="0"/>
                  </a:rPr>
                </a:br>
                <a:r>
                  <a:rPr lang="en-US" sz="1400" b="1" dirty="0">
                    <a:latin typeface="Courier New" pitchFamily="-1" charset="0"/>
                  </a:rPr>
                  <a:t>		$(LIBS)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.</a:t>
                </a:r>
                <a:r>
                  <a:rPr lang="en-US" sz="1400" b="1" dirty="0" err="1">
                    <a:latin typeface="Courier New" pitchFamily="-1" charset="0"/>
                  </a:rPr>
                  <a:t>cpp.o</a:t>
                </a:r>
                <a:r>
                  <a:rPr lang="en-US" sz="1400" b="1" dirty="0">
                    <a:latin typeface="Courier New" pitchFamily="-1" charset="0"/>
                  </a:rPr>
                  <a:t>: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		$(CXX) $(CXXFLAGS) -c $&lt;</a:t>
                </a:r>
              </a:p>
            </p:txBody>
          </p:sp>
          <p:sp>
            <p:nvSpPr>
              <p:cNvPr id="60421" name="AutoShape 5"/>
              <p:cNvSpPr>
                <a:spLocks noChangeArrowheads="1"/>
              </p:cNvSpPr>
              <p:nvPr/>
            </p:nvSpPr>
            <p:spPr bwMode="auto">
              <a:xfrm>
                <a:off x="4876800" y="2971800"/>
                <a:ext cx="4038600" cy="2505621"/>
              </a:xfrm>
              <a:prstGeom prst="foldedCorner">
                <a:avLst>
                  <a:gd name="adj" fmla="val 12500"/>
                </a:avLst>
              </a:prstGeom>
              <a:solidFill>
                <a:srgbClr val="CCFFFF"/>
              </a:solidFill>
              <a:ln w="28575">
                <a:solidFill>
                  <a:schemeClr val="accent5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 smtClean="0">
                    <a:latin typeface="Courier New" pitchFamily="-1" charset="0"/>
                  </a:rPr>
                  <a:t>CXX </a:t>
                </a:r>
                <a:r>
                  <a:rPr lang="en-US" sz="1400" b="1" dirty="0">
                    <a:latin typeface="Courier New" pitchFamily="-1" charset="0"/>
                  </a:rPr>
                  <a:t>= </a:t>
                </a:r>
                <a:r>
                  <a:rPr lang="en-US" sz="1400" b="1" dirty="0" err="1">
                    <a:solidFill>
                      <a:schemeClr val="accent2"/>
                    </a:solidFill>
                    <a:latin typeface="Courier New" pitchFamily="-1" charset="0"/>
                  </a:rPr>
                  <a:t>tau_cxx.sh</a:t>
                </a:r>
                <a:endParaRPr lang="en-US" sz="1400" b="1" dirty="0">
                  <a:solidFill>
                    <a:schemeClr val="accent2"/>
                  </a:solidFill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F90 = </a:t>
                </a:r>
                <a:r>
                  <a:rPr lang="en-US" sz="1400" b="1" dirty="0">
                    <a:solidFill>
                      <a:srgbClr val="FF0900"/>
                    </a:solidFill>
                    <a:latin typeface="Courier New" pitchFamily="-1" charset="0"/>
                  </a:rPr>
                  <a:t>tau_f90.sh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CXXFLAGS =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LIBS = -lm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OBJS = f1.o f2.o f3.o … </a:t>
                </a:r>
                <a:r>
                  <a:rPr lang="en-US" sz="1400" b="1" dirty="0" err="1">
                    <a:latin typeface="Courier New" pitchFamily="-1" charset="0"/>
                  </a:rPr>
                  <a:t>fn.o</a:t>
                </a: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app: $(OBJS)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		$(CXX) $(LDFLAGS) $(OBJS) -o $@ 			$(LIBS)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.</a:t>
                </a:r>
                <a:r>
                  <a:rPr lang="en-US" sz="1400" b="1" dirty="0" err="1">
                    <a:latin typeface="Courier New" pitchFamily="-1" charset="0"/>
                  </a:rPr>
                  <a:t>cpp.o</a:t>
                </a:r>
                <a:r>
                  <a:rPr lang="en-US" sz="1400" b="1" dirty="0">
                    <a:latin typeface="Courier New" pitchFamily="-1" charset="0"/>
                  </a:rPr>
                  <a:t>: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		$(CXX) $(CXXFLAGS) -c $&lt;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57200" y="2871894"/>
              <a:ext cx="34720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/>
                <a:t>Makefile</a:t>
              </a:r>
              <a:r>
                <a:rPr lang="en-US" sz="2800" b="1" dirty="0" smtClean="0"/>
                <a:t> without TAU</a:t>
              </a:r>
              <a:endParaRPr lang="en-US" sz="28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48200" y="2871894"/>
              <a:ext cx="29618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/>
                <a:t>Makefile</a:t>
              </a:r>
              <a:r>
                <a:rPr lang="en-US" sz="2800" b="1" dirty="0" smtClean="0"/>
                <a:t> with TAU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7256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Workflow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 descr="tau_ste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75075"/>
            <a:ext cx="8686800" cy="470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5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Instrument: Add Probes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600" i="1" dirty="0">
                <a:solidFill>
                  <a:srgbClr val="FF0900"/>
                </a:solidFill>
              </a:rPr>
              <a:t>Source code</a:t>
            </a:r>
            <a:r>
              <a:rPr lang="en-US" sz="3600" dirty="0"/>
              <a:t> </a:t>
            </a:r>
            <a:r>
              <a:rPr lang="en-US" sz="3600" dirty="0" smtClean="0"/>
              <a:t>instrumentation</a:t>
            </a:r>
          </a:p>
          <a:p>
            <a:pPr marL="742950" lvl="2" indent="-342900">
              <a:spcAft>
                <a:spcPts val="4800"/>
              </a:spcAft>
            </a:pPr>
            <a:r>
              <a:rPr lang="en-US" sz="3200" dirty="0" smtClean="0"/>
              <a:t>PDT parsers, pre-processors</a:t>
            </a:r>
            <a:endParaRPr lang="en-US" sz="32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600" i="1" dirty="0" smtClean="0">
                <a:solidFill>
                  <a:srgbClr val="FF0900"/>
                </a:solidFill>
              </a:rPr>
              <a:t>Wrap</a:t>
            </a:r>
            <a:r>
              <a:rPr lang="en-US" sz="3600" dirty="0" smtClean="0">
                <a:solidFill>
                  <a:srgbClr val="FF0900"/>
                </a:solidFill>
              </a:rPr>
              <a:t> </a:t>
            </a:r>
            <a:r>
              <a:rPr lang="en-US" sz="3600" dirty="0" smtClean="0"/>
              <a:t>external libraries</a:t>
            </a:r>
          </a:p>
          <a:p>
            <a:pPr marL="742950" lvl="2" indent="-342900">
              <a:spcAft>
                <a:spcPts val="4800"/>
              </a:spcAft>
            </a:pPr>
            <a:r>
              <a:rPr lang="en-US" sz="3200" dirty="0" smtClean="0"/>
              <a:t>I</a:t>
            </a:r>
            <a:r>
              <a:rPr lang="en-US" sz="3200" dirty="0"/>
              <a:t>/O, MPI, Memory, CUDA, </a:t>
            </a:r>
            <a:r>
              <a:rPr lang="en-US" sz="3200" dirty="0" err="1"/>
              <a:t>OpenCL</a:t>
            </a:r>
            <a:r>
              <a:rPr lang="en-US" sz="3200" dirty="0"/>
              <a:t>, </a:t>
            </a:r>
            <a:r>
              <a:rPr lang="en-US" sz="3200" dirty="0" err="1" smtClean="0"/>
              <a:t>pthread</a:t>
            </a:r>
            <a:endParaRPr lang="en-US" sz="32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600" i="1" dirty="0" smtClean="0">
                <a:solidFill>
                  <a:srgbClr val="FF0900"/>
                </a:solidFill>
              </a:rPr>
              <a:t>Rewrite</a:t>
            </a:r>
            <a:r>
              <a:rPr lang="en-US" sz="3600" dirty="0" smtClean="0">
                <a:solidFill>
                  <a:srgbClr val="FF0900"/>
                </a:solidFill>
              </a:rPr>
              <a:t> </a:t>
            </a:r>
            <a:r>
              <a:rPr lang="en-US" sz="3600" dirty="0"/>
              <a:t>the binary </a:t>
            </a:r>
            <a:r>
              <a:rPr lang="en-US" sz="3600" dirty="0" smtClean="0"/>
              <a:t>executable</a:t>
            </a:r>
          </a:p>
          <a:p>
            <a:pPr marL="742950" lvl="2" indent="-342900">
              <a:spcAft>
                <a:spcPts val="4800"/>
              </a:spcAft>
            </a:pPr>
            <a:r>
              <a:rPr lang="en-US" sz="3200" dirty="0" err="1" smtClean="0"/>
              <a:t>Dyninst</a:t>
            </a:r>
            <a:r>
              <a:rPr lang="en-US" sz="3200" dirty="0" smtClean="0"/>
              <a:t>, MAQAO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3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Measure: Gather Data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/>
              <a:t>Direct </a:t>
            </a:r>
            <a:r>
              <a:rPr lang="en-US" sz="3600" dirty="0" smtClean="0"/>
              <a:t>measurement via </a:t>
            </a:r>
            <a:r>
              <a:rPr lang="en-US" sz="3600" i="1" dirty="0" smtClean="0">
                <a:solidFill>
                  <a:srgbClr val="FF0900"/>
                </a:solidFill>
              </a:rPr>
              <a:t>probes</a:t>
            </a:r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Indirect measurement via </a:t>
            </a:r>
            <a:r>
              <a:rPr lang="en-US" sz="3600" i="1" dirty="0" smtClean="0">
                <a:solidFill>
                  <a:srgbClr val="FF0900"/>
                </a:solidFill>
              </a:rPr>
              <a:t>sampling</a:t>
            </a:r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Throttling </a:t>
            </a:r>
            <a:r>
              <a:rPr lang="en-US" sz="3600" dirty="0"/>
              <a:t>and runtime </a:t>
            </a:r>
            <a:r>
              <a:rPr lang="en-US" sz="3600" dirty="0" smtClean="0"/>
              <a:t>control</a:t>
            </a:r>
            <a:endParaRPr lang="en-US" sz="3600" dirty="0"/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/>
              <a:t>Interface with external packages </a:t>
            </a:r>
            <a:r>
              <a:rPr lang="en-US" sz="3600" dirty="0" smtClean="0"/>
              <a:t>(PAPI)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Analyze: Synthesize Knowledge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Data </a:t>
            </a:r>
            <a:r>
              <a:rPr lang="en-US" sz="3600" i="1" dirty="0" smtClean="0">
                <a:solidFill>
                  <a:srgbClr val="FF0900"/>
                </a:solidFill>
              </a:rPr>
              <a:t>visualization</a:t>
            </a:r>
            <a:endParaRPr lang="en-US" sz="3600" i="1" dirty="0">
              <a:solidFill>
                <a:srgbClr val="FF0900"/>
              </a:solidFill>
            </a:endParaRPr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Data </a:t>
            </a:r>
            <a:r>
              <a:rPr lang="en-US" sz="3600" i="1" dirty="0" smtClean="0">
                <a:solidFill>
                  <a:srgbClr val="FF0900"/>
                </a:solidFill>
              </a:rPr>
              <a:t>mining</a:t>
            </a:r>
            <a:endParaRPr lang="en-US" sz="3600" i="1" dirty="0">
              <a:solidFill>
                <a:srgbClr val="FF0900"/>
              </a:solidFill>
            </a:endParaRPr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Statistical analysis</a:t>
            </a:r>
            <a:endParaRPr lang="en-US" sz="3600" dirty="0"/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Import/export performance data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2" descr="X11ScreenSnapz0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 r="22414" b="13323"/>
          <a:stretch/>
        </p:blipFill>
        <p:spPr bwMode="auto">
          <a:xfrm>
            <a:off x="4516742" y="1899224"/>
            <a:ext cx="4271838" cy="276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42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Each configuration of TAU corresponds to a unique stub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makefile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(</a:t>
            </a:r>
            <a:r>
              <a:rPr lang="en-US" sz="2000" i="1" dirty="0" smtClean="0">
                <a:solidFill>
                  <a:srgbClr val="FF0900"/>
                </a:solidFill>
                <a:latin typeface="Courier"/>
                <a:ea typeface="ＭＳ Ｐゴシック" charset="0"/>
                <a:cs typeface="Courier"/>
              </a:rPr>
              <a:t>TAU_MAKEFILE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) in the TAU installation directory</a:t>
            </a:r>
            <a:r>
              <a:rPr lang="en-US" sz="1800" dirty="0" smtClean="0">
                <a:ea typeface="ＭＳ Ｐゴシック" charset="0"/>
                <a:cs typeface="ＭＳ Ｐゴシック" charset="0"/>
              </a:rPr>
              <a:t/>
            </a:r>
            <a:br>
              <a:rPr lang="en-US" sz="1800" dirty="0" smtClean="0">
                <a:ea typeface="ＭＳ Ｐゴシック" charset="0"/>
                <a:cs typeface="ＭＳ Ｐゴシック" charset="0"/>
              </a:rPr>
            </a:br>
            <a:endParaRPr lang="en-US" sz="1800" dirty="0" smtClean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US" sz="1800" dirty="0" smtClean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% soft add +tau-latest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sz="1800" dirty="0" smtClean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% ls $TAU/</a:t>
            </a:r>
            <a:r>
              <a:rPr lang="en-US" sz="1800" dirty="0" err="1" smtClean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Makefile</a:t>
            </a:r>
            <a:r>
              <a:rPr lang="en-US" sz="1800" dirty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.*</a:t>
            </a:r>
          </a:p>
          <a:p>
            <a:pPr marL="0" indent="0">
              <a:buFont typeface="Times" charset="0"/>
              <a:buNone/>
              <a:defRPr/>
            </a:pPr>
            <a:r>
              <a:rPr lang="en-US" sz="1800" dirty="0" err="1">
                <a:latin typeface="Courier"/>
                <a:cs typeface="Courier"/>
              </a:rPr>
              <a:t>Makefile.tau</a:t>
            </a:r>
            <a:r>
              <a:rPr lang="en-US" sz="1800" dirty="0">
                <a:latin typeface="Courier"/>
                <a:cs typeface="Courier"/>
              </a:rPr>
              <a:t>-</a:t>
            </a:r>
            <a:r>
              <a:rPr lang="en-US" sz="1800" dirty="0" err="1">
                <a:latin typeface="Courier"/>
                <a:cs typeface="Courier"/>
              </a:rPr>
              <a:t>bgqtimers</a:t>
            </a:r>
            <a:r>
              <a:rPr lang="en-US" sz="1800" dirty="0">
                <a:latin typeface="Courier"/>
                <a:cs typeface="Courier"/>
              </a:rPr>
              <a:t>-</a:t>
            </a:r>
            <a:r>
              <a:rPr lang="en-US" sz="1800" dirty="0" err="1">
                <a:latin typeface="Courier"/>
                <a:cs typeface="Courier"/>
              </a:rPr>
              <a:t>papi</a:t>
            </a:r>
            <a:r>
              <a:rPr lang="en-US" sz="1800" dirty="0">
                <a:latin typeface="Courier"/>
                <a:cs typeface="Courier"/>
              </a:rPr>
              <a:t>-gnu-</a:t>
            </a:r>
            <a:r>
              <a:rPr lang="en-US" sz="1800" dirty="0" err="1">
                <a:latin typeface="Courier"/>
                <a:cs typeface="Courier"/>
              </a:rPr>
              <a:t>ompt</a:t>
            </a:r>
            <a:r>
              <a:rPr lang="en-US" sz="1800" dirty="0">
                <a:latin typeface="Courier"/>
                <a:cs typeface="Courier"/>
              </a:rPr>
              <a:t>-</a:t>
            </a:r>
            <a:r>
              <a:rPr lang="en-US" sz="1800" dirty="0" err="1">
                <a:latin typeface="Courier"/>
                <a:cs typeface="Courier"/>
              </a:rPr>
              <a:t>pdt-openmp</a:t>
            </a:r>
            <a:endParaRPr lang="en-US" sz="1800" dirty="0">
              <a:latin typeface="Courier"/>
              <a:cs typeface="Courier"/>
            </a:endParaRPr>
          </a:p>
          <a:p>
            <a:pPr marL="0" indent="0">
              <a:buFont typeface="Times" charset="0"/>
              <a:buNone/>
              <a:defRPr/>
            </a:pPr>
            <a:r>
              <a:rPr lang="en-US" sz="1800" dirty="0" err="1">
                <a:solidFill>
                  <a:schemeClr val="accent2"/>
                </a:solidFill>
                <a:latin typeface="Courier"/>
                <a:cs typeface="Courier"/>
              </a:rPr>
              <a:t>Makefile.tau-bgqtimers-papi-mpi-pdt</a:t>
            </a:r>
            <a:endParaRPr lang="en-US" sz="1800" dirty="0">
              <a:solidFill>
                <a:schemeClr val="accent2"/>
              </a:solidFill>
              <a:latin typeface="Courier"/>
              <a:cs typeface="Courier"/>
            </a:endParaRPr>
          </a:p>
          <a:p>
            <a:pPr marL="0" indent="0">
              <a:buFont typeface="Times" charset="0"/>
              <a:buNone/>
              <a:defRPr/>
            </a:pPr>
            <a:r>
              <a:rPr lang="en-US" sz="1800" dirty="0" err="1">
                <a:latin typeface="Courier"/>
                <a:cs typeface="Courier"/>
              </a:rPr>
              <a:t>Makefile.tau-bgqtimers-papi-mpi-pdt-openmp-opari</a:t>
            </a:r>
            <a:endParaRPr lang="en-US" sz="1800" dirty="0">
              <a:latin typeface="Courier"/>
              <a:cs typeface="Courier"/>
            </a:endParaRPr>
          </a:p>
          <a:p>
            <a:pPr marL="0" indent="0">
              <a:buFont typeface="Times" charset="0"/>
              <a:buNone/>
              <a:defRPr/>
            </a:pPr>
            <a:r>
              <a:rPr lang="en-US" sz="1800" dirty="0" err="1">
                <a:latin typeface="Courier"/>
                <a:cs typeface="Courier"/>
              </a:rPr>
              <a:t>Makefile.tau-bgqtimers-papi-mpi-pdt-scorep</a:t>
            </a:r>
            <a:endParaRPr lang="en-US" sz="1800" dirty="0">
              <a:latin typeface="Courier"/>
              <a:cs typeface="Courier"/>
            </a:endParaRPr>
          </a:p>
          <a:p>
            <a:pPr marL="0" indent="0">
              <a:buFont typeface="Times" charset="0"/>
              <a:buNone/>
              <a:defRPr/>
            </a:pPr>
            <a:r>
              <a:rPr lang="en-US" sz="1800" dirty="0" err="1">
                <a:latin typeface="Courier"/>
                <a:cs typeface="Courier"/>
              </a:rPr>
              <a:t>Makefile.tau-bgqtimers-papi-mpi-pthread-pdt</a:t>
            </a:r>
            <a:endParaRPr lang="en-US" sz="1800" dirty="0">
              <a:latin typeface="Courier"/>
              <a:cs typeface="Courier"/>
            </a:endParaRPr>
          </a:p>
          <a:p>
            <a:pPr marL="0" indent="0">
              <a:buFont typeface="Times" charset="0"/>
              <a:buNone/>
              <a:defRPr/>
            </a:pPr>
            <a:r>
              <a:rPr lang="en-US" sz="1800" dirty="0" err="1">
                <a:latin typeface="Courier"/>
                <a:cs typeface="Courier"/>
              </a:rPr>
              <a:t>Makefile.tau-bgqtimers-papi-pdt</a:t>
            </a:r>
            <a:endParaRPr lang="en-US" sz="1800" dirty="0">
              <a:latin typeface="Courier"/>
              <a:cs typeface="Courier"/>
            </a:endParaRPr>
          </a:p>
          <a:p>
            <a:pPr marL="0" indent="0">
              <a:buFont typeface="Times" charset="0"/>
              <a:buNone/>
              <a:defRPr/>
            </a:pPr>
            <a:r>
              <a:rPr lang="en-US" sz="1800" dirty="0" err="1">
                <a:latin typeface="Courier"/>
                <a:cs typeface="Courier"/>
              </a:rPr>
              <a:t>Makefile.tau</a:t>
            </a:r>
            <a:r>
              <a:rPr lang="en-US" sz="1800" dirty="0">
                <a:latin typeface="Courier"/>
                <a:cs typeface="Courier"/>
              </a:rPr>
              <a:t>-gnu-</a:t>
            </a:r>
            <a:r>
              <a:rPr lang="en-US" sz="1800" dirty="0" err="1">
                <a:latin typeface="Courier"/>
                <a:cs typeface="Courier"/>
              </a:rPr>
              <a:t>bgqtimers</a:t>
            </a:r>
            <a:r>
              <a:rPr lang="en-US" sz="1800" dirty="0">
                <a:latin typeface="Courier"/>
                <a:cs typeface="Courier"/>
              </a:rPr>
              <a:t>-</a:t>
            </a:r>
            <a:r>
              <a:rPr lang="en-US" sz="1800" dirty="0" err="1">
                <a:latin typeface="Courier"/>
                <a:cs typeface="Courier"/>
              </a:rPr>
              <a:t>papi-mpi-pdt</a:t>
            </a:r>
            <a:endParaRPr lang="en-US" sz="1800" dirty="0">
              <a:latin typeface="Courier"/>
              <a:cs typeface="Courier"/>
            </a:endParaRPr>
          </a:p>
          <a:p>
            <a:pPr marL="0" indent="0">
              <a:buFont typeface="Times" charset="0"/>
              <a:buNone/>
              <a:defRPr/>
            </a:pPr>
            <a:r>
              <a:rPr lang="en-US" sz="1800" dirty="0" err="1">
                <a:latin typeface="Courier"/>
                <a:cs typeface="Courier"/>
              </a:rPr>
              <a:t>Makefile.tau</a:t>
            </a:r>
            <a:r>
              <a:rPr lang="en-US" sz="1800" dirty="0">
                <a:latin typeface="Courier"/>
                <a:cs typeface="Courier"/>
              </a:rPr>
              <a:t>-gnu-</a:t>
            </a:r>
            <a:r>
              <a:rPr lang="en-US" sz="1800" dirty="0" err="1">
                <a:latin typeface="Courier"/>
                <a:cs typeface="Courier"/>
              </a:rPr>
              <a:t>bgqtimers</a:t>
            </a:r>
            <a:r>
              <a:rPr lang="en-US" sz="1800" dirty="0">
                <a:latin typeface="Courier"/>
                <a:cs typeface="Courier"/>
              </a:rPr>
              <a:t>-</a:t>
            </a:r>
            <a:r>
              <a:rPr lang="en-US" sz="1800" dirty="0" err="1">
                <a:latin typeface="Courier"/>
                <a:cs typeface="Courier"/>
              </a:rPr>
              <a:t>papi-mpi-pdt-openmp-opari</a:t>
            </a:r>
            <a:endParaRPr lang="en-US" sz="1800" dirty="0">
              <a:latin typeface="Courier"/>
              <a:cs typeface="Courier"/>
            </a:endParaRPr>
          </a:p>
          <a:p>
            <a:pPr marL="0" indent="0">
              <a:buFont typeface="Times" charset="0"/>
              <a:buNone/>
              <a:defRPr/>
            </a:pPr>
            <a:r>
              <a:rPr lang="en-US" sz="1800" dirty="0" err="1" smtClean="0">
                <a:latin typeface="Courier"/>
                <a:cs typeface="Courier"/>
              </a:rPr>
              <a:t>Makefile.tau</a:t>
            </a:r>
            <a:r>
              <a:rPr lang="en-US" sz="1800" dirty="0" smtClean="0">
                <a:latin typeface="Courier"/>
                <a:cs typeface="Courier"/>
              </a:rPr>
              <a:t>-gnu-</a:t>
            </a:r>
            <a:r>
              <a:rPr lang="en-US" sz="1800" dirty="0" err="1" smtClean="0">
                <a:latin typeface="Courier"/>
                <a:cs typeface="Courier"/>
              </a:rPr>
              <a:t>bgqtimers</a:t>
            </a:r>
            <a:r>
              <a:rPr lang="en-US" sz="1800" dirty="0" smtClean="0">
                <a:latin typeface="Courier"/>
                <a:cs typeface="Courier"/>
              </a:rPr>
              <a:t>-</a:t>
            </a:r>
            <a:r>
              <a:rPr lang="en-US" sz="1800" dirty="0" err="1" smtClean="0">
                <a:latin typeface="Courier"/>
                <a:cs typeface="Courier"/>
              </a:rPr>
              <a:t>papi-mpi-pthread-pdt</a:t>
            </a:r>
            <a:endParaRPr lang="en-US" sz="1800" dirty="0" smtClean="0">
              <a:latin typeface="Courier"/>
              <a:cs typeface="Courier"/>
            </a:endParaRPr>
          </a:p>
          <a:p>
            <a:pPr marL="0" indent="0">
              <a:buNone/>
              <a:defRPr/>
            </a:pPr>
            <a:r>
              <a:rPr lang="en-US" sz="1800" dirty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1800" dirty="0" smtClean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export TAU_MAKEFILE=$TAU/</a:t>
            </a:r>
            <a:r>
              <a:rPr lang="en-US" sz="1800" dirty="0" err="1" smtClean="0">
                <a:solidFill>
                  <a:schemeClr val="accent2"/>
                </a:solidFill>
                <a:latin typeface="Courier"/>
                <a:cs typeface="Courier"/>
              </a:rPr>
              <a:t>Makefile.tau-bgqtimers-papi-mpi-pdt</a:t>
            </a:r>
            <a:endParaRPr lang="en-US" sz="1800" dirty="0">
              <a:solidFill>
                <a:schemeClr val="tx2"/>
              </a:solidFill>
              <a:latin typeface="Courier"/>
              <a:ea typeface="ＭＳ Ｐゴシック" charset="0"/>
              <a:cs typeface="Courier"/>
            </a:endParaRPr>
          </a:p>
          <a:p>
            <a:pPr marL="0" indent="0">
              <a:buFont typeface="Times" charset="0"/>
              <a:buNone/>
              <a:defRPr/>
            </a:pPr>
            <a:endParaRPr lang="en-US" sz="1800" dirty="0">
              <a:latin typeface="Courier"/>
              <a:cs typeface="Courier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TAU: A Brief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8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97" y="971793"/>
            <a:ext cx="8681405" cy="5304117"/>
          </a:xfrm>
        </p:spPr>
        <p:txBody>
          <a:bodyPr>
            <a:noAutofit/>
          </a:bodyPr>
          <a:lstStyle/>
          <a:p>
            <a:pPr marL="400050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>
                <a:ea typeface="ＭＳ Ｐゴシック" charset="0"/>
              </a:rPr>
              <a:t>Choose </a:t>
            </a:r>
            <a:r>
              <a:rPr lang="en-US" sz="2000" dirty="0">
                <a:ea typeface="ＭＳ Ｐゴシック" charset="0"/>
              </a:rPr>
              <a:t>an </a:t>
            </a:r>
            <a:r>
              <a:rPr lang="en-US" sz="2000" dirty="0" smtClean="0">
                <a:ea typeface="ＭＳ Ｐゴシック" charset="0"/>
              </a:rPr>
              <a:t>appropriate </a:t>
            </a: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TAU_MAKEFILE</a:t>
            </a:r>
            <a:r>
              <a:rPr lang="en-US" sz="2000" dirty="0" smtClean="0">
                <a:ea typeface="ＭＳ Ｐゴシック" charset="0"/>
              </a:rPr>
              <a:t>:</a:t>
            </a:r>
          </a:p>
          <a:p>
            <a:pPr marL="857250" lvl="2" indent="0">
              <a:lnSpc>
                <a:spcPct val="90000"/>
              </a:lnSpc>
              <a:buNone/>
            </a:pP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1800" dirty="0" smtClean="0">
                <a:solidFill>
                  <a:srgbClr val="FF0900"/>
                </a:solidFill>
                <a:latin typeface="Courier"/>
                <a:ea typeface="ＭＳ Ｐゴシック" charset="0"/>
                <a:cs typeface="Courier"/>
              </a:rPr>
              <a:t>soft add +tau-latest</a:t>
            </a:r>
            <a:endParaRPr lang="en-US" sz="1800" dirty="0" smtClean="0">
              <a:latin typeface="Courier"/>
              <a:ea typeface="ＭＳ Ｐゴシック" charset="0"/>
              <a:cs typeface="Courier"/>
            </a:endParaRPr>
          </a:p>
          <a:p>
            <a:pPr marL="857250" lvl="2" indent="0">
              <a:lnSpc>
                <a:spcPct val="90000"/>
              </a:lnSpc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1800" dirty="0" smtClean="0">
                <a:solidFill>
                  <a:srgbClr val="FF0900"/>
                </a:solidFill>
                <a:latin typeface="Courier"/>
                <a:ea typeface="ＭＳ Ｐゴシック" charset="0"/>
                <a:cs typeface="Courier"/>
              </a:rPr>
              <a:t>export </a:t>
            </a:r>
            <a:r>
              <a:rPr lang="en-US" sz="1800" dirty="0">
                <a:solidFill>
                  <a:srgbClr val="FF0900"/>
                </a:solidFill>
                <a:latin typeface="Courier"/>
                <a:ea typeface="ＭＳ Ｐゴシック" charset="0"/>
                <a:cs typeface="Courier"/>
              </a:rPr>
              <a:t>TAU_MAKEFILE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=/</a:t>
            </a:r>
            <a:r>
              <a:rPr lang="en-US" sz="1800" dirty="0">
                <a:latin typeface="Courier"/>
                <a:ea typeface="ＭＳ Ｐゴシック" charset="0"/>
                <a:cs typeface="Courier"/>
              </a:rPr>
              <a:t>soft/</a:t>
            </a:r>
            <a:r>
              <a:rPr lang="en-US" sz="1800" dirty="0" err="1">
                <a:latin typeface="Courier"/>
                <a:ea typeface="ＭＳ Ｐゴシック" charset="0"/>
                <a:cs typeface="Courier"/>
              </a:rPr>
              <a:t>perftools</a:t>
            </a:r>
            <a:r>
              <a:rPr lang="en-US" sz="1800" dirty="0">
                <a:latin typeface="Courier"/>
                <a:ea typeface="ＭＳ Ｐゴシック" charset="0"/>
                <a:cs typeface="Courier"/>
              </a:rPr>
              <a:t>/tau/</a:t>
            </a:r>
            <a:r>
              <a:rPr lang="en-US" sz="1800" dirty="0" err="1">
                <a:latin typeface="Courier"/>
                <a:ea typeface="ＭＳ Ｐゴシック" charset="0"/>
                <a:cs typeface="Courier"/>
              </a:rPr>
              <a:t>tau_latest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/</a:t>
            </a:r>
            <a:br>
              <a:rPr lang="en-US" sz="1800" dirty="0" smtClean="0">
                <a:latin typeface="Courier"/>
                <a:ea typeface="ＭＳ Ｐゴシック" charset="0"/>
                <a:cs typeface="Courier"/>
              </a:rPr>
            </a:b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			</a:t>
            </a:r>
            <a:r>
              <a:rPr lang="en-US" sz="1800" dirty="0" err="1" smtClean="0">
                <a:latin typeface="Courier"/>
                <a:ea typeface="ＭＳ Ｐゴシック" charset="0"/>
                <a:cs typeface="Courier"/>
              </a:rPr>
              <a:t>bgq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/lib/</a:t>
            </a:r>
            <a:r>
              <a:rPr lang="en-US" sz="1800" dirty="0" err="1" smtClean="0">
                <a:solidFill>
                  <a:srgbClr val="3366FF"/>
                </a:solidFill>
                <a:latin typeface="Courier"/>
                <a:ea typeface="ＭＳ Ｐゴシック" charset="0"/>
                <a:cs typeface="Courier"/>
              </a:rPr>
              <a:t>Makefile.tau-bgqtimers-papi-mpi-pdt</a:t>
            </a:r>
            <a:endParaRPr lang="en-US" sz="1800" dirty="0" smtClean="0">
              <a:solidFill>
                <a:srgbClr val="3366FF"/>
              </a:solidFill>
              <a:latin typeface="Courier"/>
              <a:ea typeface="ＭＳ Ｐゴシック" charset="0"/>
              <a:cs typeface="Courier"/>
            </a:endParaRPr>
          </a:p>
          <a:p>
            <a:pPr marL="857250" lvl="2" indent="0">
              <a:lnSpc>
                <a:spcPct val="90000"/>
              </a:lnSpc>
              <a:buNone/>
            </a:pP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% export </a:t>
            </a:r>
            <a:r>
              <a:rPr lang="en-US" sz="1800" dirty="0">
                <a:latin typeface="Courier"/>
                <a:ea typeface="ＭＳ Ｐゴシック" charset="0"/>
                <a:cs typeface="Courier"/>
              </a:rPr>
              <a:t>TAU_OPTIONS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='</a:t>
            </a:r>
            <a:r>
              <a:rPr lang="en-US" altLang="ja-JP" sz="1800" dirty="0" smtClean="0">
                <a:latin typeface="Courier"/>
                <a:ea typeface="ＭＳ Ｐゴシック" charset="0"/>
                <a:cs typeface="Courier"/>
              </a:rPr>
              <a:t>-</a:t>
            </a:r>
            <a:r>
              <a:rPr lang="en-US" altLang="ja-JP" sz="1800" dirty="0" err="1">
                <a:latin typeface="Courier"/>
                <a:ea typeface="ＭＳ Ｐゴシック" charset="0"/>
                <a:cs typeface="Courier"/>
              </a:rPr>
              <a:t>optVerbose</a:t>
            </a:r>
            <a:r>
              <a:rPr lang="en-US" altLang="ja-JP" sz="1800" dirty="0">
                <a:latin typeface="Courier"/>
                <a:ea typeface="ＭＳ Ｐゴシック" charset="0"/>
                <a:cs typeface="Courier"/>
              </a:rPr>
              <a:t> </a:t>
            </a:r>
            <a:r>
              <a:rPr lang="en-US" altLang="ja-JP" sz="1800" dirty="0" smtClean="0">
                <a:latin typeface="Courier"/>
                <a:ea typeface="ＭＳ Ｐゴシック" charset="0"/>
                <a:cs typeface="Courier"/>
              </a:rPr>
              <a:t>…' </a:t>
            </a:r>
            <a:br>
              <a:rPr lang="en-US" altLang="ja-JP" sz="1800" dirty="0" smtClean="0">
                <a:latin typeface="Courier"/>
                <a:ea typeface="ＭＳ Ｐゴシック" charset="0"/>
                <a:cs typeface="Courier"/>
              </a:rPr>
            </a:br>
            <a:r>
              <a:rPr lang="en-US" altLang="ja-JP" sz="1800" dirty="0" smtClean="0">
                <a:ea typeface="ＭＳ Ｐゴシック" charset="0"/>
                <a:cs typeface="Courier"/>
              </a:rPr>
              <a:t>		# (</a:t>
            </a:r>
            <a:r>
              <a:rPr lang="en-US" altLang="ja-JP" sz="1800" dirty="0">
                <a:ea typeface="ＭＳ Ｐゴシック" charset="0"/>
                <a:cs typeface="Courier"/>
              </a:rPr>
              <a:t>see </a:t>
            </a:r>
            <a:r>
              <a:rPr lang="en-US" altLang="ja-JP" sz="1800" dirty="0" err="1">
                <a:ea typeface="ＭＳ Ｐゴシック" charset="0"/>
                <a:cs typeface="Courier"/>
              </a:rPr>
              <a:t>tau_compiler.sh</a:t>
            </a:r>
            <a:r>
              <a:rPr lang="en-US" altLang="ja-JP" sz="1800" dirty="0">
                <a:ea typeface="ＭＳ Ｐゴシック" charset="0"/>
                <a:cs typeface="Courier"/>
              </a:rPr>
              <a:t> -</a:t>
            </a:r>
            <a:r>
              <a:rPr lang="en-US" altLang="ja-JP" sz="1800" dirty="0" smtClean="0">
                <a:ea typeface="ＭＳ Ｐゴシック" charset="0"/>
                <a:cs typeface="Courier"/>
              </a:rPr>
              <a:t>help for more options)</a:t>
            </a:r>
            <a:endParaRPr lang="en-US" altLang="ja-JP" sz="1800" dirty="0">
              <a:ea typeface="ＭＳ Ｐゴシック" charset="0"/>
              <a:cs typeface="Courier"/>
            </a:endParaRPr>
          </a:p>
          <a:p>
            <a:pPr marL="400050">
              <a:lnSpc>
                <a:spcPct val="9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000" dirty="0" smtClean="0">
                <a:ea typeface="ＭＳ Ｐゴシック" charset="0"/>
              </a:rPr>
              <a:t>Use 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tau_f90.sh</a:t>
            </a:r>
            <a:r>
              <a:rPr lang="en-US" sz="2000" dirty="0">
                <a:ea typeface="ＭＳ Ｐゴシック" charset="0"/>
              </a:rPr>
              <a:t>, </a:t>
            </a:r>
            <a:r>
              <a:rPr lang="en-US" sz="2000" dirty="0" err="1" smtClean="0">
                <a:latin typeface="Courier"/>
                <a:ea typeface="ＭＳ Ｐゴシック" charset="0"/>
                <a:cs typeface="Courier"/>
              </a:rPr>
              <a:t>tau_cxx.sh</a:t>
            </a:r>
            <a:r>
              <a:rPr lang="en-US" sz="2000" dirty="0" smtClean="0">
                <a:ea typeface="ＭＳ Ｐゴシック" charset="0"/>
              </a:rPr>
              <a:t>, etc. as </a:t>
            </a:r>
            <a:r>
              <a:rPr lang="en-US" sz="2000" dirty="0">
                <a:ea typeface="ＭＳ Ｐゴシック" charset="0"/>
              </a:rPr>
              <a:t>Fortran, C+</a:t>
            </a:r>
            <a:r>
              <a:rPr lang="en-US" sz="2000" dirty="0" smtClean="0">
                <a:ea typeface="ＭＳ Ｐゴシック" charset="0"/>
              </a:rPr>
              <a:t>+, etc. compiler: </a:t>
            </a:r>
          </a:p>
          <a:p>
            <a:pPr marL="857250" lvl="2" indent="0">
              <a:lnSpc>
                <a:spcPct val="90000"/>
              </a:lnSpc>
              <a:buNone/>
            </a:pP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% mpixlf90_r </a:t>
            </a:r>
            <a:r>
              <a:rPr lang="en-US" sz="1800" dirty="0">
                <a:latin typeface="Courier"/>
                <a:ea typeface="ＭＳ Ｐゴシック" charset="0"/>
                <a:cs typeface="Courier"/>
              </a:rPr>
              <a:t>foo.f90 </a:t>
            </a:r>
            <a:r>
              <a:rPr lang="en-US" sz="1800" dirty="0" smtClean="0">
                <a:ea typeface="ＭＳ Ｐゴシック" charset="0"/>
              </a:rPr>
              <a:t/>
            </a:r>
            <a:br>
              <a:rPr lang="en-US" sz="1800" dirty="0" smtClean="0">
                <a:ea typeface="ＭＳ Ｐゴシック" charset="0"/>
              </a:rPr>
            </a:br>
            <a:r>
              <a:rPr lang="en-US" sz="1800" dirty="0" smtClean="0">
                <a:ea typeface="ＭＳ Ｐゴシック" charset="0"/>
              </a:rPr>
              <a:t>   </a:t>
            </a:r>
            <a:r>
              <a:rPr lang="en-US" sz="1800" i="1" dirty="0" smtClean="0">
                <a:ea typeface="ＭＳ Ｐゴシック" charset="0"/>
              </a:rPr>
              <a:t>changes to</a:t>
            </a:r>
            <a:r>
              <a:rPr lang="en-US" sz="1800" dirty="0" smtClean="0">
                <a:ea typeface="ＭＳ Ｐゴシック" charset="0"/>
              </a:rPr>
              <a:t> </a:t>
            </a:r>
            <a:br>
              <a:rPr lang="en-US" sz="1800" dirty="0" smtClean="0">
                <a:ea typeface="ＭＳ Ｐゴシック" charset="0"/>
              </a:rPr>
            </a:b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1800" dirty="0" smtClean="0">
                <a:solidFill>
                  <a:schemeClr val="accent2"/>
                </a:solidFill>
                <a:latin typeface="Courier"/>
                <a:ea typeface="ＭＳ Ｐゴシック" charset="0"/>
                <a:cs typeface="Courier"/>
              </a:rPr>
              <a:t>tau_f90</a:t>
            </a:r>
            <a:r>
              <a:rPr lang="en-US" sz="1800" dirty="0">
                <a:solidFill>
                  <a:schemeClr val="accent2"/>
                </a:solidFill>
                <a:latin typeface="Courier"/>
                <a:ea typeface="ＭＳ Ｐゴシック" charset="0"/>
                <a:cs typeface="Courier"/>
              </a:rPr>
              <a:t>.sh</a:t>
            </a:r>
            <a:r>
              <a:rPr lang="en-US" sz="1800" dirty="0">
                <a:latin typeface="Courier"/>
                <a:ea typeface="ＭＳ Ｐゴシック" charset="0"/>
                <a:cs typeface="Courier"/>
              </a:rPr>
              <a:t> 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foo.f90</a:t>
            </a:r>
            <a:endParaRPr lang="en-US" sz="1600" dirty="0">
              <a:latin typeface="Courier"/>
              <a:ea typeface="ＭＳ Ｐゴシック" charset="0"/>
              <a:cs typeface="Courier"/>
            </a:endParaRPr>
          </a:p>
          <a:p>
            <a:pPr marL="457200" indent="-457200">
              <a:lnSpc>
                <a:spcPct val="9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Execute application:</a:t>
            </a:r>
            <a:br>
              <a:rPr lang="en-US" sz="2000" dirty="0" smtClean="0"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1800" dirty="0" err="1" smtClean="0">
                <a:latin typeface="Courier"/>
                <a:ea typeface="ＭＳ Ｐゴシック" charset="0"/>
                <a:cs typeface="Courier"/>
              </a:rPr>
              <a:t>qsub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 –A &lt;queue&gt; –q </a:t>
            </a:r>
            <a:r>
              <a:rPr lang="en-US" sz="1800" dirty="0" err="1" smtClean="0">
                <a:latin typeface="Courier"/>
                <a:ea typeface="ＭＳ Ｐゴシック" charset="0"/>
                <a:cs typeface="Courier"/>
              </a:rPr>
              <a:t>R.bc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 –n 256 –t 10 ./</a:t>
            </a:r>
            <a:r>
              <a:rPr lang="en-US" sz="1800" dirty="0" err="1" smtClean="0">
                <a:latin typeface="Courier"/>
                <a:ea typeface="ＭＳ Ｐゴシック" charset="0"/>
                <a:cs typeface="Courier"/>
              </a:rPr>
              <a:t>a.out</a:t>
            </a:r>
            <a:endParaRPr lang="en-US" sz="1800" dirty="0" smtClean="0">
              <a:latin typeface="Courier"/>
              <a:ea typeface="ＭＳ Ｐゴシック" charset="0"/>
              <a:cs typeface="Courier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800" dirty="0" smtClean="0">
                <a:ea typeface="ＭＳ Ｐゴシック" charset="0"/>
                <a:cs typeface="Courier"/>
              </a:rPr>
              <a:t>Note: </a:t>
            </a:r>
            <a:r>
              <a:rPr lang="en-US" sz="1800" dirty="0" smtClean="0">
                <a:ea typeface="ＭＳ Ｐゴシック" charset="0"/>
                <a:cs typeface="ＭＳ Ｐゴシック" charset="0"/>
              </a:rPr>
              <a:t>If TAU_MAKEFILE has “</a:t>
            </a:r>
            <a:r>
              <a:rPr lang="en-US" sz="1800" dirty="0" err="1" smtClean="0">
                <a:solidFill>
                  <a:srgbClr val="1865FF"/>
                </a:solidFill>
                <a:ea typeface="ＭＳ Ｐゴシック" charset="0"/>
                <a:cs typeface="ＭＳ Ｐゴシック" charset="0"/>
              </a:rPr>
              <a:t>papi</a:t>
            </a:r>
            <a:r>
              <a:rPr lang="en-US" sz="1800" dirty="0" smtClean="0">
                <a:ea typeface="ＭＳ Ｐゴシック" charset="0"/>
                <a:cs typeface="ＭＳ Ｐゴシック" charset="0"/>
              </a:rPr>
              <a:t>” in its name, set </a:t>
            </a:r>
            <a:r>
              <a:rPr lang="en-US" sz="1800" b="1" dirty="0" smtClean="0">
                <a:ea typeface="ＭＳ Ｐゴシック" charset="0"/>
                <a:cs typeface="Courier"/>
              </a:rPr>
              <a:t>TAU_METRICS</a:t>
            </a:r>
            <a:r>
              <a:rPr lang="en-US" sz="1800" dirty="0" smtClean="0">
                <a:ea typeface="ＭＳ Ｐゴシック" charset="0"/>
                <a:cs typeface="ＭＳ Ｐゴシック" charset="0"/>
              </a:rPr>
              <a:t>:</a:t>
            </a:r>
            <a:br>
              <a:rPr lang="en-US" sz="1800" dirty="0" smtClean="0"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1800" dirty="0" err="1" smtClean="0">
                <a:latin typeface="Courier"/>
                <a:ea typeface="ＭＳ Ｐゴシック" charset="0"/>
                <a:cs typeface="Courier"/>
              </a:rPr>
              <a:t>qsub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 --</a:t>
            </a:r>
            <a:r>
              <a:rPr lang="en-US" sz="1800" dirty="0" err="1" smtClean="0">
                <a:latin typeface="Courier"/>
                <a:ea typeface="ＭＳ Ｐゴシック" charset="0"/>
                <a:cs typeface="Courier"/>
              </a:rPr>
              <a:t>env</a:t>
            </a:r>
            <a:r>
              <a:rPr lang="en-US" sz="1800" dirty="0" smtClean="0">
                <a:latin typeface="Courier"/>
                <a:ea typeface="ＭＳ Ｐゴシック" charset="0"/>
                <a:cs typeface="Courier"/>
              </a:rPr>
              <a:t> TAU_METRICS=BGQ_TIMERS:PAPI_L2_DCM... </a:t>
            </a:r>
          </a:p>
          <a:p>
            <a:pPr marL="457200" indent="-457200">
              <a:lnSpc>
                <a:spcPct val="9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Analyze performance data: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>
                <a:solidFill>
                  <a:srgbClr val="F79646"/>
                </a:solidFill>
                <a:ea typeface="ＭＳ Ｐゴシック" charset="0"/>
              </a:rPr>
              <a:t>	</a:t>
            </a:r>
            <a:r>
              <a:rPr lang="en-US" sz="1800" dirty="0" err="1" smtClean="0">
                <a:solidFill>
                  <a:srgbClr val="FF0900"/>
                </a:solidFill>
                <a:latin typeface="Courier"/>
                <a:ea typeface="ＭＳ Ｐゴシック" charset="0"/>
                <a:cs typeface="Courier"/>
              </a:rPr>
              <a:t>pprof</a:t>
            </a:r>
            <a:r>
              <a:rPr lang="en-US" sz="1800" dirty="0" smtClean="0">
                <a:solidFill>
                  <a:srgbClr val="FF0900"/>
                </a:solidFill>
                <a:ea typeface="ＭＳ Ｐゴシック" charset="0"/>
              </a:rPr>
              <a:t> </a:t>
            </a:r>
            <a:r>
              <a:rPr lang="en-US" sz="1800" dirty="0" smtClean="0">
                <a:ea typeface="ＭＳ Ｐゴシック" charset="0"/>
              </a:rPr>
              <a:t>		(</a:t>
            </a:r>
            <a:r>
              <a:rPr lang="en-US" sz="1800" dirty="0">
                <a:ea typeface="ＭＳ Ｐゴシック" charset="0"/>
              </a:rPr>
              <a:t>for text based profile display)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>
                <a:solidFill>
                  <a:srgbClr val="F79646"/>
                </a:solidFill>
                <a:ea typeface="ＭＳ Ｐゴシック" charset="0"/>
              </a:rPr>
              <a:t>	</a:t>
            </a:r>
            <a:r>
              <a:rPr lang="en-US" sz="1800" dirty="0" err="1" smtClean="0">
                <a:solidFill>
                  <a:srgbClr val="FF0900"/>
                </a:solidFill>
                <a:latin typeface="Courier"/>
                <a:ea typeface="ＭＳ Ｐゴシック" charset="0"/>
                <a:cs typeface="Courier"/>
              </a:rPr>
              <a:t>paraprof</a:t>
            </a:r>
            <a:r>
              <a:rPr lang="en-US" sz="1800" dirty="0" smtClean="0">
                <a:solidFill>
                  <a:srgbClr val="FF0900"/>
                </a:solidFill>
                <a:ea typeface="ＭＳ Ｐゴシック" charset="0"/>
              </a:rPr>
              <a:t> </a:t>
            </a:r>
            <a:r>
              <a:rPr lang="en-US" sz="1800" dirty="0" smtClean="0">
                <a:ea typeface="ＭＳ Ｐゴシック" charset="0"/>
              </a:rPr>
              <a:t>	(</a:t>
            </a:r>
            <a:r>
              <a:rPr lang="en-US" sz="1800" dirty="0">
                <a:ea typeface="ＭＳ Ｐゴシック" charset="0"/>
              </a:rPr>
              <a:t>for GUI</a:t>
            </a:r>
            <a:r>
              <a:rPr lang="en-US" sz="1800" dirty="0" smtClean="0">
                <a:ea typeface="ＭＳ Ｐゴシック" charset="0"/>
              </a:rPr>
              <a:t>)</a:t>
            </a:r>
            <a:endParaRPr lang="en-US" sz="1400" dirty="0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TAU: A Brief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Hands</a:t>
            </a:r>
            <a:r>
              <a:rPr lang="en-US" dirty="0"/>
              <a:t>-</a:t>
            </a:r>
            <a:r>
              <a:rPr lang="en-US" dirty="0" smtClean="0"/>
              <a:t>on (18:30 – 21:15)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2337"/>
            <a:ext cx="8229600" cy="211982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Courier"/>
                <a:cs typeface="Courier"/>
              </a:rPr>
              <a:t>% </a:t>
            </a:r>
            <a:r>
              <a:rPr lang="en-US" sz="2400" dirty="0" err="1" smtClean="0">
                <a:latin typeface="Courier"/>
                <a:cs typeface="Courier"/>
              </a:rPr>
              <a:t>ssh</a:t>
            </a:r>
            <a:r>
              <a:rPr lang="en-US" sz="2400" dirty="0" smtClean="0">
                <a:latin typeface="Courier"/>
                <a:cs typeface="Courier"/>
              </a:rPr>
              <a:t> </a:t>
            </a:r>
            <a:r>
              <a:rPr lang="en-US" sz="2400" dirty="0" err="1" smtClean="0">
                <a:latin typeface="Courier"/>
                <a:cs typeface="Courier"/>
              </a:rPr>
              <a:t>mira.alcf.anl.gov</a:t>
            </a:r>
            <a:endParaRPr lang="en-US" sz="2400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400" dirty="0" smtClean="0">
                <a:latin typeface="Courier"/>
                <a:cs typeface="Courier"/>
              </a:rPr>
              <a:t>% tar </a:t>
            </a:r>
            <a:r>
              <a:rPr lang="en-US" sz="2400" dirty="0" err="1" smtClean="0">
                <a:latin typeface="Courier"/>
                <a:cs typeface="Courier"/>
              </a:rPr>
              <a:t>xvzf</a:t>
            </a:r>
            <a:r>
              <a:rPr lang="en-US" sz="2400" dirty="0" smtClean="0">
                <a:latin typeface="Courier"/>
                <a:cs typeface="Courier"/>
              </a:rPr>
              <a:t> </a:t>
            </a:r>
            <a:r>
              <a:rPr lang="en-US" sz="2400" dirty="0">
                <a:latin typeface="Courier"/>
                <a:cs typeface="Courier"/>
              </a:rPr>
              <a:t>/soft/</a:t>
            </a:r>
            <a:r>
              <a:rPr lang="en-US" sz="2400" dirty="0" err="1">
                <a:latin typeface="Courier"/>
                <a:cs typeface="Courier"/>
              </a:rPr>
              <a:t>perftools</a:t>
            </a:r>
            <a:r>
              <a:rPr lang="en-US" sz="2400" dirty="0">
                <a:latin typeface="Courier"/>
                <a:cs typeface="Courier"/>
              </a:rPr>
              <a:t>/tau/</a:t>
            </a:r>
            <a:r>
              <a:rPr lang="en-US" sz="2400" dirty="0" err="1" smtClean="0">
                <a:latin typeface="Courier"/>
                <a:cs typeface="Courier"/>
              </a:rPr>
              <a:t>workshop.tgz</a:t>
            </a:r>
            <a:endParaRPr lang="en-US" sz="2400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400" dirty="0" smtClean="0">
                <a:latin typeface="Courier"/>
                <a:cs typeface="Courier"/>
              </a:rPr>
              <a:t>% cd workshop</a:t>
            </a:r>
          </a:p>
          <a:p>
            <a:pPr marL="0" indent="0">
              <a:buNone/>
            </a:pPr>
            <a:r>
              <a:rPr lang="en-US" sz="2400" dirty="0" smtClean="0">
                <a:latin typeface="Courier"/>
                <a:cs typeface="Courier"/>
              </a:rPr>
              <a:t>% less README</a:t>
            </a:r>
            <a:endParaRPr lang="en-US" sz="2400" dirty="0">
              <a:latin typeface="Courier"/>
              <a:cs typeface="Courier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3412165"/>
            <a:ext cx="8229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ea typeface="ＭＳ Ｐゴシック" charset="0"/>
                <a:cs typeface="ＭＳ Ｐゴシック" charset="0"/>
              </a:rPr>
              <a:t>For an MPI+F90 application, you may want to start </a:t>
            </a:r>
            <a:r>
              <a:rPr lang="en-US" sz="2000" b="1" dirty="0" smtClean="0">
                <a:ea typeface="ＭＳ Ｐゴシック" charset="0"/>
                <a:cs typeface="ＭＳ Ｐゴシック" charset="0"/>
              </a:rPr>
              <a:t>with: </a:t>
            </a:r>
            <a:r>
              <a:rPr lang="en-US" sz="1600" b="1" dirty="0" smtClean="0">
                <a:ea typeface="ＭＳ Ｐゴシック" charset="0"/>
              </a:rPr>
              <a:t/>
            </a:r>
            <a:br>
              <a:rPr lang="en-US" sz="1600" b="1" dirty="0" smtClean="0">
                <a:ea typeface="ＭＳ Ｐゴシック" charset="0"/>
              </a:rPr>
            </a:b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soft add +tau-</a:t>
            </a: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latest</a:t>
            </a:r>
          </a:p>
          <a:p>
            <a:pPr>
              <a:defRPr/>
            </a:pP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export TAU_MAKEFILE</a:t>
            </a: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=</a:t>
            </a:r>
            <a:br>
              <a:rPr lang="en-US" sz="2000" dirty="0" smtClean="0">
                <a:latin typeface="Courier"/>
                <a:ea typeface="ＭＳ Ｐゴシック" charset="0"/>
                <a:cs typeface="Courier"/>
              </a:rPr>
            </a:b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		$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TAU/</a:t>
            </a:r>
            <a:r>
              <a:rPr lang="en-US" sz="2000" dirty="0" err="1">
                <a:latin typeface="Courier"/>
                <a:ea typeface="ＭＳ Ｐゴシック" charset="0"/>
                <a:cs typeface="Courier"/>
              </a:rPr>
              <a:t>Makefile.tau-bgqtimers-papi-mpi-</a:t>
            </a:r>
            <a:r>
              <a:rPr lang="en-US" sz="2000" dirty="0" err="1" smtClean="0">
                <a:latin typeface="Courier"/>
                <a:ea typeface="ＭＳ Ｐゴシック" charset="0"/>
                <a:cs typeface="Courier"/>
              </a:rPr>
              <a:t>pdt</a:t>
            </a:r>
            <a:endParaRPr lang="en-US" sz="2000" dirty="0" smtClean="0">
              <a:latin typeface="Courier"/>
              <a:ea typeface="ＭＳ Ｐゴシック" charset="0"/>
              <a:cs typeface="Courier"/>
            </a:endParaRPr>
          </a:p>
          <a:p>
            <a:pPr>
              <a:defRPr/>
            </a:pP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make CC=</a:t>
            </a:r>
            <a:r>
              <a:rPr lang="en-US" sz="2000" dirty="0" err="1">
                <a:latin typeface="Courier"/>
                <a:ea typeface="ＭＳ Ｐゴシック" charset="0"/>
                <a:cs typeface="Courier"/>
              </a:rPr>
              <a:t>tau_cc.sh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 CXX=</a:t>
            </a:r>
            <a:r>
              <a:rPr lang="en-US" sz="2000" dirty="0" err="1">
                <a:latin typeface="Courier"/>
                <a:ea typeface="ＭＳ Ｐゴシック" charset="0"/>
                <a:cs typeface="Courier"/>
              </a:rPr>
              <a:t>tau_cxx.sh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 F90=tau_f90.</a:t>
            </a: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sh</a:t>
            </a:r>
          </a:p>
          <a:p>
            <a:pPr>
              <a:defRPr/>
            </a:pP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2000" dirty="0" err="1">
                <a:latin typeface="Courier"/>
                <a:ea typeface="ＭＳ Ｐゴシック" charset="0"/>
                <a:cs typeface="Courier"/>
              </a:rPr>
              <a:t>qsub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 –q </a:t>
            </a:r>
            <a:r>
              <a:rPr lang="en-US" sz="2000" dirty="0" err="1">
                <a:latin typeface="Courier"/>
                <a:ea typeface="ＭＳ Ｐゴシック" charset="0"/>
                <a:cs typeface="Courier"/>
              </a:rPr>
              <a:t>R.bc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 –n 2 –-mode c16 –t 10 –A </a:t>
            </a: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... .</a:t>
            </a:r>
            <a:r>
              <a:rPr lang="en-US" sz="2000" dirty="0">
                <a:latin typeface="Courier"/>
                <a:ea typeface="ＭＳ Ｐゴシック" charset="0"/>
                <a:cs typeface="Courier"/>
              </a:rPr>
              <a:t>/</a:t>
            </a:r>
            <a:r>
              <a:rPr lang="en-US" sz="2000" dirty="0" err="1" smtClean="0">
                <a:latin typeface="Courier"/>
                <a:ea typeface="ＭＳ Ｐゴシック" charset="0"/>
                <a:cs typeface="Courier"/>
              </a:rPr>
              <a:t>a.out</a:t>
            </a:r>
            <a:endParaRPr lang="en-US" sz="2000" dirty="0" smtClean="0">
              <a:latin typeface="Courier"/>
              <a:ea typeface="ＭＳ Ｐゴシック" charset="0"/>
              <a:cs typeface="Courier"/>
            </a:endParaRPr>
          </a:p>
          <a:p>
            <a:pPr>
              <a:defRPr/>
            </a:pPr>
            <a:r>
              <a:rPr lang="en-US" sz="2000" dirty="0" smtClean="0"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2000" dirty="0" err="1">
                <a:latin typeface="Courier"/>
                <a:ea typeface="ＭＳ Ｐゴシック" charset="0"/>
                <a:cs typeface="Courier"/>
              </a:rPr>
              <a:t>paraprof</a:t>
            </a:r>
            <a:endParaRPr lang="en-US" sz="24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00100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silly introduction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Intuitive Performance Engineering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9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3"/>
    </mc:Choice>
    <mc:Fallback xmlns="">
      <p:transition spd="slow" advTm="15923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Time per Code Region?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30</a:t>
            </a:fld>
            <a:endParaRPr lang="en-US"/>
          </a:p>
        </p:txBody>
      </p:sp>
      <p:pic>
        <p:nvPicPr>
          <p:cNvPr id="10" name="Picture 9" descr="ParaProfScreenSnapz0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4"/>
          <a:stretch/>
        </p:blipFill>
        <p:spPr>
          <a:xfrm>
            <a:off x="457200" y="1043433"/>
            <a:ext cx="8229600" cy="481863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880138" y="2389218"/>
            <a:ext cx="201174" cy="6664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81312" y="2728739"/>
            <a:ext cx="181056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57200" y="5862064"/>
            <a:ext cx="6181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(Click on label, e.g. “Mean” or “node 0”)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Instructions per Code Region?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31</a:t>
            </a:fld>
            <a:endParaRPr lang="en-US"/>
          </a:p>
        </p:txBody>
      </p:sp>
      <p:pic>
        <p:nvPicPr>
          <p:cNvPr id="2" name="Picture 1" descr="ParaProfScreenSnapz0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"/>
          <a:stretch/>
        </p:blipFill>
        <p:spPr>
          <a:xfrm>
            <a:off x="457200" y="1127990"/>
            <a:ext cx="8229600" cy="473407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081312" y="2389218"/>
            <a:ext cx="0" cy="666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081312" y="2728739"/>
            <a:ext cx="181056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57200" y="5862064"/>
            <a:ext cx="80982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(Options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Select Metric...  Exclusive…  PAPI_FP_INS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07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L1 or L2 Cache Misses?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 descr="ParaProfScreenSnapz0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746"/>
          <a:stretch/>
        </p:blipFill>
        <p:spPr>
          <a:xfrm>
            <a:off x="457200" y="1042342"/>
            <a:ext cx="8229600" cy="477331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1081312" y="2389218"/>
            <a:ext cx="0" cy="666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81312" y="2728739"/>
            <a:ext cx="169740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57200" y="5853955"/>
            <a:ext cx="82455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(Options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Select Metric...  Exclusive…  PAPI_L1_DCM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4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Memory Does the Code Use?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33</a:t>
            </a:fld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703279" y="4174845"/>
            <a:ext cx="880138" cy="188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3417" y="3815097"/>
            <a:ext cx="228890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High-water mark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41284" y="5845420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Memory Does the Code Use?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34</a:t>
            </a:fld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712285" y="4281089"/>
            <a:ext cx="1321323" cy="1162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33608" y="3819424"/>
            <a:ext cx="361439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Total allocated/</a:t>
            </a:r>
            <a:r>
              <a:rPr lang="en-US" sz="2400" dirty="0" err="1" smtClean="0">
                <a:solidFill>
                  <a:srgbClr val="000000"/>
                </a:solidFill>
              </a:rPr>
              <a:t>deallocated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41284" y="5845420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54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is Memory Allocated / </a:t>
            </a:r>
            <a:r>
              <a:rPr lang="en-US" dirty="0" err="1" smtClean="0"/>
              <a:t>Deallocated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35</a:t>
            </a:fld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2590800" y="3634127"/>
            <a:ext cx="742511" cy="5532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41284" y="5845420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3311" y="3819424"/>
            <a:ext cx="416111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Allocation / </a:t>
            </a:r>
            <a:r>
              <a:rPr lang="en-US" sz="2400" dirty="0" err="1" smtClean="0">
                <a:solidFill>
                  <a:srgbClr val="000000"/>
                </a:solidFill>
              </a:rPr>
              <a:t>Deallocation</a:t>
            </a:r>
            <a:r>
              <a:rPr lang="en-US" sz="2400" dirty="0" smtClean="0">
                <a:solidFill>
                  <a:srgbClr val="000000"/>
                </a:solidFill>
              </a:rPr>
              <a:t> Events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2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ParaProfScreenSnapz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600200"/>
            <a:ext cx="89423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I/O Characteristics?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36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87025" y="2964280"/>
            <a:ext cx="0" cy="11108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62174" y="3852879"/>
            <a:ext cx="1" cy="5976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86614" y="3391214"/>
            <a:ext cx="3298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Bytes written to each file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02167" y="2502615"/>
            <a:ext cx="325987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Write bandwidth per file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12434" y="5210368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65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aProfScreenSnapz0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7"/>
          <a:stretch/>
        </p:blipFill>
        <p:spPr>
          <a:xfrm>
            <a:off x="286336" y="1645478"/>
            <a:ext cx="8623265" cy="2982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I/O Characteristics?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37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007653" y="2981740"/>
            <a:ext cx="0" cy="761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5338" y="3613023"/>
            <a:ext cx="393148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Peak MPI-IO Write Bandwidth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12434" y="5210368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47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aProfScreenSnapz0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6"/>
          <a:stretch/>
        </p:blipFill>
        <p:spPr>
          <a:xfrm>
            <a:off x="457200" y="1435652"/>
            <a:ext cx="8229600" cy="1768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Time is spent in Collectives?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38</a:t>
            </a:fld>
            <a:endParaRPr lang="en-US"/>
          </a:p>
        </p:txBody>
      </p:sp>
      <p:cxnSp>
        <p:nvCxnSpPr>
          <p:cNvPr id="8" name="Straight Arrow Connector 7"/>
          <p:cNvCxnSpPr>
            <a:stCxn id="16" idx="0"/>
          </p:cNvCxnSpPr>
          <p:nvPr/>
        </p:nvCxnSpPr>
        <p:spPr>
          <a:xfrm flipV="1">
            <a:off x="1428605" y="3160639"/>
            <a:ext cx="428476" cy="7437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7200" y="3904377"/>
            <a:ext cx="194281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Message sizes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3" name="Picture 12" descr="ParaProfScreenSnapz01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"/>
          <a:stretch/>
        </p:blipFill>
        <p:spPr>
          <a:xfrm>
            <a:off x="3814207" y="3677478"/>
            <a:ext cx="4872594" cy="25583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4952655"/>
            <a:ext cx="324635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Time spent in collectives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>
            <a:stCxn id="15" idx="3"/>
          </p:cNvCxnSpPr>
          <p:nvPr/>
        </p:nvCxnSpPr>
        <p:spPr>
          <a:xfrm flipV="1">
            <a:off x="3703552" y="4952655"/>
            <a:ext cx="1705455" cy="230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92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Profile Visualization</a:t>
            </a:r>
            <a:endParaRPr lang="en-US" dirty="0"/>
          </a:p>
        </p:txBody>
      </p:sp>
      <p:pic>
        <p:nvPicPr>
          <p:cNvPr id="10" name="Content Placeholder 4" descr="aorsa_3dwindow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3526"/>
          <a:stretch>
            <a:fillRect/>
          </a:stretch>
        </p:blipFill>
        <p:spPr bwMode="auto">
          <a:xfrm>
            <a:off x="457200" y="136785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39</a:t>
            </a:fld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57200" y="5893813"/>
            <a:ext cx="51177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latin typeface="+mn-lt"/>
                <a:cs typeface="Courier" charset="0"/>
              </a:rPr>
              <a:t>(</a:t>
            </a:r>
            <a:r>
              <a:rPr lang="en-US" sz="2000" b="1" dirty="0" smtClean="0">
                <a:latin typeface="+mn-lt"/>
                <a:cs typeface="Courier" charset="0"/>
              </a:rPr>
              <a:t>Windows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</a:t>
            </a:r>
            <a:r>
              <a:rPr lang="en-US" sz="2000" b="1" dirty="0" smtClean="0">
                <a:latin typeface="+mn-lt"/>
                <a:cs typeface="Courier" charset="0"/>
              </a:rPr>
              <a:t>3D Visualization)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42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This is faster than an abacus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</a:t>
            </a:fld>
            <a:endParaRPr lang="en-US"/>
          </a:p>
        </p:txBody>
      </p:sp>
      <p:pic>
        <p:nvPicPr>
          <p:cNvPr id="13" name="Picture 12" descr="Panoramic shot of Mi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3296"/>
            <a:ext cx="9144000" cy="30607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1225" y="4863632"/>
            <a:ext cx="68076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10 petaflops (2.08 gigaflops/Watt)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/>
              <a:t>1.25 quadrillion </a:t>
            </a:r>
            <a:r>
              <a:rPr lang="en-US" sz="3200" dirty="0" smtClean="0"/>
              <a:t>abacuses</a:t>
            </a:r>
            <a:endParaRPr lang="en-US" sz="3200" dirty="0"/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~172,000 abacuses per living person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7" b="10909"/>
          <a:stretch/>
        </p:blipFill>
        <p:spPr>
          <a:xfrm>
            <a:off x="6388764" y="792126"/>
            <a:ext cx="2646947" cy="133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4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59"/>
    </mc:Choice>
    <mc:Fallback xmlns="">
      <p:transition spd="slow" advTm="75759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Communication Visualization</a:t>
            </a:r>
            <a:endParaRPr lang="en-US" dirty="0"/>
          </a:p>
        </p:txBody>
      </p:sp>
      <p:graphicFrame>
        <p:nvGraphicFramePr>
          <p:cNvPr id="8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7827443"/>
              </p:ext>
            </p:extLst>
          </p:nvPr>
        </p:nvGraphicFramePr>
        <p:xfrm>
          <a:off x="457200" y="1482725"/>
          <a:ext cx="8228013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6" name="Document" r:id="rId3" imgW="21587302" imgH="10107937" progId="Word.Document.12">
                  <p:link updateAutomatic="1"/>
                </p:oleObj>
              </mc:Choice>
              <mc:Fallback>
                <p:oleObj name="Document" r:id="rId3" imgW="21587302" imgH="10107937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82725"/>
                        <a:ext cx="8228013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40</a:t>
            </a:fld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57200" y="5347693"/>
            <a:ext cx="62148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qsub</a:t>
            </a:r>
            <a:r>
              <a:rPr lang="en-US" sz="2000" b="1" dirty="0">
                <a:latin typeface="Courier" charset="0"/>
                <a:cs typeface="Courier" charset="0"/>
              </a:rPr>
              <a:t> –</a:t>
            </a:r>
            <a:r>
              <a:rPr lang="en-US" sz="2000" b="1" dirty="0" err="1">
                <a:latin typeface="Courier" charset="0"/>
                <a:cs typeface="Courier" charset="0"/>
              </a:rPr>
              <a:t>env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chemeClr val="accent5"/>
                </a:solidFill>
                <a:latin typeface="Courier" charset="0"/>
                <a:cs typeface="Courier" charset="0"/>
              </a:rPr>
              <a:t>TAU_COMM_MATRIX=1</a:t>
            </a:r>
            <a:r>
              <a:rPr lang="en-US" sz="2000" b="1" dirty="0">
                <a:latin typeface="Courier" charset="0"/>
                <a:cs typeface="Courier" charset="0"/>
              </a:rPr>
              <a:t> …</a:t>
            </a:r>
          </a:p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latin typeface="+mn-lt"/>
                <a:cs typeface="Courier" charset="0"/>
              </a:rPr>
              <a:t>(</a:t>
            </a:r>
            <a:r>
              <a:rPr lang="en-US" sz="2000" b="1" dirty="0" smtClean="0">
                <a:latin typeface="+mn-lt"/>
                <a:cs typeface="Courier" charset="0"/>
              </a:rPr>
              <a:t>Windows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</a:t>
            </a:r>
            <a:r>
              <a:rPr lang="en-US" sz="2000" b="1" dirty="0" smtClean="0">
                <a:latin typeface="+mn-lt"/>
                <a:cs typeface="Courier" charset="0"/>
              </a:rPr>
              <a:t>3D </a:t>
            </a:r>
            <a:r>
              <a:rPr lang="en-US" sz="2000" b="1" dirty="0">
                <a:latin typeface="+mn-lt"/>
                <a:cs typeface="Courier" charset="0"/>
              </a:rPr>
              <a:t>Communication Matrix)</a:t>
            </a:r>
          </a:p>
        </p:txBody>
      </p:sp>
    </p:spTree>
    <p:extLst>
      <p:ext uri="{BB962C8B-B14F-4D97-AF65-F5344CB8AC3E}">
        <p14:creationId xmlns:p14="http://schemas.microsoft.com/office/powerpoint/2010/main" val="125911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Topology Visualization</a:t>
            </a:r>
            <a:endParaRPr lang="en-US" dirty="0"/>
          </a:p>
        </p:txBody>
      </p:sp>
      <p:pic>
        <p:nvPicPr>
          <p:cNvPr id="7" name="Picture 3" descr="ParaProfScreenSnapz009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r="1182"/>
          <a:stretch>
            <a:fillRect/>
          </a:stretch>
        </p:blipFill>
        <p:spPr bwMode="auto">
          <a:xfrm>
            <a:off x="457200" y="138474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57200" y="5951172"/>
            <a:ext cx="695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latin typeface="+mn-lt"/>
                <a:cs typeface="Courier" charset="0"/>
              </a:rPr>
              <a:t>(</a:t>
            </a:r>
            <a:r>
              <a:rPr lang="en-US" sz="2000" b="1" dirty="0" smtClean="0">
                <a:latin typeface="+mn-lt"/>
                <a:cs typeface="Courier" charset="0"/>
              </a:rPr>
              <a:t>Windows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</a:t>
            </a:r>
            <a:r>
              <a:rPr lang="en-US" sz="2000" b="1" dirty="0" smtClean="0">
                <a:latin typeface="+mn-lt"/>
                <a:cs typeface="Courier" charset="0"/>
              </a:rPr>
              <a:t>3D Visualization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Topology Plot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35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Each Routine Scale?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42</a:t>
            </a:fld>
            <a:endParaRPr lang="en-US"/>
          </a:p>
        </p:txBody>
      </p:sp>
      <p:grpSp>
        <p:nvGrpSpPr>
          <p:cNvPr id="19" name="Group 13"/>
          <p:cNvGrpSpPr>
            <a:grpSpLocks noChangeAspect="1"/>
          </p:cNvGrpSpPr>
          <p:nvPr/>
        </p:nvGrpSpPr>
        <p:grpSpPr bwMode="auto">
          <a:xfrm>
            <a:off x="1767001" y="1309314"/>
            <a:ext cx="5609998" cy="4239373"/>
            <a:chOff x="457200" y="762000"/>
            <a:chExt cx="7239000" cy="5470525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762000"/>
              <a:ext cx="7239000" cy="547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6331865" y="2359223"/>
              <a:ext cx="11357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MPI_Waitall</a:t>
              </a: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5867400" y="1749623"/>
              <a:ext cx="17077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WRITE_SAVEFILE</a:t>
              </a:r>
            </a:p>
          </p:txBody>
        </p:sp>
      </p:grp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625880" y="5670402"/>
            <a:ext cx="58863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dirty="0" smtClean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(Charts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Runtime Breakdown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0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Each Routine Scale?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43</a:t>
            </a:fld>
            <a:endParaRPr lang="en-US"/>
          </a:p>
        </p:txBody>
      </p:sp>
      <p:pic>
        <p:nvPicPr>
          <p:cNvPr id="8" name="Picture 1" descr="PerfExplorerScreenSnapz0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5407" y="1500910"/>
            <a:ext cx="5933187" cy="416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773798" y="5670402"/>
            <a:ext cx="55964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dirty="0" smtClean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(Charts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Stacked Bar Chart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95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Events Correlate with Runtime?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44</a:t>
            </a:fld>
            <a:endParaRPr lang="en-US"/>
          </a:p>
        </p:txBody>
      </p:sp>
      <p:pic>
        <p:nvPicPr>
          <p:cNvPr id="10" name="Picture 9" descr="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14" y="1417638"/>
            <a:ext cx="6491372" cy="4252764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90256" y="5670402"/>
            <a:ext cx="75634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dirty="0" smtClean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(Charts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Correlate Events with Total Runtime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9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45</a:t>
            </a:fld>
            <a:endParaRPr lang="en-US"/>
          </a:p>
        </p:txBody>
      </p:sp>
      <p:pic>
        <p:nvPicPr>
          <p:cNvPr id="8" name="Content Placeholder 5" descr="view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r="161"/>
          <a:stretch/>
        </p:blipFill>
        <p:spPr bwMode="auto">
          <a:xfrm>
            <a:off x="797076" y="1182639"/>
            <a:ext cx="7549848" cy="503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do Events Occur?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0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46</a:t>
            </a:fld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401763" y="2767013"/>
            <a:ext cx="6340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qsub</a:t>
            </a:r>
            <a:r>
              <a:rPr lang="en-US" sz="2000" b="1" dirty="0">
                <a:latin typeface="Courier" charset="0"/>
                <a:cs typeface="Courier" charset="0"/>
              </a:rPr>
              <a:t> –</a:t>
            </a:r>
            <a:r>
              <a:rPr lang="en-US" sz="2000" b="1" dirty="0" err="1">
                <a:latin typeface="Courier" charset="0"/>
                <a:cs typeface="Courier" charset="0"/>
              </a:rPr>
              <a:t>env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" charset="0"/>
                <a:cs typeface="Courier" charset="0"/>
              </a:rPr>
              <a:t>TAU_TRACE=1</a:t>
            </a:r>
            <a:r>
              <a:rPr lang="en-US" sz="2000" b="1" dirty="0">
                <a:latin typeface="Courier" charset="0"/>
                <a:cs typeface="Courier" charset="0"/>
              </a:rPr>
              <a:t> …</a:t>
            </a:r>
          </a:p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tau_treemerge.pl</a:t>
            </a:r>
            <a:endParaRPr lang="en-US" sz="2000" b="1" dirty="0">
              <a:latin typeface="Courier" charset="0"/>
              <a:cs typeface="Courier" charset="0"/>
            </a:endParaRPr>
          </a:p>
          <a:p>
            <a:r>
              <a:rPr lang="en-US" sz="2000" b="1" dirty="0">
                <a:latin typeface="Courier" charset="0"/>
                <a:cs typeface="Courier" charset="0"/>
              </a:rPr>
              <a:t>% tau2slog2 </a:t>
            </a:r>
            <a:r>
              <a:rPr lang="en-US" sz="2000" b="1" dirty="0" err="1">
                <a:latin typeface="Courier" charset="0"/>
                <a:cs typeface="Courier" charset="0"/>
              </a:rPr>
              <a:t>tau.trc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err="1">
                <a:latin typeface="Courier" charset="0"/>
                <a:cs typeface="Courier" charset="0"/>
              </a:rPr>
              <a:t>tau.edf</a:t>
            </a:r>
            <a:r>
              <a:rPr lang="en-US" sz="2000" b="1" dirty="0">
                <a:latin typeface="Courier" charset="0"/>
                <a:cs typeface="Courier" charset="0"/>
              </a:rPr>
              <a:t> –o app.slog2</a:t>
            </a:r>
          </a:p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jumpshot</a:t>
            </a:r>
            <a:r>
              <a:rPr lang="en-US" sz="2000" b="1" dirty="0">
                <a:latin typeface="Courier" charset="0"/>
                <a:cs typeface="Courier" charset="0"/>
              </a:rPr>
              <a:t> app.slog2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3537" y="2243793"/>
            <a:ext cx="7196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generate a trace and visualize it in </a:t>
            </a:r>
            <a:r>
              <a:rPr lang="en-US" sz="2800" dirty="0" err="1" smtClean="0"/>
              <a:t>Jumpshot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do Events Occur?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5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Caused My Application to Crash?</a:t>
            </a:r>
            <a:endParaRPr lang="en-US" dirty="0"/>
          </a:p>
        </p:txBody>
      </p:sp>
      <p:pic>
        <p:nvPicPr>
          <p:cNvPr id="7" name="Picture 5" descr="paraprof_manager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r="1809" b="17284"/>
          <a:stretch/>
        </p:blipFill>
        <p:spPr bwMode="auto">
          <a:xfrm>
            <a:off x="457200" y="1253853"/>
            <a:ext cx="8229600" cy="374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47</a:t>
            </a:fld>
            <a:endParaRPr lang="en-US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57200" y="5001345"/>
            <a:ext cx="52638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qsub</a:t>
            </a:r>
            <a:r>
              <a:rPr lang="en-US" sz="2000" b="1" dirty="0">
                <a:latin typeface="Courier" charset="0"/>
                <a:cs typeface="Courier" charset="0"/>
              </a:rPr>
              <a:t> –</a:t>
            </a:r>
            <a:r>
              <a:rPr lang="en-US" sz="2000" b="1" dirty="0" err="1">
                <a:latin typeface="Courier" charset="0"/>
                <a:cs typeface="Courier" charset="0"/>
              </a:rPr>
              <a:t>env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solidFill>
                  <a:srgbClr val="FF0900"/>
                </a:solidFill>
                <a:latin typeface="Courier" charset="0"/>
                <a:cs typeface="Courier" charset="0"/>
              </a:rPr>
              <a:t>TAU_TRACK_SIGNALS=</a:t>
            </a:r>
            <a:r>
              <a:rPr lang="en-US" sz="2000" b="1" dirty="0">
                <a:solidFill>
                  <a:srgbClr val="FF0900"/>
                </a:solidFill>
                <a:latin typeface="Courier" charset="0"/>
                <a:cs typeface="Courier" charset="0"/>
              </a:rPr>
              <a:t>1</a:t>
            </a:r>
            <a:r>
              <a:rPr lang="en-US" sz="2000" b="1" dirty="0">
                <a:latin typeface="Courier" charset="0"/>
                <a:cs typeface="Courier" charset="0"/>
              </a:rPr>
              <a:t> …</a:t>
            </a:r>
          </a:p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paraprof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90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Caused My Application to Crash?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1" descr="rightclick_metadat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325"/>
            <a:ext cx="91440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>
          <a:xfrm>
            <a:off x="4459288" y="1090352"/>
            <a:ext cx="808037" cy="613035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5129213" y="719138"/>
            <a:ext cx="3880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Right-click to see source code</a:t>
            </a:r>
          </a:p>
        </p:txBody>
      </p:sp>
    </p:spTree>
    <p:extLst>
      <p:ext uri="{BB962C8B-B14F-4D97-AF65-F5344CB8AC3E}">
        <p14:creationId xmlns:p14="http://schemas.microsoft.com/office/powerpoint/2010/main" val="227338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Caused My Application to Crash?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1" descr="line7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20" y="1084430"/>
            <a:ext cx="6868360" cy="509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>
            <a:off x="4137134" y="3118925"/>
            <a:ext cx="4240213" cy="688975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Error shown in </a:t>
            </a:r>
            <a:r>
              <a:rPr lang="en-US" dirty="0" err="1" smtClean="0">
                <a:solidFill>
                  <a:schemeClr val="tx1"/>
                </a:solidFill>
              </a:rPr>
              <a:t>ParaProf</a:t>
            </a:r>
            <a:r>
              <a:rPr lang="en-US" dirty="0" smtClean="0">
                <a:solidFill>
                  <a:schemeClr val="tx1"/>
                </a:solidFill>
              </a:rPr>
              <a:t> Source Browser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99"/>
            <a:ext cx="9144000" cy="51450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This is even </a:t>
            </a:r>
            <a:r>
              <a:rPr lang="is-IS" dirty="0" smtClean="0"/>
              <a:t>faster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4887870"/>
            <a:ext cx="665720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/>
              <a:t>180 petaflops (5.62 gigaflops/Watt)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22.5 quadrillion abacuses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~3.1M abacuses per living person</a:t>
            </a:r>
          </a:p>
          <a:p>
            <a:pPr marL="571500" indent="-571500">
              <a:buFont typeface="Arial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56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7"/>
    </mc:Choice>
    <mc:Fallback xmlns="">
      <p:transition spd="slow" advTm="6657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Tau commander</a:t>
            </a:r>
            <a:br>
              <a:rPr lang="en-US" dirty="0" smtClean="0"/>
            </a:br>
            <a:r>
              <a:rPr lang="en-US" dirty="0" smtClean="0"/>
              <a:t>(Alpha release!)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Intuitive Performance Engineering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8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67"/>
    </mc:Choice>
    <mc:Fallback xmlns="">
      <p:transition spd="slow" advTm="30767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Say where you’re going, not how to get there</a:t>
            </a:r>
          </a:p>
          <a:p>
            <a:r>
              <a:rPr lang="en-US" b="1" dirty="0" smtClean="0">
                <a:solidFill>
                  <a:srgbClr val="FF0900"/>
                </a:solidFill>
              </a:rPr>
              <a:t>TAU Projects</a:t>
            </a:r>
            <a:r>
              <a:rPr lang="en-US" dirty="0" smtClean="0"/>
              <a:t> give context to the user’s actions</a:t>
            </a:r>
          </a:p>
          <a:p>
            <a:pPr lvl="1"/>
            <a:r>
              <a:rPr lang="en-US" dirty="0" smtClean="0"/>
              <a:t>Defines desired metrics and measurement approach</a:t>
            </a:r>
          </a:p>
          <a:p>
            <a:pPr lvl="1"/>
            <a:r>
              <a:rPr lang="en-US" dirty="0" smtClean="0"/>
              <a:t>Defines operating environment</a:t>
            </a:r>
          </a:p>
          <a:p>
            <a:pPr lvl="1"/>
            <a:r>
              <a:rPr lang="en-US" dirty="0" smtClean="0"/>
              <a:t>Establishes a baseline for error checking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TAU Commander Approach</a:t>
            </a:r>
            <a:endParaRPr lang="en-US" dirty="0"/>
          </a:p>
        </p:txBody>
      </p:sp>
      <p:pic>
        <p:nvPicPr>
          <p:cNvPr id="7" name="Picture 6" descr="1_123125_2245632_2246167_2247547_100427_signs_rubenflores.jpg.CROP.original-orig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680" y="3768392"/>
            <a:ext cx="3124200" cy="2567524"/>
          </a:xfrm>
          <a:prstGeom prst="rect">
            <a:avLst/>
          </a:prstGeom>
        </p:spPr>
      </p:pic>
      <p:pic>
        <p:nvPicPr>
          <p:cNvPr id="8" name="Picture 7" descr="il_fullxfull.524380955_fzj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8" y="3984300"/>
            <a:ext cx="3433615" cy="21357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61553" y="4480387"/>
            <a:ext cx="802649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4400" dirty="0" smtClean="0"/>
              <a:t>vs.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78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06"/>
    </mc:Choice>
    <mc:Fallback xmlns="">
      <p:transition spd="slow" advTm="65406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Commander CLI Dashboard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6" descr="Screen Shot 2015-08-11 at 11.1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0" y="702790"/>
            <a:ext cx="8178061" cy="595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75"/>
    </mc:Choice>
    <mc:Fallback xmlns="">
      <p:transition spd="slow" advTm="46575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Commander CLI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53</a:t>
            </a:fld>
            <a:endParaRPr lang="en-US"/>
          </a:p>
        </p:txBody>
      </p:sp>
      <p:pic>
        <p:nvPicPr>
          <p:cNvPr id="8" name="Picture 7" descr="Screen Shot 2015-08-11 at 11.32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566" y="616669"/>
            <a:ext cx="6167035" cy="626441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6823891" y="795216"/>
            <a:ext cx="1654908" cy="69847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ourier New"/>
                <a:cs typeface="Courier New"/>
              </a:rPr>
              <a:t>--help</a:t>
            </a:r>
            <a:endParaRPr lang="en-US" b="1" dirty="0">
              <a:latin typeface="Courier New"/>
              <a:cs typeface="Courier New"/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2742566" y="2736939"/>
            <a:ext cx="217859" cy="144002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2742566" y="4329363"/>
            <a:ext cx="217859" cy="144002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2742566" y="1216765"/>
            <a:ext cx="217859" cy="144002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082" y="1720459"/>
            <a:ext cx="230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command’s usage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548" y="3268161"/>
            <a:ext cx="2072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Subcommand usage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83552" y="486058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Shortcuts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40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82"/>
    </mc:Choice>
    <mc:Fallback xmlns="">
      <p:transition spd="slow" advTm="37982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use on a “vanilla”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54</a:t>
            </a:fld>
            <a:endParaRPr lang="en-US"/>
          </a:p>
        </p:txBody>
      </p:sp>
      <p:pic>
        <p:nvPicPr>
          <p:cNvPr id="3" name="Picture 2" descr="Screen Shot 2015-08-11 at 11.18.0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42"/>
          <a:stretch/>
        </p:blipFill>
        <p:spPr>
          <a:xfrm>
            <a:off x="0" y="876537"/>
            <a:ext cx="9144000" cy="450790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4149961" y="992811"/>
            <a:ext cx="4114185" cy="11627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Put </a:t>
            </a:r>
            <a:r>
              <a:rPr lang="en-US" b="1" dirty="0" smtClean="0">
                <a:solidFill>
                  <a:schemeClr val="tx1"/>
                </a:solidFill>
                <a:latin typeface="Courier New"/>
                <a:cs typeface="Courier New"/>
              </a:rPr>
              <a:t>tau</a:t>
            </a:r>
            <a:r>
              <a:rPr lang="en-US" b="1" dirty="0" smtClean="0">
                <a:solidFill>
                  <a:schemeClr val="tx1"/>
                </a:solidFill>
              </a:rPr>
              <a:t> in front of every command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4230456" y="2236061"/>
            <a:ext cx="572408" cy="235233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10191" y="3166264"/>
            <a:ext cx="3353955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Detects, downloads, and installs required dependencies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3157544" y="4418804"/>
            <a:ext cx="4644755" cy="11627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Configures environment, wraps compiler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59"/>
    </mc:Choice>
    <mc:Fallback xmlns="">
      <p:transition spd="slow" advTm="27159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Executions create experiment trials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 descr="Screen Shot 2015-08-11 at 11.18.3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91"/>
          <a:stretch/>
        </p:blipFill>
        <p:spPr>
          <a:xfrm>
            <a:off x="-80495" y="822871"/>
            <a:ext cx="9144000" cy="1690462"/>
          </a:xfrm>
          <a:prstGeom prst="rect">
            <a:avLst/>
          </a:prstGeom>
        </p:spPr>
      </p:pic>
      <p:pic>
        <p:nvPicPr>
          <p:cNvPr id="7" name="Picture 6" descr="Screen Shot 2015-08-11 at 11.19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69" y="2343393"/>
            <a:ext cx="6040473" cy="3607290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4723864" y="822871"/>
            <a:ext cx="4114185" cy="11627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Put </a:t>
            </a:r>
            <a:r>
              <a:rPr lang="en-US" b="1" dirty="0" smtClean="0">
                <a:solidFill>
                  <a:schemeClr val="tx1"/>
                </a:solidFill>
                <a:latin typeface="Courier New"/>
                <a:cs typeface="Courier New"/>
              </a:rPr>
              <a:t>tau</a:t>
            </a:r>
            <a:r>
              <a:rPr lang="en-US" b="1" dirty="0" smtClean="0">
                <a:solidFill>
                  <a:schemeClr val="tx1"/>
                </a:solidFill>
              </a:rPr>
              <a:t> in front of every command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6632" y="5294993"/>
            <a:ext cx="1708281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`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cs typeface="Courier New"/>
              </a:rPr>
              <a:t>tau show</a:t>
            </a:r>
            <a:r>
              <a:rPr lang="en-US" b="1" dirty="0" smtClean="0">
                <a:solidFill>
                  <a:srgbClr val="000000"/>
                </a:solidFill>
              </a:rPr>
              <a:t>` to see data from last trial 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0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55"/>
    </mc:Choice>
    <mc:Fallback xmlns="">
      <p:transition spd="slow" advTm="43655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Executions create experiment trials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56</a:t>
            </a:fld>
            <a:endParaRPr lang="en-US"/>
          </a:p>
        </p:txBody>
      </p:sp>
      <p:pic>
        <p:nvPicPr>
          <p:cNvPr id="3" name="Picture 2" descr="Screen Shot 2015-08-11 at 11.1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38" y="497911"/>
            <a:ext cx="8741525" cy="6360089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4123483" y="5330123"/>
            <a:ext cx="4644755" cy="11627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Each execution is a new trial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2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3"/>
    </mc:Choice>
    <mc:Fallback xmlns="">
      <p:transition spd="slow" advTm="28603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Changing from serial to </a:t>
            </a:r>
            <a:r>
              <a:rPr lang="en-US" dirty="0" err="1" smtClean="0"/>
              <a:t>MPI+OpenMP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 descr="Screen Shot 2015-08-11 at 11.24.2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6"/>
          <a:stretch/>
        </p:blipFill>
        <p:spPr>
          <a:xfrm>
            <a:off x="106688" y="1697225"/>
            <a:ext cx="8930624" cy="3351855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20245589">
            <a:off x="4553931" y="1846538"/>
            <a:ext cx="4114185" cy="11627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Put </a:t>
            </a:r>
            <a:r>
              <a:rPr lang="en-US" b="1" dirty="0" smtClean="0">
                <a:solidFill>
                  <a:schemeClr val="tx1"/>
                </a:solidFill>
                <a:latin typeface="Courier New"/>
                <a:cs typeface="Courier New"/>
              </a:rPr>
              <a:t>tau</a:t>
            </a:r>
            <a:r>
              <a:rPr lang="en-US" b="1" dirty="0" smtClean="0">
                <a:solidFill>
                  <a:schemeClr val="tx1"/>
                </a:solidFill>
              </a:rPr>
              <a:t> in front of every command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0668" y="3961292"/>
            <a:ext cx="324810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Automatically reconfigures TAU for </a:t>
            </a:r>
            <a:r>
              <a:rPr lang="en-US" b="1" dirty="0" err="1" smtClean="0">
                <a:solidFill>
                  <a:srgbClr val="000000"/>
                </a:solidFill>
              </a:rPr>
              <a:t>MPI+OpenMP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6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13"/>
    </mc:Choice>
    <mc:Fallback xmlns="">
      <p:transition spd="slow" advTm="35513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Workflow is unchanged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58</a:t>
            </a:fld>
            <a:endParaRPr lang="en-US"/>
          </a:p>
        </p:txBody>
      </p:sp>
      <p:pic>
        <p:nvPicPr>
          <p:cNvPr id="3" name="Picture 2" descr="Screen Shot 2015-08-11 at 11.25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02" y="974921"/>
            <a:ext cx="5763997" cy="53754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99858" y="2701162"/>
            <a:ext cx="1708281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`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cs typeface="Courier New"/>
              </a:rPr>
              <a:t>tau show</a:t>
            </a:r>
            <a:r>
              <a:rPr lang="en-US" b="1" dirty="0" smtClean="0">
                <a:solidFill>
                  <a:srgbClr val="000000"/>
                </a:solidFill>
              </a:rPr>
              <a:t>` to see data from last trial 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4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36"/>
    </mc:Choice>
    <mc:Fallback xmlns="">
      <p:transition spd="slow" advTm="49736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Studies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Intuitive Performance Engineering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3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7"/>
    </mc:Choice>
    <mc:Fallback xmlns="">
      <p:transition spd="slow" advTm="277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Unfreeze your science fish!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44" y="1306945"/>
            <a:ext cx="2730366" cy="4095549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1183908" y="4221120"/>
            <a:ext cx="3108960" cy="117428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Delicious science</a:t>
            </a:r>
            <a:endParaRPr lang="en-US" sz="2400" b="1" dirty="0"/>
          </a:p>
        </p:txBody>
      </p:sp>
      <p:sp>
        <p:nvSpPr>
          <p:cNvPr id="7" name="Left Arrow 6"/>
          <p:cNvSpPr/>
          <p:nvPr/>
        </p:nvSpPr>
        <p:spPr>
          <a:xfrm>
            <a:off x="6814685" y="3141682"/>
            <a:ext cx="2152666" cy="1170432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You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9133" y="1376413"/>
            <a:ext cx="3724976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Performance engineering tools are essential to success.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Increase your capability to answer the hard questions.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Reduce time-to-solution </a:t>
            </a:r>
            <a:br>
              <a:rPr lang="en-US" b="1" dirty="0" smtClean="0"/>
            </a:br>
            <a:r>
              <a:rPr lang="en-US" b="1" dirty="0" smtClean="0"/>
              <a:t>(i.e. publish first).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Lower costs.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Credibility, provenance, etc.</a:t>
            </a:r>
          </a:p>
        </p:txBody>
      </p:sp>
    </p:spTree>
    <p:extLst>
      <p:ext uri="{BB962C8B-B14F-4D97-AF65-F5344CB8AC3E}">
        <p14:creationId xmlns:p14="http://schemas.microsoft.com/office/powerpoint/2010/main" val="122292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"/>
    </mc:Choice>
    <mc:Fallback xmlns="">
      <p:transition spd="slow" advTm="398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ednesdayTrack5_11436Meaki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5999" r="2641" b="5324"/>
          <a:stretch/>
        </p:blipFill>
        <p:spPr>
          <a:xfrm>
            <a:off x="-17889" y="-28246"/>
            <a:ext cx="9403715" cy="69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0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"/>
    </mc:Choice>
    <mc:Fallback xmlns="">
      <p:transition spd="slow" advTm="315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61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Target Platforms</a:t>
            </a:r>
            <a:endParaRPr lang="en-US" dirty="0"/>
          </a:p>
        </p:txBody>
      </p:sp>
      <p:pic>
        <p:nvPicPr>
          <p:cNvPr id="2" name="Picture 1" descr="Cori-NERSC-mock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03" y="1024837"/>
            <a:ext cx="4173071" cy="1944651"/>
          </a:xfrm>
          <a:prstGeom prst="rect">
            <a:avLst/>
          </a:prstGeom>
        </p:spPr>
      </p:pic>
      <p:pic>
        <p:nvPicPr>
          <p:cNvPr id="4" name="Picture 3" descr="Cori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56" y="787176"/>
            <a:ext cx="1639992" cy="1940819"/>
          </a:xfrm>
          <a:prstGeom prst="rect">
            <a:avLst/>
          </a:prstGeom>
        </p:spPr>
      </p:pic>
      <p:pic>
        <p:nvPicPr>
          <p:cNvPr id="8" name="Picture 7" descr="140925-F-ZU869-0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27" y="3463503"/>
            <a:ext cx="4181847" cy="2815501"/>
          </a:xfrm>
          <a:prstGeom prst="rect">
            <a:avLst/>
          </a:prstGeom>
        </p:spPr>
      </p:pic>
      <p:pic>
        <p:nvPicPr>
          <p:cNvPr id="9" name="Picture 8" descr="kilra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8" y="4643323"/>
            <a:ext cx="2679700" cy="1778000"/>
          </a:xfrm>
          <a:prstGeom prst="rect">
            <a:avLst/>
          </a:prstGeom>
        </p:spPr>
      </p:pic>
      <p:pic>
        <p:nvPicPr>
          <p:cNvPr id="10" name="Picture 9" descr="hais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8" y="2796834"/>
            <a:ext cx="2679700" cy="1778000"/>
          </a:xfrm>
          <a:prstGeom prst="rect">
            <a:avLst/>
          </a:prstGeom>
        </p:spPr>
      </p:pic>
      <p:pic>
        <p:nvPicPr>
          <p:cNvPr id="11" name="Picture 10" descr="armstro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71" y="949995"/>
            <a:ext cx="2679700" cy="177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23493" y="3329339"/>
            <a:ext cx="2908368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Lightning [XC30]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5386" y="944172"/>
            <a:ext cx="3151423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Armstrong [XC30]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1440688" y="2820737"/>
            <a:ext cx="3005550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 smtClean="0"/>
              <a:t>Haise</a:t>
            </a:r>
            <a:r>
              <a:rPr lang="en-US" sz="3200" dirty="0" smtClean="0"/>
              <a:t> [</a:t>
            </a:r>
            <a:r>
              <a:rPr lang="en-US" sz="3200" dirty="0" err="1" smtClean="0"/>
              <a:t>iDataPlex</a:t>
            </a:r>
            <a:r>
              <a:rPr lang="en-US" sz="3200" dirty="0" smtClean="0"/>
              <a:t>]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440688" y="4708321"/>
            <a:ext cx="3145412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 smtClean="0"/>
              <a:t>Kilrain</a:t>
            </a:r>
            <a:r>
              <a:rPr lang="en-US" sz="3200" dirty="0" smtClean="0"/>
              <a:t> [</a:t>
            </a:r>
            <a:r>
              <a:rPr lang="en-US" sz="3200" dirty="0" err="1" smtClean="0"/>
              <a:t>iDataPlex</a:t>
            </a:r>
            <a:r>
              <a:rPr lang="en-US" sz="3200" dirty="0" smtClean="0"/>
              <a:t>]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8052475" y="861076"/>
            <a:ext cx="857126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Cori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6671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"/>
    </mc:Choice>
    <mc:Fallback xmlns="">
      <p:transition spd="slow" advTm="137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62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 Profile on Babbage</a:t>
            </a:r>
            <a:endParaRPr lang="en-US" dirty="0"/>
          </a:p>
        </p:txBody>
      </p:sp>
      <p:pic>
        <p:nvPicPr>
          <p:cNvPr id="2" name="Picture 1" descr="Screen Shot 2015-08-12 at 8.45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969"/>
            <a:ext cx="9144000" cy="5704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2501" y="1770961"/>
            <a:ext cx="131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MPI_Barrier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629" y="2486848"/>
            <a:ext cx="113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MPI_Send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6996" y="3920894"/>
            <a:ext cx="86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File I/O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3" idx="2"/>
          </p:cNvCxnSpPr>
          <p:nvPr/>
        </p:nvCxnSpPr>
        <p:spPr>
          <a:xfrm flipH="1">
            <a:off x="4784976" y="2140293"/>
            <a:ext cx="257415" cy="27465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76598" y="2856180"/>
            <a:ext cx="411418" cy="39058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214282" y="3470367"/>
            <a:ext cx="778119" cy="45052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85135" y="5313230"/>
            <a:ext cx="142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Useful Work!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H="1" flipV="1">
            <a:off x="2763662" y="4290226"/>
            <a:ext cx="532703" cy="10230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71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"/>
    </mc:Choice>
    <mc:Fallback xmlns="">
      <p:transition spd="slow" advTm="122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Hot Spot Optimization</a:t>
            </a:r>
            <a:endParaRPr lang="en-US" dirty="0"/>
          </a:p>
        </p:txBody>
      </p:sp>
      <p:pic>
        <p:nvPicPr>
          <p:cNvPr id="7" name="Picture 6" descr="Screen Shot 2015-08-12 at 8.5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313"/>
            <a:ext cx="9144000" cy="5753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629" y="2486848"/>
            <a:ext cx="138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Useful work!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76598" y="2856180"/>
            <a:ext cx="411418" cy="39058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05188" y="1896876"/>
            <a:ext cx="133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MPI_Waitall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705188" y="2370225"/>
            <a:ext cx="365992" cy="2325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73756" y="2522625"/>
            <a:ext cx="138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Useful work!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4857588" y="2707291"/>
            <a:ext cx="516168" cy="1846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38083" y="4383724"/>
            <a:ext cx="86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File I/O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489828" y="3774471"/>
            <a:ext cx="1055378" cy="60925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68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"/>
    </mc:Choice>
    <mc:Fallback xmlns="">
      <p:transition spd="slow" advTm="21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65% Runtime Reduction (~2x faster)</a:t>
            </a:r>
            <a:endParaRPr lang="en-US" dirty="0"/>
          </a:p>
        </p:txBody>
      </p:sp>
      <p:pic>
        <p:nvPicPr>
          <p:cNvPr id="6" name="Picture 5" descr="Screen Shot 2015-08-12 at 8.58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3" y="670416"/>
            <a:ext cx="8007075" cy="618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9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"/>
    </mc:Choice>
    <mc:Fallback xmlns="">
      <p:transition spd="slow" advTm="26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Cray XC30</a:t>
            </a:r>
            <a:endParaRPr lang="en-US" dirty="0"/>
          </a:p>
        </p:txBody>
      </p:sp>
      <p:pic>
        <p:nvPicPr>
          <p:cNvPr id="6" name="Picture 5" descr="Screen Shot 2015-08-12 at 9.04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141"/>
            <a:ext cx="9144000" cy="49483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2638" y="5447045"/>
            <a:ext cx="6080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Slower! What happened???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24921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"/>
    </mc:Choice>
    <mc:Fallback xmlns="">
      <p:transition spd="slow" advTm="143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 worries, I fix it</a:t>
            </a:r>
            <a:endParaRPr lang="en-US" dirty="0"/>
          </a:p>
        </p:txBody>
      </p:sp>
      <p:pic>
        <p:nvPicPr>
          <p:cNvPr id="6" name="Picture 5" descr="Screen Shot 2015-08-12 at 9.08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751"/>
            <a:ext cx="9144000" cy="601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3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"/>
    </mc:Choice>
    <mc:Fallback xmlns="">
      <p:transition spd="slow" advTm="194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INCITE </a:t>
            </a:r>
            <a:r>
              <a:rPr lang="en-US" dirty="0" err="1"/>
              <a:t>magnetohydrodynamcis</a:t>
            </a:r>
            <a:r>
              <a:rPr lang="en-US" dirty="0"/>
              <a:t> simulation to understand solar winds and coronal heating </a:t>
            </a:r>
          </a:p>
          <a:p>
            <a:pPr lvl="1"/>
            <a:r>
              <a:rPr lang="en-US" dirty="0"/>
              <a:t>First direct numerical simulations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 err="1"/>
              <a:t>Alfvén</a:t>
            </a:r>
            <a:r>
              <a:rPr lang="en-US" dirty="0"/>
              <a:t> wave (AW) turbulence 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extended </a:t>
            </a:r>
            <a:r>
              <a:rPr lang="en-US" dirty="0"/>
              <a:t>solar atmosphere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accounting </a:t>
            </a:r>
            <a:r>
              <a:rPr lang="en-US" dirty="0"/>
              <a:t>for </a:t>
            </a:r>
            <a:r>
              <a:rPr lang="en-US" dirty="0" err="1" smtClean="0"/>
              <a:t>inhomogeneities</a:t>
            </a:r>
            <a:endParaRPr lang="en-US" dirty="0"/>
          </a:p>
          <a:p>
            <a:pPr lvl="1"/>
            <a:r>
              <a:rPr lang="en-US" dirty="0" smtClean="0"/>
              <a:t>Team</a:t>
            </a:r>
            <a:endParaRPr lang="en-US" dirty="0"/>
          </a:p>
          <a:p>
            <a:pPr lvl="2"/>
            <a:r>
              <a:rPr lang="en-US" dirty="0"/>
              <a:t>University of New Hampshire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Jean Perez and Benjamin </a:t>
            </a:r>
            <a:r>
              <a:rPr lang="en-US" dirty="0" err="1"/>
              <a:t>Chandran</a:t>
            </a:r>
            <a:r>
              <a:rPr lang="en-US" dirty="0"/>
              <a:t>) </a:t>
            </a:r>
          </a:p>
          <a:p>
            <a:pPr lvl="2"/>
            <a:r>
              <a:rPr lang="en-US" dirty="0"/>
              <a:t>ALCF (Tim Williams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/>
              <a:t>University of Oregon (Sameer </a:t>
            </a:r>
            <a:r>
              <a:rPr lang="en-US" dirty="0" err="1"/>
              <a:t>Shende</a:t>
            </a:r>
            <a:r>
              <a:rPr lang="en-US" dirty="0" smtClean="0"/>
              <a:t>) </a:t>
            </a:r>
            <a:endParaRPr lang="en-US" dirty="0"/>
          </a:p>
          <a:p>
            <a:r>
              <a:rPr lang="en-US" dirty="0"/>
              <a:t>IRMHD (Inhomogeneous Reduced </a:t>
            </a:r>
            <a:r>
              <a:rPr lang="en-US" dirty="0" err="1"/>
              <a:t>Magnetohydrodynamics</a:t>
            </a:r>
            <a:r>
              <a:rPr lang="en-US" dirty="0"/>
              <a:t>) </a:t>
            </a:r>
            <a:endParaRPr lang="en-US" dirty="0" smtClean="0"/>
          </a:p>
          <a:p>
            <a:pPr lvl="1"/>
            <a:r>
              <a:rPr lang="en-US" dirty="0"/>
              <a:t>Fortran 90 and </a:t>
            </a:r>
            <a:r>
              <a:rPr lang="en-US" dirty="0" smtClean="0"/>
              <a:t>MPI</a:t>
            </a:r>
            <a:endParaRPr lang="en-US" dirty="0"/>
          </a:p>
          <a:p>
            <a:pPr lvl="1"/>
            <a:r>
              <a:rPr lang="en-US" dirty="0"/>
              <a:t>Excellent weak and strong scaling </a:t>
            </a:r>
            <a:r>
              <a:rPr lang="en-US" dirty="0" smtClean="0"/>
              <a:t>properties</a:t>
            </a:r>
            <a:endParaRPr lang="en-US" dirty="0"/>
          </a:p>
          <a:p>
            <a:pPr lvl="1"/>
            <a:r>
              <a:rPr lang="en-US" dirty="0"/>
              <a:t>Tested and benchmarked on Intrepid and </a:t>
            </a:r>
            <a:r>
              <a:rPr lang="en-US" dirty="0" smtClean="0"/>
              <a:t>Mira </a:t>
            </a:r>
          </a:p>
          <a:p>
            <a:r>
              <a:rPr lang="en-US" dirty="0"/>
              <a:t>HPC Source article and ALCF </a:t>
            </a:r>
            <a:r>
              <a:rPr lang="en-US" dirty="0" smtClean="0"/>
              <a:t>news</a:t>
            </a:r>
            <a:br>
              <a:rPr lang="en-US" dirty="0" smtClean="0"/>
            </a:br>
            <a:r>
              <a:rPr lang="en-US" sz="2000" dirty="0" smtClean="0"/>
              <a:t>https</a:t>
            </a:r>
            <a:r>
              <a:rPr lang="en-US" sz="2000" dirty="0"/>
              <a:t>://</a:t>
            </a:r>
            <a:r>
              <a:rPr lang="en-US" sz="2000" dirty="0" err="1"/>
              <a:t>www.alcf.anl.gov</a:t>
            </a:r>
            <a:r>
              <a:rPr lang="en-US" sz="2000" dirty="0"/>
              <a:t>/articles</a:t>
            </a:r>
            <a:r>
              <a:rPr lang="en-US" sz="2000" dirty="0" smtClean="0"/>
              <a:t>/furthering</a:t>
            </a:r>
            <a:r>
              <a:rPr lang="en-US" sz="2000" dirty="0"/>
              <a:t>-understanding-coronal-heating-and-solar-wind-</a:t>
            </a:r>
            <a:r>
              <a:rPr lang="en-US" sz="2000" dirty="0" smtClean="0"/>
              <a:t>origin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67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on Intrepid and Mira</a:t>
            </a:r>
            <a:endParaRPr lang="en-US" dirty="0"/>
          </a:p>
        </p:txBody>
      </p:sp>
      <p:pic>
        <p:nvPicPr>
          <p:cNvPr id="9" name="Picture 8" descr="011613-Perez-resiz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77" y="1713553"/>
            <a:ext cx="3465323" cy="1948735"/>
          </a:xfrm>
          <a:prstGeom prst="rect">
            <a:avLst/>
          </a:prstGeom>
        </p:spPr>
      </p:pic>
      <p:pic>
        <p:nvPicPr>
          <p:cNvPr id="10" name="Picture 9" descr="FirefoxScreenSnapz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472" y="4810381"/>
            <a:ext cx="1567328" cy="112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4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"/>
    </mc:Choice>
    <mc:Fallback xmlns="">
      <p:transition spd="slow" advTm="199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Source-based (direct) instrumentation</a:t>
            </a:r>
          </a:p>
          <a:p>
            <a:r>
              <a:rPr lang="en-US" sz="2800" dirty="0" smtClean="0"/>
              <a:t>MPI instrumentation and volume measurement</a:t>
            </a:r>
          </a:p>
          <a:p>
            <a:r>
              <a:rPr lang="en-US" sz="2800" dirty="0" smtClean="0"/>
              <a:t>IRMHD exhibited significant synchronous communication bottlenecks</a:t>
            </a:r>
          </a:p>
          <a:p>
            <a:r>
              <a:rPr lang="en-US" sz="2800" dirty="0" smtClean="0"/>
              <a:t>On 2,408 cores of BG/P: </a:t>
            </a:r>
          </a:p>
          <a:p>
            <a:pPr lvl="1"/>
            <a:r>
              <a:rPr lang="en-US" sz="2400" b="1" dirty="0" err="1" smtClean="0">
                <a:solidFill>
                  <a:schemeClr val="accent2"/>
                </a:solidFill>
              </a:rPr>
              <a:t>MPI_Send</a:t>
            </a:r>
            <a:r>
              <a:rPr lang="en-US" sz="2400" dirty="0" smtClean="0"/>
              <a:t> and </a:t>
            </a:r>
            <a:r>
              <a:rPr lang="en-US" sz="2400" b="1" dirty="0" err="1" smtClean="0">
                <a:solidFill>
                  <a:srgbClr val="FF0900"/>
                </a:solidFill>
              </a:rPr>
              <a:t>MPI_Bcast</a:t>
            </a:r>
            <a:r>
              <a:rPr lang="en-US" sz="2400" dirty="0" smtClean="0">
                <a:solidFill>
                  <a:srgbClr val="FF0900"/>
                </a:solidFill>
              </a:rPr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take significant time</a:t>
            </a:r>
          </a:p>
          <a:p>
            <a:pPr lvl="1"/>
            <a:r>
              <a:rPr lang="en-US" sz="2400" dirty="0" smtClean="0"/>
              <a:t>Opportunities for </a:t>
            </a:r>
            <a:br>
              <a:rPr lang="en-US" sz="2400" dirty="0" smtClean="0"/>
            </a:br>
            <a:r>
              <a:rPr lang="en-US" sz="2400" dirty="0" smtClean="0"/>
              <a:t>communication/</a:t>
            </a:r>
            <a:br>
              <a:rPr lang="en-US" sz="2400" dirty="0" smtClean="0"/>
            </a:br>
            <a:r>
              <a:rPr lang="en-US" sz="2400" dirty="0" smtClean="0"/>
              <a:t>computation overlap </a:t>
            </a:r>
          </a:p>
          <a:p>
            <a:pPr lvl="1"/>
            <a:r>
              <a:rPr lang="en-US" sz="2400" dirty="0" smtClean="0"/>
              <a:t>Identified </a:t>
            </a:r>
            <a:r>
              <a:rPr lang="en-US" sz="2400" dirty="0"/>
              <a:t>possible targets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for </a:t>
            </a:r>
            <a:r>
              <a:rPr lang="en-US" sz="2400" dirty="0"/>
              <a:t>computation </a:t>
            </a:r>
            <a:r>
              <a:rPr lang="en-US" sz="2400" dirty="0" smtClean="0"/>
              <a:t>improvements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Communication Analysis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401060" y="3389509"/>
            <a:ext cx="4573338" cy="2190535"/>
            <a:chOff x="4336265" y="3389509"/>
            <a:chExt cx="4573338" cy="2190535"/>
          </a:xfrm>
        </p:grpSpPr>
        <p:pic>
          <p:nvPicPr>
            <p:cNvPr id="7" name="Picture 6" descr="perez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4" t="19549" r="19668" b="10459"/>
            <a:stretch/>
          </p:blipFill>
          <p:spPr>
            <a:xfrm>
              <a:off x="4336265" y="3389509"/>
              <a:ext cx="4573338" cy="219053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41531" y="3553268"/>
              <a:ext cx="1319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MPI_Barrier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18984" y="5078230"/>
              <a:ext cx="1137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MPI_Send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861311" y="3745683"/>
              <a:ext cx="1284544" cy="17691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0"/>
            </p:cNvCxnSpPr>
            <p:nvPr/>
          </p:nvCxnSpPr>
          <p:spPr>
            <a:xfrm flipH="1" flipV="1">
              <a:off x="6542883" y="4707760"/>
              <a:ext cx="1645033" cy="37047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"/>
    </mc:Choice>
    <mc:Fallback xmlns="">
      <p:transition spd="slow" advTm="211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Optimization on Intrepid (BG/P)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366956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 2,408 cores, overall execution time reduced from 528.18 core hours to 70.8 core hours </a:t>
            </a:r>
            <a:r>
              <a:rPr lang="en-US" b="1" dirty="0" smtClean="0">
                <a:solidFill>
                  <a:srgbClr val="FF0900"/>
                </a:solidFill>
              </a:rPr>
              <a:t/>
            </a:r>
            <a:br>
              <a:rPr lang="en-US" b="1" dirty="0" smtClean="0">
                <a:solidFill>
                  <a:srgbClr val="FF0900"/>
                </a:solidFill>
              </a:rPr>
            </a:br>
            <a:r>
              <a:rPr lang="en-US" b="1" dirty="0" smtClean="0">
                <a:solidFill>
                  <a:schemeClr val="accent2"/>
                </a:solidFill>
              </a:rPr>
              <a:t>(&gt;7x improvement)</a:t>
            </a:r>
          </a:p>
          <a:p>
            <a:r>
              <a:rPr lang="en-US" dirty="0" smtClean="0"/>
              <a:t>Non-blocking communication substrate</a:t>
            </a:r>
          </a:p>
          <a:p>
            <a:r>
              <a:rPr lang="en-US" dirty="0" smtClean="0"/>
              <a:t>More efficient implementation of underlying FFT</a:t>
            </a:r>
            <a:endParaRPr lang="en-US" dirty="0"/>
          </a:p>
        </p:txBody>
      </p:sp>
      <p:pic>
        <p:nvPicPr>
          <p:cNvPr id="8" name="Content Placeholder 7" descr="perez2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0" r="15480"/>
          <a:stretch>
            <a:fillRect/>
          </a:stretch>
        </p:blipFill>
        <p:spPr>
          <a:xfrm>
            <a:off x="4648200" y="1366838"/>
            <a:ext cx="4038600" cy="452596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"/>
    </mc:Choice>
    <mc:Fallback xmlns="">
      <p:transition spd="slow" advTm="52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Engineering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Intuitive Performance Engineering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ATPSEC'16, 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"/>
    </mc:Choice>
    <mc:Fallback xmlns="">
      <p:transition spd="slow" advTm="34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Oversubscribe nodes: 32k ranks vs. 16k per node</a:t>
            </a:r>
          </a:p>
          <a:p>
            <a:r>
              <a:rPr lang="en-US" dirty="0" smtClean="0"/>
              <a:t>Overall time improvement: 71.23% of original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Optimization on MIRA (BG/Q)</a:t>
            </a:r>
            <a:endParaRPr lang="en-US" dirty="0"/>
          </a:p>
        </p:txBody>
      </p:sp>
      <p:pic>
        <p:nvPicPr>
          <p:cNvPr id="8" name="Picture 7" descr="PreviewScreenSnapz0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1" y="2254685"/>
            <a:ext cx="5675619" cy="40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0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"/>
    </mc:Choice>
    <mc:Fallback xmlns="">
      <p:transition spd="slow" advTm="229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Intuitive Performance Engineering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"/>
    </mc:Choice>
    <mc:Fallback xmlns="">
      <p:transition spd="slow" advTm="368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Downloads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19865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35" tIns="45718" rIns="91435" bIns="45718"/>
          <a:lstStyle/>
          <a:p>
            <a:fld id="{32EB1479-0C95-554E-9002-A429AA401299}" type="slidenum">
              <a:rPr lang="en-US">
                <a:solidFill>
                  <a:srgbClr val="898989"/>
                </a:solidFill>
                <a:ea typeface="ＭＳ Ｐゴシック" pitchFamily="-1" charset="-128"/>
                <a:cs typeface="ＭＳ Ｐゴシック" pitchFamily="-1" charset="-128"/>
              </a:rPr>
              <a:pPr/>
              <a:t>72</a:t>
            </a:fld>
            <a:endParaRPr lang="en-US" dirty="0">
              <a:solidFill>
                <a:srgbClr val="898989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98659" name="Subtitle 6"/>
          <p:cNvSpPr txBox="1">
            <a:spLocks/>
          </p:cNvSpPr>
          <p:nvPr/>
        </p:nvSpPr>
        <p:spPr bwMode="auto">
          <a:xfrm>
            <a:off x="419100" y="32766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b="1" dirty="0" smtClean="0">
                <a:latin typeface="Calibri" pitchFamily="-1" charset="0"/>
                <a:hlinkClick r:id="rId3"/>
              </a:rPr>
              <a:t>http</a:t>
            </a:r>
            <a:r>
              <a:rPr lang="en-US" sz="2400" b="1" dirty="0">
                <a:latin typeface="Calibri" pitchFamily="-1" charset="0"/>
                <a:hlinkClick r:id="rId3"/>
              </a:rPr>
              <a:t>://</a:t>
            </a:r>
            <a:r>
              <a:rPr lang="en-US" sz="2400" b="1" dirty="0" smtClean="0">
                <a:latin typeface="Calibri" pitchFamily="-1" charset="0"/>
                <a:hlinkClick r:id="rId3"/>
              </a:rPr>
              <a:t>tau.uoregon.edu</a:t>
            </a:r>
            <a:r>
              <a:rPr lang="en-US" sz="2400" b="1" dirty="0" smtClean="0">
                <a:latin typeface="Calibri" pitchFamily="-1" charset="0"/>
              </a:rPr>
              <a:t/>
            </a:r>
            <a:br>
              <a:rPr lang="en-US" sz="2400" b="1" dirty="0" smtClean="0">
                <a:latin typeface="Calibri" pitchFamily="-1" charset="0"/>
              </a:rPr>
            </a:br>
            <a:endParaRPr lang="en-US" sz="2400" b="1" dirty="0" smtClean="0">
              <a:latin typeface="Calibri" pitchFamily="-1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2400" b="1" dirty="0" smtClean="0">
                <a:latin typeface="Calibri" pitchFamily="-1" charset="0"/>
                <a:hlinkClick r:id="rId4"/>
              </a:rPr>
              <a:t>http:</a:t>
            </a:r>
            <a:r>
              <a:rPr lang="en-US" sz="2400" b="1" dirty="0">
                <a:latin typeface="Calibri" pitchFamily="-1" charset="0"/>
                <a:hlinkClick r:id="rId4"/>
              </a:rPr>
              <a:t>//github.com/ParaToolsInc/</a:t>
            </a:r>
            <a:r>
              <a:rPr lang="en-US" sz="2400" b="1" dirty="0" smtClean="0">
                <a:latin typeface="Calibri" pitchFamily="-1" charset="0"/>
                <a:hlinkClick r:id="rId4"/>
              </a:rPr>
              <a:t>taucmdr</a:t>
            </a:r>
            <a:r>
              <a:rPr lang="en-US" sz="2400" b="1" dirty="0" smtClean="0">
                <a:latin typeface="Calibri" pitchFamily="-1" charset="0"/>
              </a:rPr>
              <a:t/>
            </a:r>
            <a:br>
              <a:rPr lang="en-US" sz="2400" b="1" dirty="0" smtClean="0">
                <a:latin typeface="Calibri" pitchFamily="-1" charset="0"/>
              </a:rPr>
            </a:br>
            <a:endParaRPr lang="en-US" sz="2400" b="1" dirty="0">
              <a:latin typeface="Calibri" pitchFamily="-1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2400" b="1" dirty="0" smtClean="0">
                <a:latin typeface="Calibri" pitchFamily="-1" charset="0"/>
                <a:hlinkClick r:id="rId5"/>
              </a:rPr>
              <a:t>http</a:t>
            </a:r>
            <a:r>
              <a:rPr lang="en-US" sz="2400" b="1" dirty="0">
                <a:latin typeface="Calibri" pitchFamily="-1" charset="0"/>
                <a:hlinkClick r:id="rId5"/>
              </a:rPr>
              <a:t>://</a:t>
            </a:r>
            <a:r>
              <a:rPr lang="en-US" sz="2400" b="1" dirty="0" smtClean="0">
                <a:latin typeface="Calibri" pitchFamily="-1" charset="0"/>
                <a:hlinkClick r:id="rId5"/>
              </a:rPr>
              <a:t>www.hpclinux.com</a:t>
            </a:r>
            <a:endParaRPr lang="en-US" sz="2400" b="1" dirty="0" smtClean="0">
              <a:latin typeface="Calibri" pitchFamily="-1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endParaRPr lang="en-US" sz="2400" b="1" dirty="0" smtClean="0">
              <a:latin typeface="Calibri" pitchFamily="-1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2400" b="1" dirty="0" smtClean="0">
                <a:latin typeface="Calibri" pitchFamily="-1" charset="0"/>
              </a:rPr>
              <a:t>Free download, open source, BSD license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endParaRPr lang="en-US" sz="2400" b="1" dirty="0">
              <a:latin typeface="Calibri" pitchFamily="-1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7100" y="1143000"/>
            <a:ext cx="2209800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6594850"/>
      </p:ext>
    </p:extLst>
  </p:cSld>
  <p:clrMapOvr>
    <a:masterClrMapping/>
  </p:clrMapOvr>
  <p:transition advTm="1657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Department of Energy</a:t>
            </a:r>
          </a:p>
          <a:p>
            <a:pPr lvl="1"/>
            <a:r>
              <a:rPr lang="en-US" dirty="0" smtClean="0"/>
              <a:t>Office of Science</a:t>
            </a:r>
          </a:p>
          <a:p>
            <a:pPr lvl="1"/>
            <a:r>
              <a:rPr lang="en-US" dirty="0" smtClean="0"/>
              <a:t>Argonne National Laboratory</a:t>
            </a:r>
          </a:p>
          <a:p>
            <a:pPr lvl="1"/>
            <a:r>
              <a:rPr lang="en-US" dirty="0" smtClean="0"/>
              <a:t>Oak Ridge National Laboratory</a:t>
            </a:r>
          </a:p>
          <a:p>
            <a:pPr lvl="1"/>
            <a:r>
              <a:rPr lang="en-US" dirty="0" smtClean="0"/>
              <a:t>NNSA/ASC </a:t>
            </a:r>
            <a:r>
              <a:rPr lang="en-US" dirty="0" err="1" smtClean="0"/>
              <a:t>Trilabs</a:t>
            </a:r>
            <a:r>
              <a:rPr lang="en-US" dirty="0" smtClean="0"/>
              <a:t> (SNL, LLNL, LANL)</a:t>
            </a:r>
          </a:p>
          <a:p>
            <a:r>
              <a:rPr lang="en-US" dirty="0" smtClean="0"/>
              <a:t>HPCMP </a:t>
            </a:r>
            <a:r>
              <a:rPr lang="en-US" dirty="0" err="1" smtClean="0"/>
              <a:t>DoD</a:t>
            </a:r>
            <a:r>
              <a:rPr lang="en-US" dirty="0" smtClean="0"/>
              <a:t> PETTT Program</a:t>
            </a:r>
          </a:p>
          <a:p>
            <a:r>
              <a:rPr lang="en-US" dirty="0" smtClean="0"/>
              <a:t>National Science Foundation</a:t>
            </a:r>
          </a:p>
          <a:p>
            <a:pPr lvl="1"/>
            <a:r>
              <a:rPr lang="en-US" dirty="0" err="1" smtClean="0"/>
              <a:t>Glassbox</a:t>
            </a:r>
            <a:r>
              <a:rPr lang="en-US" dirty="0" smtClean="0"/>
              <a:t>, SI-2</a:t>
            </a:r>
          </a:p>
          <a:p>
            <a:r>
              <a:rPr lang="en-US" dirty="0" smtClean="0"/>
              <a:t>University of Tennessee</a:t>
            </a:r>
          </a:p>
          <a:p>
            <a:pPr marL="342900" lvl="2" indent="-342900"/>
            <a:r>
              <a:rPr lang="en-US" sz="3300" dirty="0" smtClean="0"/>
              <a:t>University of New Hampshire </a:t>
            </a:r>
            <a:endParaRPr lang="en-US" sz="2900" dirty="0"/>
          </a:p>
          <a:p>
            <a:pPr marL="800100" lvl="3" indent="-342900"/>
            <a:r>
              <a:rPr lang="en-US" sz="2700" dirty="0" smtClean="0"/>
              <a:t>Jean Perez, Benjamin </a:t>
            </a:r>
            <a:r>
              <a:rPr lang="en-US" sz="2700" dirty="0" err="1" smtClean="0"/>
              <a:t>Chandran</a:t>
            </a:r>
            <a:endParaRPr lang="en-US" sz="2700" dirty="0" smtClean="0"/>
          </a:p>
          <a:p>
            <a:r>
              <a:rPr lang="en-US" dirty="0" smtClean="0"/>
              <a:t>University of Oregon</a:t>
            </a:r>
          </a:p>
          <a:p>
            <a:pPr lvl="1"/>
            <a:r>
              <a:rPr lang="en-US" dirty="0" smtClean="0"/>
              <a:t>Allen D. </a:t>
            </a:r>
            <a:r>
              <a:rPr lang="en-US" dirty="0" err="1" smtClean="0"/>
              <a:t>Malony</a:t>
            </a:r>
            <a:r>
              <a:rPr lang="en-US" dirty="0" smtClean="0"/>
              <a:t>, Sameer </a:t>
            </a:r>
            <a:r>
              <a:rPr lang="en-US" dirty="0" err="1" smtClean="0"/>
              <a:t>Shende</a:t>
            </a:r>
            <a:endParaRPr lang="en-US" dirty="0" smtClean="0"/>
          </a:p>
          <a:p>
            <a:pPr lvl="1"/>
            <a:r>
              <a:rPr lang="en-US" dirty="0" smtClean="0"/>
              <a:t>Kevin Huck, Wyatt Spear</a:t>
            </a:r>
          </a:p>
          <a:p>
            <a:r>
              <a:rPr lang="en-US" dirty="0" smtClean="0"/>
              <a:t>TU Dresden</a:t>
            </a:r>
          </a:p>
          <a:p>
            <a:pPr lvl="1"/>
            <a:r>
              <a:rPr lang="en-US" dirty="0" err="1" smtClean="0"/>
              <a:t>Holger</a:t>
            </a:r>
            <a:r>
              <a:rPr lang="en-US" dirty="0" smtClean="0"/>
              <a:t> </a:t>
            </a:r>
            <a:r>
              <a:rPr lang="en-US" dirty="0" err="1" smtClean="0"/>
              <a:t>Brunst</a:t>
            </a:r>
            <a:r>
              <a:rPr lang="en-US" dirty="0" smtClean="0"/>
              <a:t>, Andreas </a:t>
            </a:r>
            <a:r>
              <a:rPr lang="en-US" dirty="0" err="1" smtClean="0"/>
              <a:t>Knupfer</a:t>
            </a:r>
            <a:endParaRPr lang="en-US" dirty="0" smtClean="0"/>
          </a:p>
          <a:p>
            <a:pPr lvl="1"/>
            <a:r>
              <a:rPr lang="en-US" dirty="0" smtClean="0"/>
              <a:t>Wolfgang Nagel</a:t>
            </a:r>
          </a:p>
          <a:p>
            <a:r>
              <a:rPr lang="en-US" dirty="0" smtClean="0"/>
              <a:t>Research Centre </a:t>
            </a:r>
            <a:r>
              <a:rPr lang="en-US" dirty="0" err="1" smtClean="0"/>
              <a:t>Jülich</a:t>
            </a:r>
            <a:endParaRPr lang="en-US" dirty="0" smtClean="0"/>
          </a:p>
          <a:p>
            <a:pPr lvl="1"/>
            <a:r>
              <a:rPr lang="en-US" dirty="0" smtClean="0"/>
              <a:t>Bernd Mohr</a:t>
            </a:r>
          </a:p>
          <a:p>
            <a:pPr lvl="1"/>
            <a:r>
              <a:rPr lang="en-US" dirty="0" smtClean="0"/>
              <a:t>Felix Wolf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7" name="Picture 4" descr="office_of_scien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42472" y="1295856"/>
            <a:ext cx="1668463" cy="517525"/>
          </a:xfrm>
          <a:prstGeom prst="rect">
            <a:avLst/>
          </a:prstGeom>
          <a:noFill/>
        </p:spPr>
      </p:pic>
      <p:pic>
        <p:nvPicPr>
          <p:cNvPr id="8" name="Picture 6" descr="LAN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28512" y="5708091"/>
            <a:ext cx="2132013" cy="612775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22131" y="3879224"/>
            <a:ext cx="7953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O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8512" y="1067256"/>
            <a:ext cx="762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2657" y="4776073"/>
            <a:ext cx="156686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24750" y="3041024"/>
            <a:ext cx="819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19024" y="2668715"/>
            <a:ext cx="9429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nsf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71349" y="3879224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2061" y="2143732"/>
            <a:ext cx="2690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ACTS-logo-small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66088" y="4057383"/>
            <a:ext cx="6445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 descr="sandialogo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46700" y="5000061"/>
            <a:ext cx="126365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pnnl_logo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40618" y="2808455"/>
            <a:ext cx="10937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uologo.gi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66088" y="2073402"/>
            <a:ext cx="8382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 descr="Logo1_230x80_tweis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4139933"/>
            <a:ext cx="1323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 descr="argonne_logo.jpg                                               000AA94FMacintosh HD                   7C2604DF: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063900"/>
            <a:ext cx="1486597" cy="63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2" descr="fzj.gif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649147" y="5469966"/>
            <a:ext cx="23622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181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Intuitive Performance Engineering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PAPI: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PAPI documentation </a:t>
            </a:r>
            <a:r>
              <a:rPr lang="en-US" sz="1800" dirty="0" smtClean="0">
                <a:ea typeface="ＭＳ Ｐゴシック" charset="0"/>
              </a:rPr>
              <a:t>is </a:t>
            </a:r>
            <a:r>
              <a:rPr lang="en-US" sz="1800" dirty="0">
                <a:ea typeface="ＭＳ Ｐゴシック" charset="0"/>
              </a:rPr>
              <a:t>available from the PAPI website:</a:t>
            </a:r>
          </a:p>
          <a:p>
            <a:pPr lvl="1" eaLnBrk="1" hangingPunct="1">
              <a:lnSpc>
                <a:spcPct val="90000"/>
              </a:lnSpc>
              <a:buFont typeface="Times" charset="0"/>
              <a:buNone/>
            </a:pPr>
            <a:r>
              <a:rPr lang="en-US" sz="1800" dirty="0">
                <a:ea typeface="ＭＳ Ｐゴシック" charset="0"/>
              </a:rPr>
              <a:t>     </a:t>
            </a:r>
            <a:r>
              <a:rPr lang="en-US" sz="1800" b="1" dirty="0">
                <a:ea typeface="ＭＳ Ｐゴシック" charset="0"/>
                <a:hlinkClick r:id=""/>
              </a:rPr>
              <a:t>http://icl.cs.utk.edu/papi/</a:t>
            </a:r>
            <a:endParaRPr lang="en-US" sz="1800" b="1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TAU: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TAU Users Guide and papers available from the TAU website: </a:t>
            </a:r>
            <a:r>
              <a:rPr lang="en-US" sz="1800" b="1" u="sng" dirty="0">
                <a:ea typeface="ＭＳ Ｐゴシック" charset="0"/>
                <a:hlinkClick r:id=""/>
              </a:rPr>
              <a:t>http://tau.uoregon.edu/</a:t>
            </a:r>
            <a:endParaRPr lang="en-US" sz="1800" b="1" u="sng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VAMPIR: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VAMPIR </a:t>
            </a:r>
            <a:r>
              <a:rPr lang="en-US" sz="1800" dirty="0" smtClean="0">
                <a:ea typeface="ＭＳ Ｐゴシック" charset="0"/>
              </a:rPr>
              <a:t>website:</a:t>
            </a:r>
            <a:endParaRPr lang="en-US" sz="1800" dirty="0"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  <a:buFont typeface="Times" charset="0"/>
              <a:buNone/>
            </a:pPr>
            <a:r>
              <a:rPr lang="en-US" sz="1800" dirty="0">
                <a:ea typeface="ＭＳ Ｐゴシック" charset="0"/>
              </a:rPr>
              <a:t>    </a:t>
            </a:r>
            <a:r>
              <a:rPr lang="en-US" sz="1800" b="1" dirty="0">
                <a:ea typeface="ＭＳ Ｐゴシック" charset="0"/>
                <a:hlinkClick r:id=""/>
              </a:rPr>
              <a:t>http://www.vampir.eu/</a:t>
            </a:r>
            <a:endParaRPr lang="en-US" sz="1800" b="1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err="1" smtClean="0">
                <a:ea typeface="ＭＳ Ｐゴシック" charset="0"/>
                <a:cs typeface="ＭＳ Ｐゴシック" charset="0"/>
              </a:rPr>
              <a:t>Scalasca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 err="1">
                <a:ea typeface="ＭＳ Ｐゴシック" charset="0"/>
              </a:rPr>
              <a:t>Scalasca</a:t>
            </a:r>
            <a:r>
              <a:rPr lang="en-US" sz="1800" dirty="0">
                <a:ea typeface="ＭＳ Ｐゴシック" charset="0"/>
              </a:rPr>
              <a:t> documentation </a:t>
            </a:r>
            <a:r>
              <a:rPr lang="en-US" sz="1800" dirty="0" smtClean="0">
                <a:ea typeface="ＭＳ Ｐゴシック" charset="0"/>
              </a:rPr>
              <a:t>page:</a:t>
            </a:r>
            <a:endParaRPr lang="en-US" sz="1800" dirty="0"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  <a:buFont typeface="Times" charset="0"/>
              <a:buNone/>
            </a:pPr>
            <a:r>
              <a:rPr lang="en-US" sz="1800" dirty="0">
                <a:ea typeface="ＭＳ Ｐゴシック" charset="0"/>
              </a:rPr>
              <a:t>    </a:t>
            </a:r>
            <a:r>
              <a:rPr lang="en-US" sz="1800" b="1" dirty="0">
                <a:ea typeface="ＭＳ Ｐゴシック" charset="0"/>
                <a:hlinkClick r:id=""/>
              </a:rPr>
              <a:t>http://www.scalasca.org/</a:t>
            </a:r>
            <a:endParaRPr lang="en-US" sz="1800" b="1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  <a:cs typeface="ＭＳ Ｐゴシック" charset="0"/>
              </a:rPr>
              <a:t>Eclipse 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PTP: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Documentation available from the Eclipse PTP website:</a:t>
            </a:r>
          </a:p>
          <a:p>
            <a:pPr lvl="1" eaLnBrk="1" hangingPunct="1">
              <a:lnSpc>
                <a:spcPct val="90000"/>
              </a:lnSpc>
              <a:buFont typeface="Times" charset="0"/>
              <a:buNone/>
            </a:pPr>
            <a:r>
              <a:rPr lang="en-US" sz="1800" dirty="0">
                <a:ea typeface="ＭＳ Ｐゴシック" charset="0"/>
              </a:rPr>
              <a:t>    </a:t>
            </a:r>
            <a:r>
              <a:rPr lang="en-US" sz="1800" b="1" dirty="0">
                <a:ea typeface="ＭＳ Ｐゴシック" charset="0"/>
                <a:hlinkClick r:id=""/>
              </a:rPr>
              <a:t>http://www.eclipse.org/ptp/</a:t>
            </a:r>
            <a:endParaRPr lang="en-US" sz="1800" dirty="0"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23859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1FC1DF3-810F-6246-8117-282605E034D6}" type="slidenum">
              <a:rPr lang="en-US" sz="1400">
                <a:latin typeface="+mn-lt"/>
              </a:rPr>
              <a:pPr/>
              <a:t>75</a:t>
            </a:fld>
            <a:endParaRPr lang="en-US" sz="1400">
              <a:latin typeface="+mn-lt"/>
            </a:endParaRP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Online References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9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228197" y="1031799"/>
            <a:ext cx="8681405" cy="3188509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If your Fortran code uses free format in .f files (fixed is default for .f</a:t>
            </a:r>
            <a: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):</a:t>
            </a: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18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% </a:t>
            </a: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export TAU_OPTIONS</a:t>
            </a: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='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optPdtF95Opts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="-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R 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free" -</a:t>
            </a:r>
            <a:r>
              <a:rPr lang="en-US" altLang="ja-JP" sz="15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optVerbose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'</a:t>
            </a:r>
            <a:endParaRPr lang="en-US" altLang="ja-JP" sz="15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marL="457200" lvl="1" indent="-457200" eaLnBrk="1" hangingPunct="1">
              <a:spcBef>
                <a:spcPts val="0"/>
              </a:spcBef>
              <a:buFont typeface="Times" charset="0"/>
              <a:buNone/>
            </a:pP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  <a:p>
            <a:pPr marL="457200" indent="-457200" eaLnBrk="1" hangingPunct="1">
              <a:spcBef>
                <a:spcPts val="0"/>
              </a:spcBef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To use the compiler based instrumentation instead of PDT (source-based):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700" dirty="0">
                <a:solidFill>
                  <a:srgbClr val="000000"/>
                </a:solidFill>
                <a:ea typeface="ＭＳ Ｐゴシック" charset="0"/>
                <a:cs typeface="Courier New"/>
              </a:rPr>
              <a:t>% export TAU_OPTIONS</a:t>
            </a:r>
            <a:r>
              <a:rPr lang="en-US" sz="17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='</a:t>
            </a:r>
            <a:r>
              <a:rPr lang="en-US" altLang="ja-JP" sz="17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700" dirty="0" err="1">
                <a:solidFill>
                  <a:srgbClr val="000000"/>
                </a:solidFill>
                <a:ea typeface="ＭＳ Ｐゴシック" charset="0"/>
                <a:cs typeface="Courier New"/>
              </a:rPr>
              <a:t>optCompInst</a:t>
            </a:r>
            <a:r>
              <a:rPr lang="en-US" altLang="ja-JP" sz="1700" dirty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altLang="ja-JP" sz="17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7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optVerbose</a:t>
            </a:r>
            <a:r>
              <a:rPr lang="en-US" altLang="ja-JP" sz="17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'</a:t>
            </a:r>
            <a:endParaRPr lang="en-US" altLang="ja-JP" sz="17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marL="457200" lvl="1" indent="-457200" eaLnBrk="1" hangingPunct="1">
              <a:spcBef>
                <a:spcPts val="0"/>
              </a:spcBef>
              <a:buFont typeface="Times" charset="0"/>
              <a:buNone/>
            </a:pP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  <a:p>
            <a:pPr marL="457200" indent="-457200" eaLnBrk="1" hangingPunct="1">
              <a:spcBef>
                <a:spcPts val="0"/>
              </a:spcBef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If your Fortran code uses C preprocessor directives (#include, #</a:t>
            </a:r>
            <a:r>
              <a:rPr lang="en-US" sz="1600" b="1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ifdef</a:t>
            </a: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, #</a:t>
            </a:r>
            <a:r>
              <a:rPr lang="en-US" sz="1600" b="1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endif</a:t>
            </a: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)</a:t>
            </a:r>
            <a: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:</a:t>
            </a:r>
            <a:b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% </a:t>
            </a: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export TAU_OPTIONS</a:t>
            </a: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='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 err="1">
                <a:solidFill>
                  <a:srgbClr val="000000"/>
                </a:solidFill>
                <a:ea typeface="ＭＳ Ｐゴシック" charset="0"/>
                <a:cs typeface="Courier New"/>
              </a:rPr>
              <a:t>optPreProcess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–</a:t>
            </a:r>
            <a:r>
              <a:rPr lang="en-US" altLang="ja-JP" sz="15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optVerbose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'</a:t>
            </a:r>
            <a:endParaRPr lang="en-US" altLang="ja-JP" sz="15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marL="457200" lvl="1" indent="-457200" eaLnBrk="1" hangingPunct="1">
              <a:spcBef>
                <a:spcPts val="0"/>
              </a:spcBef>
              <a:buFont typeface="Times" charset="0"/>
              <a:buNone/>
            </a:pP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  <a:p>
            <a:pPr marL="457200" indent="-457200" eaLnBrk="1" hangingPunct="1">
              <a:spcBef>
                <a:spcPts val="0"/>
              </a:spcBef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To use an instrumentation specification file</a:t>
            </a:r>
            <a: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:</a:t>
            </a:r>
            <a:b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% </a:t>
            </a: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export TAU_OPTIONS</a:t>
            </a: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</a:t>
            </a:r>
            <a:b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</a:b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	'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 err="1">
                <a:solidFill>
                  <a:srgbClr val="000000"/>
                </a:solidFill>
                <a:ea typeface="ＭＳ Ｐゴシック" charset="0"/>
                <a:cs typeface="Courier New"/>
              </a:rPr>
              <a:t>optTauSelectFile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</a:t>
            </a:r>
            <a:r>
              <a:rPr lang="en-US" altLang="ja-JP" sz="15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select.tau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 err="1">
                <a:solidFill>
                  <a:srgbClr val="000000"/>
                </a:solidFill>
                <a:ea typeface="ＭＳ Ｐゴシック" charset="0"/>
                <a:cs typeface="Courier New"/>
              </a:rPr>
              <a:t>optVerbose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optPreProcess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’</a:t>
            </a: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8089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28D26EB-9D30-334C-BC73-E17A5E927704}" type="slidenum">
              <a:rPr lang="en-US" sz="1400">
                <a:latin typeface="+mn-lt"/>
              </a:rPr>
              <a:pPr/>
              <a:t>76</a:t>
            </a:fld>
            <a:endParaRPr lang="en-US" sz="1400">
              <a:latin typeface="+mn-lt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Compiling Fortran Codes with TAU </a:t>
            </a:r>
          </a:p>
        </p:txBody>
      </p:sp>
      <p:sp>
        <p:nvSpPr>
          <p:cNvPr id="4" name="Folded Corner 3"/>
          <p:cNvSpPr/>
          <p:nvPr/>
        </p:nvSpPr>
        <p:spPr>
          <a:xfrm>
            <a:off x="764135" y="4510329"/>
            <a:ext cx="3695987" cy="1630120"/>
          </a:xfrm>
          <a:prstGeom prst="foldedCorner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457200"/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BEGIN_INSTRUMENT_SECTION</a:t>
            </a:r>
          </a:p>
          <a:p>
            <a:pPr lvl="1" indent="-457200"/>
            <a:r>
              <a:rPr lang="en-US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loops </a:t>
            </a:r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file</a:t>
            </a:r>
            <a:r>
              <a:rPr lang="en-US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*" </a:t>
            </a:r>
            <a:r>
              <a:rPr lang="en-US" altLang="ja-JP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routine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="#"</a:t>
            </a:r>
            <a:endParaRPr lang="en-US" altLang="ja-JP" sz="13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lvl="1" indent="-457200"/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memory file="</a:t>
            </a:r>
            <a:r>
              <a:rPr lang="en-US" altLang="ja-JP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foo.f90" routine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=”#"</a:t>
            </a:r>
            <a:endParaRPr lang="en-US" sz="1300" dirty="0" smtClean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lvl="1" indent="-457200"/>
            <a:r>
              <a:rPr lang="en-US" sz="13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io</a:t>
            </a:r>
            <a:r>
              <a:rPr lang="en-US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file</a:t>
            </a:r>
            <a:r>
              <a:rPr lang="en-US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abc.f90" </a:t>
            </a:r>
            <a:r>
              <a:rPr lang="en-US" altLang="ja-JP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routine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="FOO"</a:t>
            </a:r>
            <a:endParaRPr lang="en-US" altLang="ja-JP" sz="13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lvl="1" indent="-457200"/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END_INSTRUMENT_SECTION</a:t>
            </a:r>
            <a:endParaRPr lang="en-US" sz="17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4135" y="4120219"/>
            <a:ext cx="258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Example </a:t>
            </a:r>
            <a:r>
              <a:rPr lang="en-US" sz="2000" b="1" dirty="0" err="1" smtClean="0"/>
              <a:t>select.tau</a:t>
            </a:r>
            <a:r>
              <a:rPr lang="en-US" sz="2000" b="1" dirty="0" smtClean="0"/>
              <a:t> file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9641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AutoShape 3"/>
          <p:cNvSpPr>
            <a:spLocks noGrp="1" noChangeArrowheads="1"/>
          </p:cNvSpPr>
          <p:nvPr>
            <p:ph idx="1"/>
          </p:nvPr>
        </p:nvSpPr>
        <p:spPr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% export TAU_MAKEFILE=$</a:t>
            </a:r>
            <a:r>
              <a:rPr lang="en-US" sz="1200" b="1" dirty="0" smtClean="0">
                <a:latin typeface="Courier New" charset="0"/>
                <a:ea typeface="ＭＳ Ｐゴシック" charset="0"/>
                <a:cs typeface="ＭＳ Ｐゴシック" charset="0"/>
              </a:rPr>
              <a:t>TAU/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Makefile.tau-bgqtimers</a:t>
            </a:r>
            <a:r>
              <a:rPr lang="en-US" sz="1200" b="1" dirty="0" err="1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-papi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-mpi-pdt</a:t>
            </a:r>
            <a:endParaRPr lang="en-US" sz="12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% export TAU_OPTIONS=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-</a:t>
            </a:r>
            <a:r>
              <a:rPr lang="en-US" altLang="ja-JP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optTauSelectFile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=</a:t>
            </a:r>
            <a:r>
              <a:rPr lang="en-US" altLang="ja-JP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select.tau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 –</a:t>
            </a:r>
            <a:r>
              <a:rPr lang="en-US" altLang="ja-JP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optVerbose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’</a:t>
            </a:r>
            <a:endParaRPr lang="en-US" altLang="ja-JP" sz="12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% cat 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select.tau</a:t>
            </a:r>
            <a:endParaRPr lang="en-US" sz="12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  BEGIN_INSTRUMENT_SECTION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  loops routine=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#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12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  END_INSTRUMENT_SECTION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2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% export PATH=$TAU_ROOT/bin:$PATH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% make F90=tau_f90.sh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(Or edit 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Makefile</a:t>
            </a: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 and change F90=tau_f90.sh)</a:t>
            </a:r>
            <a:endParaRPr lang="en-US" sz="1200" b="1" dirty="0">
              <a:solidFill>
                <a:srgbClr val="FF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%  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200" b="1" dirty="0" err="1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qsub</a:t>
            </a:r>
            <a:r>
              <a:rPr lang="en-US" sz="12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--</a:t>
            </a:r>
            <a:r>
              <a:rPr lang="en-US" sz="1200" b="1" dirty="0" err="1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env</a:t>
            </a:r>
            <a:r>
              <a:rPr lang="en-US" sz="12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TAU_METRICS=TIME:PAPI_FP_INS:PAPI_L1_DCM –n 4 –t 15 ./</a:t>
            </a:r>
            <a:r>
              <a:rPr lang="en-US" sz="1200" b="1" dirty="0" err="1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a.out</a:t>
            </a:r>
            <a:endParaRPr lang="en-US" sz="1200" b="1" dirty="0">
              <a:solidFill>
                <a:srgbClr val="FF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paraprof</a:t>
            </a: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 -–pack 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app.ppk</a:t>
            </a:r>
            <a:endParaRPr lang="en-US" sz="12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	Move the 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app.ppk</a:t>
            </a: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 file to your desktop. 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paraprof</a:t>
            </a: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>
                <a:latin typeface="Courier New" charset="0"/>
                <a:ea typeface="ＭＳ Ｐゴシック" charset="0"/>
                <a:cs typeface="ＭＳ Ｐゴシック" charset="0"/>
              </a:rPr>
              <a:t>app.ppk</a:t>
            </a:r>
            <a:endParaRPr lang="en-US" sz="12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  Choose Options -&gt; Show Derived Metrics Panel -&gt; 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PAPI_FP_INS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, click 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/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, 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TIME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, click 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Apply</a:t>
            </a:r>
            <a:r>
              <a:rPr lang="ja-JP" altLang="en-US" sz="12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200" b="1" dirty="0">
                <a:latin typeface="Courier New" charset="0"/>
                <a:ea typeface="ＭＳ Ｐゴシック" charset="0"/>
                <a:cs typeface="ＭＳ Ｐゴシック" charset="0"/>
              </a:rPr>
              <a:t>  and choose the derived metric.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200" b="1" dirty="0"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17305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5942B7B-A7D1-694D-BD30-FEB9788EC6A7}" type="slidenum">
              <a:rPr lang="en-US" sz="1400"/>
              <a:pPr/>
              <a:t>77</a:t>
            </a:fld>
            <a:endParaRPr lang="en-US" sz="1400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>
                <a:ea typeface="ＭＳ Ｐゴシック" charset="0"/>
                <a:cs typeface="ＭＳ Ｐゴシック" charset="0"/>
              </a:rPr>
              <a:t>Generate a PAPI profile with 2 or more counters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55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AutoShape 3"/>
          <p:cNvSpPr>
            <a:spLocks noGrp="1" noChangeArrowheads="1"/>
          </p:cNvSpPr>
          <p:nvPr>
            <p:ph idx="1"/>
          </p:nvPr>
        </p:nvSpPr>
        <p:spPr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export TAU_MAKEFILE=$TAU/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Makefile.tau-bgqtimers-papi-mpi-pdt</a:t>
            </a: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export PATH=$TAU_ROOT/bin:$PATH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export TAU_OPTIONS=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sz="16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-</a:t>
            </a:r>
            <a:r>
              <a:rPr lang="en-US" altLang="ja-JP" sz="1600" b="1" dirty="0" err="1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optTrackIO</a:t>
            </a:r>
            <a:r>
              <a:rPr lang="en-US" altLang="ja-JP" sz="16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–</a:t>
            </a:r>
            <a:r>
              <a:rPr lang="en-US" altLang="ja-JP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optVerbose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make CC=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tau_cc.sh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CXX=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tau_cxx.sh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F90=tau_f90.sh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mpirun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–n 4 ./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a.out</a:t>
            </a: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paraprof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–pack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ioprofile.ppk</a:t>
            </a: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600" b="1" dirty="0">
                <a:solidFill>
                  <a:srgbClr val="FF09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export TAU_TRACK_IO_PARAMS 1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mpirun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–n 4 ./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a.out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(to track parameters used in POSIX I/O calls as context events)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20787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6AC44AA-2981-8943-91A5-EB4B5892F7D5}" type="slidenum">
              <a:rPr lang="en-US" sz="1400"/>
              <a:pPr/>
              <a:t>78</a:t>
            </a:fld>
            <a:endParaRPr lang="en-US" sz="1400"/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Tracking I/O in static binaries</a:t>
            </a:r>
          </a:p>
        </p:txBody>
      </p:sp>
    </p:spTree>
    <p:extLst>
      <p:ext uri="{BB962C8B-B14F-4D97-AF65-F5344CB8AC3E}">
        <p14:creationId xmlns:p14="http://schemas.microsoft.com/office/powerpoint/2010/main" val="220608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itchFamily="-1" charset="0"/>
              <a:buChar char="•"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Installing PDT: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sz="2000" dirty="0" err="1"/>
              <a:t>wget</a:t>
            </a:r>
            <a:r>
              <a:rPr lang="en-US" sz="2000" dirty="0"/>
              <a:t> http://</a:t>
            </a:r>
            <a:r>
              <a:rPr lang="en-US" sz="2000" dirty="0" err="1"/>
              <a:t>tau.uoregon.edu</a:t>
            </a:r>
            <a:r>
              <a:rPr lang="en-US" sz="2000" dirty="0"/>
              <a:t>/</a:t>
            </a:r>
            <a:r>
              <a:rPr lang="en-US" sz="2000" dirty="0" err="1" smtClean="0"/>
              <a:t>pdt.tgz</a:t>
            </a:r>
            <a:endParaRPr lang="en-US" sz="2000" dirty="0"/>
          </a:p>
          <a:p>
            <a:pPr lvl="1"/>
            <a:r>
              <a:rPr lang="en-US" sz="2000" dirty="0"/>
              <a:t>./</a:t>
            </a:r>
            <a:r>
              <a:rPr lang="en-US" sz="2000" dirty="0" smtClean="0"/>
              <a:t>configure –prefix=&lt;dir&gt;; </a:t>
            </a:r>
            <a:r>
              <a:rPr lang="en-US" sz="2000" dirty="0"/>
              <a:t>make ; make install</a:t>
            </a:r>
            <a:endParaRPr lang="en-US" dirty="0" smtClean="0"/>
          </a:p>
          <a:p>
            <a:pPr marL="0" indent="0">
              <a:buFont typeface="Arial" pitchFamily="-1" charset="0"/>
              <a:buChar char="•"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Installing TAU: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sz="2000" dirty="0"/>
              <a:t> </a:t>
            </a:r>
            <a:r>
              <a:rPr lang="en-US" sz="2000" dirty="0" err="1"/>
              <a:t>wget</a:t>
            </a:r>
            <a:r>
              <a:rPr lang="en-US" sz="2000" dirty="0"/>
              <a:t> http://</a:t>
            </a:r>
            <a:r>
              <a:rPr lang="en-US" sz="2000" dirty="0" err="1"/>
              <a:t>tau.uoregon.edu</a:t>
            </a:r>
            <a:r>
              <a:rPr lang="en-US" sz="2000" dirty="0"/>
              <a:t>/</a:t>
            </a:r>
            <a:r>
              <a:rPr lang="en-US" sz="2000" dirty="0" err="1"/>
              <a:t>tau.tgz</a:t>
            </a:r>
            <a:endParaRPr lang="en-US" sz="2000" dirty="0"/>
          </a:p>
          <a:p>
            <a:pPr lvl="1"/>
            <a:r>
              <a:rPr lang="en-US" sz="2000" dirty="0"/>
              <a:t> ./configure</a:t>
            </a:r>
            <a:r>
              <a:rPr lang="en-US" sz="2000" dirty="0" smtClean="0"/>
              <a:t> -</a:t>
            </a:r>
            <a:r>
              <a:rPr lang="en-US" sz="2000" dirty="0" err="1" smtClean="0"/>
              <a:t>bfd</a:t>
            </a:r>
            <a:r>
              <a:rPr lang="en-US" sz="2000" dirty="0" smtClean="0"/>
              <a:t>=download -</a:t>
            </a:r>
            <a:r>
              <a:rPr lang="en-US" sz="2000" dirty="0" err="1" smtClean="0"/>
              <a:t>pdt</a:t>
            </a:r>
            <a:r>
              <a:rPr lang="en-US" sz="2000" dirty="0"/>
              <a:t>=&lt;dir&gt;</a:t>
            </a:r>
            <a:r>
              <a:rPr lang="en-US" sz="2000" dirty="0" smtClean="0"/>
              <a:t> -</a:t>
            </a:r>
            <a:r>
              <a:rPr lang="en-US" sz="2000" dirty="0" err="1" smtClean="0"/>
              <a:t>papi</a:t>
            </a:r>
            <a:r>
              <a:rPr lang="en-US" sz="2000" dirty="0" smtClean="0"/>
              <a:t>=&lt;dir&gt; ...</a:t>
            </a:r>
          </a:p>
          <a:p>
            <a:pPr lvl="1"/>
            <a:r>
              <a:rPr lang="en-US" sz="2000" dirty="0"/>
              <a:t>make install</a:t>
            </a:r>
            <a:endParaRPr lang="en-US" sz="2000" dirty="0" smtClean="0"/>
          </a:p>
          <a:p>
            <a:pPr marL="0" indent="0">
              <a:buFont typeface="Arial" pitchFamily="-1" charset="0"/>
              <a:buChar char="•"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Using TAU: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sz="2000" dirty="0"/>
              <a:t>export TAU_MAKEFILE=&lt;</a:t>
            </a:r>
            <a:r>
              <a:rPr lang="en-US" sz="2000" dirty="0" err="1"/>
              <a:t>taudir</a:t>
            </a:r>
            <a:r>
              <a:rPr lang="en-US" sz="2000" dirty="0"/>
              <a:t>&gt;</a:t>
            </a:r>
            <a:r>
              <a:rPr lang="en-US" sz="2000" dirty="0" smtClean="0"/>
              <a:t>/&lt;arch&gt;/lib</a:t>
            </a:r>
            <a:r>
              <a:rPr lang="en-US" sz="2000" dirty="0"/>
              <a:t>/</a:t>
            </a:r>
            <a:r>
              <a:rPr lang="en-US" sz="2000" dirty="0" err="1"/>
              <a:t>Makefile.tau</a:t>
            </a:r>
            <a:r>
              <a:rPr lang="en-US" sz="2000" dirty="0" smtClean="0"/>
              <a:t>-&lt;TAGS&gt;</a:t>
            </a:r>
          </a:p>
          <a:p>
            <a:pPr lvl="1"/>
            <a:r>
              <a:rPr lang="en-US" sz="2000" dirty="0"/>
              <a:t>make CC=</a:t>
            </a:r>
            <a:r>
              <a:rPr lang="en-US" sz="2000" dirty="0" err="1"/>
              <a:t>tau_cc.sh</a:t>
            </a:r>
            <a:r>
              <a:rPr lang="en-US" sz="2000" dirty="0"/>
              <a:t>   CXX=</a:t>
            </a:r>
            <a:r>
              <a:rPr lang="en-US" sz="2000" dirty="0" err="1"/>
              <a:t>tau_cxx.sh</a:t>
            </a:r>
            <a:r>
              <a:rPr lang="en-US" sz="2000" dirty="0"/>
              <a:t>   F90=tau_f90.</a:t>
            </a:r>
            <a:r>
              <a:rPr lang="en-US" sz="2000" dirty="0" smtClean="0"/>
              <a:t>sh</a:t>
            </a:r>
            <a:endParaRPr lang="en-US" dirty="0">
              <a:ea typeface="ＭＳ Ｐゴシック" pitchFamily="-1" charset="-128"/>
            </a:endParaRPr>
          </a:p>
          <a:p>
            <a:pPr marL="0" indent="0">
              <a:buFont typeface="Arial" pitchFamily="-1" charset="0"/>
              <a:buChar char="•"/>
            </a:pP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56023E-F5FE-E54C-8B0A-F7732DB5B797}" type="slidenum">
              <a:rPr lang="en-US">
                <a:solidFill>
                  <a:srgbClr val="898989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79</a:t>
            </a:fld>
            <a:endParaRPr lang="en-US" dirty="0">
              <a:solidFill>
                <a:srgbClr val="898989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92513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Installing and Configuring TAU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69004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What are the </a:t>
            </a:r>
            <a:r>
              <a:rPr lang="en-US" b="1" dirty="0" smtClean="0"/>
              <a:t>target</a:t>
            </a:r>
            <a:r>
              <a:rPr lang="en-US" dirty="0" smtClean="0"/>
              <a:t> hardware and software?</a:t>
            </a:r>
          </a:p>
          <a:p>
            <a:pPr lvl="1"/>
            <a:r>
              <a:rPr lang="en-US" dirty="0" smtClean="0"/>
              <a:t>Shared memory via </a:t>
            </a:r>
            <a:r>
              <a:rPr lang="en-US" dirty="0" err="1" smtClean="0"/>
              <a:t>OpenMP</a:t>
            </a:r>
            <a:r>
              <a:rPr lang="en-US" dirty="0" smtClean="0"/>
              <a:t>, </a:t>
            </a:r>
            <a:r>
              <a:rPr lang="en-US" dirty="0" err="1" smtClean="0"/>
              <a:t>pthreads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Distributed memory via MPI, SHMEM, </a:t>
            </a:r>
            <a:r>
              <a:rPr lang="en-US" dirty="0" err="1" smtClean="0"/>
              <a:t>etc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Intel compilers?  IBM compilers?</a:t>
            </a:r>
          </a:p>
          <a:p>
            <a:r>
              <a:rPr lang="en-US" dirty="0" smtClean="0"/>
              <a:t>What are the </a:t>
            </a:r>
            <a:r>
              <a:rPr lang="en-US" b="1" dirty="0" smtClean="0"/>
              <a:t>application</a:t>
            </a:r>
            <a:r>
              <a:rPr lang="en-US" dirty="0" smtClean="0"/>
              <a:t> features?</a:t>
            </a:r>
          </a:p>
          <a:p>
            <a:pPr lvl="1"/>
            <a:r>
              <a:rPr lang="en-US" dirty="0" smtClean="0"/>
              <a:t>What language(s)?</a:t>
            </a:r>
          </a:p>
          <a:p>
            <a:pPr lvl="1"/>
            <a:r>
              <a:rPr lang="en-US" dirty="0" smtClean="0"/>
              <a:t>MPI? </a:t>
            </a:r>
            <a:r>
              <a:rPr lang="en-US" dirty="0" err="1" smtClean="0"/>
              <a:t>OpenMP</a:t>
            </a:r>
            <a:r>
              <a:rPr lang="en-US" dirty="0" smtClean="0"/>
              <a:t>? CUDA?</a:t>
            </a:r>
          </a:p>
          <a:p>
            <a:pPr lvl="1"/>
            <a:r>
              <a:rPr lang="en-US" dirty="0" smtClean="0"/>
              <a:t>Compute-intense? Data intense? I/O intense?</a:t>
            </a:r>
          </a:p>
          <a:p>
            <a:r>
              <a:rPr lang="en-US" dirty="0" smtClean="0"/>
              <a:t>What do I want to </a:t>
            </a:r>
            <a:r>
              <a:rPr lang="en-US" b="1" dirty="0" smtClean="0"/>
              <a:t>measure</a:t>
            </a:r>
            <a:r>
              <a:rPr lang="en-US" dirty="0" smtClean="0"/>
              <a:t>? And how?</a:t>
            </a:r>
          </a:p>
          <a:p>
            <a:pPr lvl="1"/>
            <a:r>
              <a:rPr lang="en-US" dirty="0" smtClean="0"/>
              <a:t>Wall clock time?</a:t>
            </a:r>
          </a:p>
          <a:p>
            <a:pPr lvl="1"/>
            <a:r>
              <a:rPr lang="en-US" dirty="0" smtClean="0"/>
              <a:t>Hardware performance counters?</a:t>
            </a:r>
          </a:p>
          <a:p>
            <a:pPr lvl="1"/>
            <a:r>
              <a:rPr lang="en-US" dirty="0" smtClean="0"/>
              <a:t>Probes? Library wrapping? Sampling?</a:t>
            </a:r>
          </a:p>
          <a:p>
            <a:pPr lvl="1"/>
            <a:r>
              <a:rPr lang="en-US" dirty="0" smtClean="0"/>
              <a:t>Profiles? Traces? Both?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Define your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10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1400" dirty="0" smtClean="0"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1400" dirty="0" err="1" smtClean="0">
                <a:ea typeface="ＭＳ Ｐゴシック" pitchFamily="-1" charset="-128"/>
                <a:cs typeface="ＭＳ Ｐゴシック" pitchFamily="-1" charset="-128"/>
              </a:rPr>
              <a:t>tau_compiler.sh</a:t>
            </a:r>
            <a:endParaRPr lang="en-US" sz="1400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optVerbose</a:t>
            </a:r>
            <a:r>
              <a:rPr lang="en-US" sz="1400" dirty="0" smtClean="0"/>
              <a:t>				Turn on verbose debugging messages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optCompInst</a:t>
            </a:r>
            <a:r>
              <a:rPr lang="en-US" sz="1400" dirty="0" smtClean="0">
                <a:solidFill>
                  <a:srgbClr val="FF0000"/>
                </a:solidFill>
              </a:rPr>
              <a:t>	</a:t>
            </a:r>
            <a:r>
              <a:rPr lang="en-US" sz="1400" dirty="0" smtClean="0"/>
              <a:t>		Use compiler based instrumentation</a:t>
            </a:r>
          </a:p>
          <a:p>
            <a:pPr lvl="1" eaLnBrk="1" hangingPunct="1">
              <a:buFont typeface="Wingdings" pitchFamily="-1" charset="2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optNoCompInst</a:t>
            </a:r>
            <a:r>
              <a:rPr lang="en-US" sz="1400" dirty="0" smtClean="0"/>
              <a:t>			Do not revert to compiler instrumentation if source instrumentation fails.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﻿-</a:t>
            </a:r>
            <a:r>
              <a:rPr lang="en-US" sz="1400" dirty="0" err="1" smtClean="0">
                <a:solidFill>
                  <a:srgbClr val="FF0000"/>
                </a:solidFill>
              </a:rPr>
              <a:t>optTrackIO</a:t>
            </a:r>
            <a:r>
              <a:rPr lang="en-US" sz="1400" dirty="0" smtClean="0"/>
              <a:t>         			Wrap POSIX I/O call and calculates </a:t>
            </a:r>
            <a:r>
              <a:rPr lang="en-US" sz="1400" dirty="0" err="1" smtClean="0"/>
              <a:t>vol</a:t>
            </a:r>
            <a:r>
              <a:rPr lang="en-US" sz="1400" dirty="0" smtClean="0"/>
              <a:t>/</a:t>
            </a:r>
            <a:r>
              <a:rPr lang="en-US" sz="1400" dirty="0" err="1" smtClean="0"/>
              <a:t>bw</a:t>
            </a:r>
            <a:r>
              <a:rPr lang="en-US" sz="1400" dirty="0" smtClean="0"/>
              <a:t> of I/O operations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﻿-</a:t>
            </a:r>
            <a:r>
              <a:rPr lang="en-US" sz="1400" dirty="0" err="1" smtClean="0">
                <a:solidFill>
                  <a:srgbClr val="FF0000"/>
                </a:solidFill>
              </a:rPr>
              <a:t>optMemDbg</a:t>
            </a:r>
            <a:r>
              <a:rPr lang="en-US" sz="1400" dirty="0" smtClean="0"/>
              <a:t>         			Runtime bounds checking (see TAU_MEMDBG_* </a:t>
            </a:r>
            <a:r>
              <a:rPr lang="en-US" sz="1400" dirty="0" err="1" smtClean="0"/>
              <a:t>env</a:t>
            </a:r>
            <a:r>
              <a:rPr lang="en-US" sz="1400" dirty="0" smtClean="0"/>
              <a:t> </a:t>
            </a:r>
            <a:r>
              <a:rPr lang="en-US" sz="1400" dirty="0" err="1" smtClean="0"/>
              <a:t>vars</a:t>
            </a:r>
            <a:r>
              <a:rPr lang="en-US" sz="1400" dirty="0" smtClean="0"/>
              <a:t>) 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optKeepFiles</a:t>
            </a:r>
            <a:r>
              <a:rPr lang="en-US" sz="1400" dirty="0" smtClean="0"/>
              <a:t>         			Does not remove intermediate .</a:t>
            </a:r>
            <a:r>
              <a:rPr lang="en-US" sz="1400" dirty="0" err="1" smtClean="0"/>
              <a:t>pdb</a:t>
            </a:r>
            <a:r>
              <a:rPr lang="en-US" sz="1400" dirty="0" smtClean="0"/>
              <a:t> and .inst.* files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optPreProcess</a:t>
            </a:r>
            <a:r>
              <a:rPr lang="en-US" sz="1400" dirty="0" smtClean="0"/>
              <a:t>         		Preprocess sources (</a:t>
            </a:r>
            <a:r>
              <a:rPr lang="en-US" sz="1400" dirty="0" err="1" smtClean="0"/>
              <a:t>OpenMP</a:t>
            </a:r>
            <a:r>
              <a:rPr lang="en-US" sz="1400" dirty="0" smtClean="0"/>
              <a:t>, Fortran) before instrumentation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optTauSelectFile</a:t>
            </a:r>
            <a:r>
              <a:rPr lang="en-US" sz="1400" dirty="0" smtClean="0">
                <a:solidFill>
                  <a:srgbClr val="FF0000"/>
                </a:solidFill>
              </a:rPr>
              <a:t>=</a:t>
            </a:r>
            <a:r>
              <a:rPr lang="ja-JP" altLang="en-US" sz="1400" dirty="0" smtClean="0">
                <a:solidFill>
                  <a:srgbClr val="FF0000"/>
                </a:solidFill>
                <a:ea typeface="ＭＳ Ｐゴシック" pitchFamily="-1" charset="-128"/>
              </a:rPr>
              <a:t>”</a:t>
            </a:r>
            <a:r>
              <a:rPr lang="en-US" altLang="ja-JP" sz="1400" dirty="0" smtClean="0">
                <a:solidFill>
                  <a:srgbClr val="FF0000"/>
                </a:solidFill>
              </a:rPr>
              <a:t>&lt;file&gt;"</a:t>
            </a:r>
            <a:r>
              <a:rPr lang="en-US" altLang="ja-JP" sz="1400" dirty="0" smtClean="0"/>
              <a:t> 	Specify selective instrumentation file for </a:t>
            </a:r>
            <a:r>
              <a:rPr lang="en-US" altLang="ja-JP" sz="1400" i="1" dirty="0" err="1" smtClean="0"/>
              <a:t>tau_instrumentor</a:t>
            </a:r>
            <a:endParaRPr lang="en-US" altLang="ja-JP" sz="1400" i="1" dirty="0" smtClean="0"/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optTauWrapFile</a:t>
            </a:r>
            <a:r>
              <a:rPr lang="en-US" sz="1400" dirty="0" smtClean="0">
                <a:solidFill>
                  <a:srgbClr val="FF0000"/>
                </a:solidFill>
              </a:rPr>
              <a:t>=</a:t>
            </a:r>
            <a:r>
              <a:rPr lang="ja-JP" altLang="en-US" sz="1400" dirty="0" smtClean="0">
                <a:solidFill>
                  <a:srgbClr val="FF0000"/>
                </a:solidFill>
                <a:ea typeface="ＭＳ Ｐゴシック" pitchFamily="-1" charset="-128"/>
              </a:rPr>
              <a:t>”</a:t>
            </a:r>
            <a:r>
              <a:rPr lang="en-US" altLang="ja-JP" sz="1400" dirty="0" smtClean="0">
                <a:solidFill>
                  <a:srgbClr val="FF0000"/>
                </a:solidFill>
              </a:rPr>
              <a:t>&lt;file&gt;"</a:t>
            </a:r>
            <a:r>
              <a:rPr lang="en-US" altLang="ja-JP" sz="1400" dirty="0" smtClean="0"/>
              <a:t> 	Specify path to </a:t>
            </a:r>
            <a:r>
              <a:rPr lang="en-US" altLang="ja-JP" sz="1400" i="1" dirty="0" err="1" smtClean="0"/>
              <a:t>link_options.tau</a:t>
            </a:r>
            <a:r>
              <a:rPr lang="en-US" altLang="ja-JP" sz="1400" i="1" dirty="0" smtClean="0"/>
              <a:t> </a:t>
            </a:r>
            <a:r>
              <a:rPr lang="en-US" altLang="ja-JP" sz="1400" dirty="0" smtClean="0"/>
              <a:t>generated by</a:t>
            </a:r>
            <a:r>
              <a:rPr lang="en-US" altLang="ja-JP" sz="1400" i="1" dirty="0" smtClean="0"/>
              <a:t> </a:t>
            </a:r>
            <a:r>
              <a:rPr lang="en-US" altLang="ja-JP" sz="1400" i="1" dirty="0" err="1" smtClean="0"/>
              <a:t>tau_gen_wrapper</a:t>
            </a:r>
            <a:endParaRPr lang="en-US" altLang="ja-JP" sz="1400" i="1" dirty="0" smtClean="0"/>
          </a:p>
          <a:p>
            <a:pPr lvl="1" eaLnBrk="1" hangingPunct="1">
              <a:buFontTx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optHeaderInst</a:t>
            </a:r>
            <a:r>
              <a:rPr lang="en-US" sz="1400" dirty="0" smtClean="0">
                <a:solidFill>
                  <a:srgbClr val="FF0000"/>
                </a:solidFill>
              </a:rPr>
              <a:t>	</a:t>
            </a:r>
            <a:r>
              <a:rPr lang="en-US" sz="1400" dirty="0" smtClean="0"/>
              <a:t> 		Enable Instrumentation of headers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optTrackUPCR</a:t>
            </a:r>
            <a:r>
              <a:rPr lang="en-US" sz="1400" dirty="0" smtClean="0"/>
              <a:t>        		Track UPC runtime layer routines (used with </a:t>
            </a:r>
            <a:r>
              <a:rPr lang="en-US" sz="1400" dirty="0" err="1" smtClean="0"/>
              <a:t>tau_upc.sh</a:t>
            </a:r>
            <a:r>
              <a:rPr lang="en-US" sz="1400" dirty="0" smtClean="0"/>
              <a:t>)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-optPdtF95Opts=""</a:t>
            </a:r>
            <a:r>
              <a:rPr lang="en-US" sz="1400" dirty="0" smtClean="0"/>
              <a:t> 		Add options for Fortran parser in PDT (f95parse/</a:t>
            </a:r>
            <a:r>
              <a:rPr lang="en-US" sz="1400" dirty="0" err="1" smtClean="0"/>
              <a:t>gfparse</a:t>
            </a:r>
            <a:r>
              <a:rPr lang="en-US" sz="1400" dirty="0" smtClean="0"/>
              <a:t>) …</a:t>
            </a:r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56023E-F5FE-E54C-8B0A-F7732DB5B797}" type="slidenum">
              <a:rPr lang="en-US">
                <a:solidFill>
                  <a:srgbClr val="898989"/>
                </a:solidFill>
                <a:ea typeface="ＭＳ Ｐゴシック" pitchFamily="-1" charset="-128"/>
                <a:cs typeface="ＭＳ Ｐゴシック" pitchFamily="-1" charset="-128"/>
              </a:rPr>
              <a:pPr/>
              <a:t>80</a:t>
            </a:fld>
            <a:endParaRPr lang="en-US" dirty="0">
              <a:solidFill>
                <a:srgbClr val="898989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+mn-lt"/>
                <a:ea typeface="ＭＳ Ｐゴシック" pitchFamily="-1" charset="-128"/>
                <a:cs typeface="ＭＳ Ｐゴシック" pitchFamily="-1" charset="-128"/>
              </a:rPr>
              <a:t>Compile-Time Options (TAU_OPTIONS)</a:t>
            </a:r>
            <a:endParaRPr lang="en-US" dirty="0">
              <a:latin typeface="+mn-lt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3840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Runtime Environment Variables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ATPSEC'16, 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56023E-F5FE-E54C-8B0A-F7732DB5B797}" type="slidenum">
              <a:rPr lang="en-US">
                <a:solidFill>
                  <a:srgbClr val="898989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81</a:t>
            </a:fld>
            <a:endParaRPr lang="en-US" dirty="0">
              <a:solidFill>
                <a:srgbClr val="898989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graphicFrame>
        <p:nvGraphicFramePr>
          <p:cNvPr id="4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194600"/>
              </p:ext>
            </p:extLst>
          </p:nvPr>
        </p:nvGraphicFramePr>
        <p:xfrm>
          <a:off x="346075" y="1001318"/>
          <a:ext cx="8451850" cy="5211840"/>
        </p:xfrm>
        <a:graphic>
          <a:graphicData uri="http://schemas.openxmlformats.org/drawingml/2006/table">
            <a:tbl>
              <a:tblPr/>
              <a:tblGrid>
                <a:gridCol w="2554287"/>
                <a:gridCol w="881063"/>
                <a:gridCol w="5016500"/>
              </a:tblGrid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Environment Variable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Default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Description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tracing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TAU_CALLPATH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callpath profiling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TAU_TRACK_MEMORY_LEAKS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leak detection (for use with –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optMemDbg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tau_exec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TAU_MEMDBG_PROTECT_ABOVE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bounds checking for dynamically allocated arrays. (Use with –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optMemDbg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tau_exec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–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memory_debug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).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TAU_CALLPATH_DEPTH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depth of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callpath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 Setting to 0 generates no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callpath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routine information, setting to 1 generates flat profile and context events have just parent information (e.g., Heap Entry: foo)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TAU_TRACK_IO_PARAMS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with –optTrackIO or tau_exec –io captures arguments of I/O calls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TAU_TRACK_SIGNALS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generate debugging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callstack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info when a program crashes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TAU_COMM_MATRIX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generates communication matrix display using context events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0 turns off throttling. Enabled by default to remove instrumentation in lightweight routines that are called frequently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TAU_THROTTLE_NUMCALLS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100000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the number of calls before testing for throttling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TAU_THROTTLE_PERCALL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value in microseconds. Throttle a routine if it is called over 100000 times and takes less than 10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usec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of inclusive time per call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TAU_COMPENSATE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enables runtime compensation of instrumentation overhead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TAU_PROFILE_FORMAT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Profile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“merged” generates a single file. “snapshot” generates xml format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TAU_METRICS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TIME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a comma separated list generates other metrics. (e.g., TIME:P_VIRTUAL_TIME:PAPI_FP_INS:PAPI_NATIVE_&lt;event&gt;\\:&lt;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subevent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&gt;)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5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198" y="1031799"/>
            <a:ext cx="4190080" cy="5304117"/>
          </a:xfrm>
        </p:spPr>
        <p:txBody>
          <a:bodyPr>
            <a:normAutofit/>
          </a:bodyPr>
          <a:lstStyle/>
          <a:p>
            <a:r>
              <a:rPr lang="en-US" dirty="0" smtClean="0"/>
              <a:t>Target</a:t>
            </a:r>
          </a:p>
          <a:p>
            <a:pPr lvl="1"/>
            <a:r>
              <a:rPr lang="en-US" dirty="0" smtClean="0"/>
              <a:t>Installed software</a:t>
            </a:r>
          </a:p>
          <a:p>
            <a:pPr lvl="1"/>
            <a:r>
              <a:rPr lang="en-US" dirty="0" smtClean="0"/>
              <a:t>Available compilers</a:t>
            </a:r>
          </a:p>
          <a:p>
            <a:pPr lvl="1"/>
            <a:r>
              <a:rPr lang="en-US" dirty="0" smtClean="0"/>
              <a:t>Host architecture/OS</a:t>
            </a:r>
          </a:p>
          <a:p>
            <a:r>
              <a:rPr lang="en-US" dirty="0" smtClean="0"/>
              <a:t>Application</a:t>
            </a:r>
          </a:p>
          <a:p>
            <a:pPr lvl="1"/>
            <a:r>
              <a:rPr lang="en-US" dirty="0" smtClean="0"/>
              <a:t>MPI, </a:t>
            </a:r>
            <a:r>
              <a:rPr lang="en-US" dirty="0" err="1" smtClean="0"/>
              <a:t>OpenMP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smtClean="0"/>
              <a:t>CUDA, </a:t>
            </a:r>
            <a:r>
              <a:rPr lang="en-US" dirty="0" err="1" smtClean="0"/>
              <a:t>OpenACC</a:t>
            </a:r>
            <a:r>
              <a:rPr lang="en-US" dirty="0" smtClean="0"/>
              <a:t>, etc.</a:t>
            </a:r>
          </a:p>
          <a:p>
            <a:r>
              <a:rPr lang="en-US" dirty="0"/>
              <a:t>Measurement</a:t>
            </a:r>
          </a:p>
          <a:p>
            <a:pPr lvl="1"/>
            <a:r>
              <a:rPr lang="en-US" dirty="0"/>
              <a:t>Profile, trace, or both</a:t>
            </a:r>
          </a:p>
          <a:p>
            <a:pPr lvl="1"/>
            <a:r>
              <a:rPr lang="en-US" dirty="0"/>
              <a:t>Sample, source </a:t>
            </a:r>
            <a:r>
              <a:rPr lang="en-US" dirty="0" err="1" smtClean="0"/>
              <a:t>inst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ATPSEC'16, 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T-A-M Model for Performance Engineering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4794" y="4248516"/>
            <a:ext cx="4105241" cy="10554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Target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4794" y="1466856"/>
            <a:ext cx="4105241" cy="27816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Measurement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72417" y="2262894"/>
            <a:ext cx="2701052" cy="163679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Application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8277" y="5529644"/>
            <a:ext cx="4491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Experiment = </a:t>
            </a:r>
            <a:br>
              <a:rPr lang="en-US" sz="2000" b="1" dirty="0" smtClean="0"/>
            </a:br>
            <a:r>
              <a:rPr lang="en-US" sz="2000" b="1" dirty="0" smtClean="0"/>
              <a:t>(Target, Application, Measurement)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0296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FF09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17156</TotalTime>
  <Words>3427</Words>
  <Application>Microsoft Macintosh PowerPoint</Application>
  <PresentationFormat>On-screen Show (4:3)</PresentationFormat>
  <Paragraphs>786</Paragraphs>
  <Slides>81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1" baseType="lpstr">
      <vt:lpstr>Calibri</vt:lpstr>
      <vt:lpstr>Courier</vt:lpstr>
      <vt:lpstr>Courier New</vt:lpstr>
      <vt:lpstr>ＭＳ Ｐゴシック</vt:lpstr>
      <vt:lpstr>Times</vt:lpstr>
      <vt:lpstr>Times New Roman</vt:lpstr>
      <vt:lpstr>Wingdings</vt:lpstr>
      <vt:lpstr>Arial</vt:lpstr>
      <vt:lpstr>Office Theme</vt:lpstr>
      <vt:lpstr>???</vt:lpstr>
      <vt:lpstr>Intuitive Performance Engineering at the Exascale  with TAU and TAU Commander</vt:lpstr>
      <vt:lpstr>Late breaking news</vt:lpstr>
      <vt:lpstr>A silly introduction</vt:lpstr>
      <vt:lpstr>This is faster than an abacus</vt:lpstr>
      <vt:lpstr>This is even faster</vt:lpstr>
      <vt:lpstr>Unfreeze your science fish!</vt:lpstr>
      <vt:lpstr>Performance Engineering</vt:lpstr>
      <vt:lpstr>Define your project</vt:lpstr>
      <vt:lpstr>T-A-M Model for Performance Engineering</vt:lpstr>
      <vt:lpstr>Which platform is best for my application?</vt:lpstr>
      <vt:lpstr>What are the performance characteristics of my application?</vt:lpstr>
      <vt:lpstr>How well does my target perform various tasks?</vt:lpstr>
      <vt:lpstr>TAU Commander</vt:lpstr>
      <vt:lpstr>The Tau Performance System</vt:lpstr>
      <vt:lpstr>The TAU Performance System®</vt:lpstr>
      <vt:lpstr>The TAU Performance System®</vt:lpstr>
      <vt:lpstr>TAU Supports All HPC Platforms</vt:lpstr>
      <vt:lpstr>Measurement Approaches</vt:lpstr>
      <vt:lpstr>Types of Performance Profiles</vt:lpstr>
      <vt:lpstr>How much data do you want?</vt:lpstr>
      <vt:lpstr>Performance Data Measurement</vt:lpstr>
      <vt:lpstr>Insert TAU API Calls Automatically</vt:lpstr>
      <vt:lpstr>TAU Workflow</vt:lpstr>
      <vt:lpstr>Instrument: Add Probes</vt:lpstr>
      <vt:lpstr>Measure: Gather Data</vt:lpstr>
      <vt:lpstr>Analyze: Synthesize Knowledge</vt:lpstr>
      <vt:lpstr>Using TAU: A Brief Introduction</vt:lpstr>
      <vt:lpstr>Using TAU: A Brief Introduction</vt:lpstr>
      <vt:lpstr>Hands-on (18:30 – 21:15)</vt:lpstr>
      <vt:lpstr>How Much Time per Code Region?</vt:lpstr>
      <vt:lpstr>How Many Instructions per Code Region?</vt:lpstr>
      <vt:lpstr>How Many L1 or L2 Cache Misses?</vt:lpstr>
      <vt:lpstr>How Much Memory Does the Code Use?</vt:lpstr>
      <vt:lpstr>How Much Memory Does the Code Use?</vt:lpstr>
      <vt:lpstr>Where is Memory Allocated / Deallocated?</vt:lpstr>
      <vt:lpstr>What are the I/O Characteristics?</vt:lpstr>
      <vt:lpstr>What are the I/O Characteristics?</vt:lpstr>
      <vt:lpstr>How Much Time is spent in Collectives?</vt:lpstr>
      <vt:lpstr>3D Profile Visualization</vt:lpstr>
      <vt:lpstr>3D Communication Visualization</vt:lpstr>
      <vt:lpstr>3D Topology Visualization</vt:lpstr>
      <vt:lpstr>How Does Each Routine Scale?</vt:lpstr>
      <vt:lpstr>How Does Each Routine Scale?</vt:lpstr>
      <vt:lpstr>Which Events Correlate with Runtime?</vt:lpstr>
      <vt:lpstr>When do Events Occur?</vt:lpstr>
      <vt:lpstr>When do Events Occur?</vt:lpstr>
      <vt:lpstr>What Caused My Application to Crash?</vt:lpstr>
      <vt:lpstr>What Caused My Application to Crash?</vt:lpstr>
      <vt:lpstr>What Caused My Application to Crash?</vt:lpstr>
      <vt:lpstr>Tau commander (Alpha release!)</vt:lpstr>
      <vt:lpstr>The TAU Commander Approach</vt:lpstr>
      <vt:lpstr>TAU Commander CLI Dashboard</vt:lpstr>
      <vt:lpstr>TAU Commander CLI</vt:lpstr>
      <vt:lpstr>First use on a “vanilla” system</vt:lpstr>
      <vt:lpstr>Executions create experiment trials</vt:lpstr>
      <vt:lpstr>Executions create experiment trials</vt:lpstr>
      <vt:lpstr>Changing from serial to MPI+OpenMP</vt:lpstr>
      <vt:lpstr>Workflow is unchanged</vt:lpstr>
      <vt:lpstr>Case Studies</vt:lpstr>
      <vt:lpstr>PowerPoint Presentation</vt:lpstr>
      <vt:lpstr>Target Platforms</vt:lpstr>
      <vt:lpstr>Initial Profile on Babbage</vt:lpstr>
      <vt:lpstr>Hot Spot Optimization</vt:lpstr>
      <vt:lpstr>65% Runtime Reduction (~2x faster)</vt:lpstr>
      <vt:lpstr>Cray XC30</vt:lpstr>
      <vt:lpstr>No worries, I fix it</vt:lpstr>
      <vt:lpstr>IRMHD on Intrepid and Mira</vt:lpstr>
      <vt:lpstr>IRMHD Communication Analysis</vt:lpstr>
      <vt:lpstr>IRMHD Optimization on Intrepid (BG/P)</vt:lpstr>
      <vt:lpstr>IRMHD Optimization on MIRA (BG/Q)</vt:lpstr>
      <vt:lpstr>Conclusion</vt:lpstr>
      <vt:lpstr>Downloads</vt:lpstr>
      <vt:lpstr>Acknowledgements</vt:lpstr>
      <vt:lpstr>Reference</vt:lpstr>
      <vt:lpstr>Online References</vt:lpstr>
      <vt:lpstr>Compiling Fortran Codes with TAU </vt:lpstr>
      <vt:lpstr>Generate a PAPI profile with 2 or more counters</vt:lpstr>
      <vt:lpstr>Tracking I/O in static binaries</vt:lpstr>
      <vt:lpstr>Installing and Configuring TAU</vt:lpstr>
      <vt:lpstr>Compile-Time Options (TAU_OPTIONS)</vt:lpstr>
      <vt:lpstr>Runtime Environment Variables</vt:lpstr>
    </vt:vector>
  </TitlesOfParts>
  <Company>ParaTools, Inc.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Intuitive Performance Engineering  at the Exascale  with TAU and TAU Commander</dc:title>
  <dc:creator>John Linford</dc:creator>
  <cp:lastModifiedBy>John Linford</cp:lastModifiedBy>
  <cp:revision>649</cp:revision>
  <cp:lastPrinted>2016-08-09T15:01:39Z</cp:lastPrinted>
  <dcterms:created xsi:type="dcterms:W3CDTF">2014-07-30T16:00:04Z</dcterms:created>
  <dcterms:modified xsi:type="dcterms:W3CDTF">2016-08-10T20:53:01Z</dcterms:modified>
</cp:coreProperties>
</file>