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</p:sldMasterIdLst>
  <p:notesMasterIdLst>
    <p:notesMasterId r:id="rId50"/>
  </p:notesMasterIdLst>
  <p:handoutMasterIdLst>
    <p:handoutMasterId r:id="rId51"/>
  </p:handoutMasterIdLst>
  <p:sldIdLst>
    <p:sldId id="256" r:id="rId2"/>
    <p:sldId id="735" r:id="rId3"/>
    <p:sldId id="736" r:id="rId4"/>
    <p:sldId id="746" r:id="rId5"/>
    <p:sldId id="747" r:id="rId6"/>
    <p:sldId id="740" r:id="rId7"/>
    <p:sldId id="755" r:id="rId8"/>
    <p:sldId id="749" r:id="rId9"/>
    <p:sldId id="739" r:id="rId10"/>
    <p:sldId id="742" r:id="rId11"/>
    <p:sldId id="732" r:id="rId12"/>
    <p:sldId id="752" r:id="rId13"/>
    <p:sldId id="648" r:id="rId14"/>
    <p:sldId id="649" r:id="rId15"/>
    <p:sldId id="650" r:id="rId16"/>
    <p:sldId id="737" r:id="rId17"/>
    <p:sldId id="651" r:id="rId18"/>
    <p:sldId id="745" r:id="rId19"/>
    <p:sldId id="652" r:id="rId20"/>
    <p:sldId id="653" r:id="rId21"/>
    <p:sldId id="654" r:id="rId22"/>
    <p:sldId id="655" r:id="rId23"/>
    <p:sldId id="754" r:id="rId24"/>
    <p:sldId id="750" r:id="rId25"/>
    <p:sldId id="753" r:id="rId26"/>
    <p:sldId id="658" r:id="rId27"/>
    <p:sldId id="664" r:id="rId28"/>
    <p:sldId id="659" r:id="rId29"/>
    <p:sldId id="660" r:id="rId30"/>
    <p:sldId id="661" r:id="rId31"/>
    <p:sldId id="662" r:id="rId32"/>
    <p:sldId id="663" r:id="rId33"/>
    <p:sldId id="665" r:id="rId34"/>
    <p:sldId id="666" r:id="rId35"/>
    <p:sldId id="667" r:id="rId36"/>
    <p:sldId id="668" r:id="rId37"/>
    <p:sldId id="669" r:id="rId38"/>
    <p:sldId id="696" r:id="rId39"/>
    <p:sldId id="697" r:id="rId40"/>
    <p:sldId id="671" r:id="rId41"/>
    <p:sldId id="672" r:id="rId42"/>
    <p:sldId id="673" r:id="rId43"/>
    <p:sldId id="683" r:id="rId44"/>
    <p:sldId id="684" r:id="rId45"/>
    <p:sldId id="685" r:id="rId46"/>
    <p:sldId id="686" r:id="rId47"/>
    <p:sldId id="687" r:id="rId48"/>
    <p:sldId id="68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70" autoAdjust="0"/>
    <p:restoredTop sz="78927" autoAdjust="0"/>
  </p:normalViewPr>
  <p:slideViewPr>
    <p:cSldViewPr snapToGrid="0" snapToObjects="1">
      <p:cViewPr varScale="1">
        <p:scale>
          <a:sx n="112" d="100"/>
          <a:sy n="112" d="100"/>
        </p:scale>
        <p:origin x="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7ACF-D4AD-F041-B5C4-F08D5B16873D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D156-6AF2-A640-A995-E6C8E3A12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E0056-DF4A-3745-AA01-D153CE69C132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41BE-FD6E-8A4C-9F34-513CE688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8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Collect basic routine-level timing profile to determine where most time is being spent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Collect routine-level hardware counter data to determine types of performance problems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Collect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callpath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profiles to determine sequence of events causing performance problems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Conduct finer-grained profiling and/or tracing to pinpoint performance bottlenecks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Loop-level profiling with hardware counters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Tracing of communication operations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8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1" y="2946584"/>
            <a:ext cx="7772400" cy="809953"/>
            <a:chOff x="-1" y="0"/>
            <a:chExt cx="9144001" cy="80995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paratools_small_shad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5680"/>
            <a:ext cx="2057400" cy="5252721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5681"/>
            <a:ext cx="6019800" cy="5252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46032" y="1384272"/>
            <a:ext cx="8251882" cy="5033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43875" y="6597650"/>
            <a:ext cx="985838" cy="149225"/>
          </a:xfrm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A5B7ADFF-E941-5842-9497-732693526E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Copyright © ParaTools, Inc.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5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5304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35262" y="6492875"/>
            <a:ext cx="6172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3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22313" y="3732996"/>
            <a:ext cx="7772400" cy="755089"/>
            <a:chOff x="-1" y="0"/>
            <a:chExt cx="9144001" cy="755089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247551"/>
              <a:chOff x="-1" y="507538"/>
              <a:chExt cx="9144001" cy="247551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2475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1"/>
                <a:ext cx="3657600" cy="1828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aratools_small_shad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197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362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97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97" y="1671560"/>
            <a:ext cx="4206240" cy="4664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55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55" y="1671560"/>
            <a:ext cx="4206240" cy="4664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31798"/>
            <a:ext cx="5252002" cy="5304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196" y="1031798"/>
            <a:ext cx="3200400" cy="5304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2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rot="10800000">
            <a:off x="1" y="6441445"/>
            <a:ext cx="9143999" cy="100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1" y="6492874"/>
            <a:ext cx="9144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" y="0"/>
            <a:ext cx="9144001" cy="809953"/>
            <a:chOff x="-1" y="0"/>
            <a:chExt cx="9144001" cy="809953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3" name="Rectangle 22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197" y="1031800"/>
            <a:ext cx="8681405" cy="529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264" y="6492875"/>
            <a:ext cx="6167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02358" y="6492875"/>
            <a:ext cx="907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6AED-BC71-3D4D-8309-CF5F710814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paratools_small_shadow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1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atools.com/2017/04/knl-hands-on-exercises/" TargetMode="Externa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86" y="1082706"/>
            <a:ext cx="8453028" cy="2509046"/>
          </a:xfrm>
        </p:spPr>
        <p:txBody>
          <a:bodyPr>
            <a:noAutofit/>
          </a:bodyPr>
          <a:lstStyle/>
          <a:p>
            <a:r>
              <a:rPr lang="en-US" sz="4800" dirty="0" smtClean="0"/>
              <a:t>TAU Commander</a:t>
            </a:r>
            <a:br>
              <a:rPr lang="en-US" sz="4800" dirty="0" smtClean="0"/>
            </a:br>
            <a:r>
              <a:rPr lang="en-US" sz="4800" dirty="0" smtClean="0"/>
              <a:t>Hands On Exercises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25180"/>
            <a:ext cx="6400800" cy="7853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KNL Workshop</a:t>
            </a:r>
          </a:p>
          <a:p>
            <a:r>
              <a:rPr lang="en-US" sz="2000" dirty="0" smtClean="0"/>
              <a:t>25 April 2017, ARL, Aberdeen, MD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54103" y="4166503"/>
            <a:ext cx="3944412" cy="78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Dr. John </a:t>
            </a:r>
            <a:r>
              <a:rPr lang="en-US" sz="2000" dirty="0" err="1" smtClean="0"/>
              <a:t>Wohlbier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Engility</a:t>
            </a:r>
            <a:r>
              <a:rPr lang="en-US" sz="2000" dirty="0" smtClean="0"/>
              <a:t> </a:t>
            </a:r>
            <a:r>
              <a:rPr lang="en-US" sz="2000" dirty="0"/>
              <a:t>Corp.</a:t>
            </a:r>
            <a:br>
              <a:rPr lang="en-US" sz="2000" dirty="0"/>
            </a:br>
            <a:r>
              <a:rPr lang="en-US" sz="2000" dirty="0" err="1"/>
              <a:t>John.Wohlbier.ctr@engilitycorp.com</a:t>
            </a:r>
            <a:endParaRPr lang="en-US" sz="20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5486" y="4166503"/>
            <a:ext cx="4254453" cy="785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Dr. John C. Linford</a:t>
            </a:r>
            <a:br>
              <a:rPr lang="en-US" sz="2000" dirty="0" smtClean="0"/>
            </a:br>
            <a:r>
              <a:rPr lang="en-US" sz="2000" dirty="0" smtClean="0"/>
              <a:t>ParaTools, Inc.</a:t>
            </a:r>
            <a:br>
              <a:rPr lang="en-US" sz="2000" dirty="0" smtClean="0"/>
            </a:br>
            <a:r>
              <a:rPr lang="en-US" sz="2000" dirty="0" err="1" smtClean="0"/>
              <a:t>jlinford@paratools.com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97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Workshop materials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on 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KNL: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tar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xzf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$PET_HOME/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pkgs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/FUN3D_Miniapp1.tgz</a:t>
            </a:r>
          </a:p>
          <a:p>
            <a:pPr marL="0" indent="0">
              <a:buNone/>
            </a:pP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Download from </a:t>
            </a:r>
            <a:r>
              <a:rPr lang="en-US" sz="2400" i="1" dirty="0" err="1" smtClean="0">
                <a:latin typeface="Calibri" charset="0"/>
                <a:ea typeface="Calibri" charset="0"/>
                <a:cs typeface="Calibri" charset="0"/>
              </a:rPr>
              <a:t>paratools.com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 if on another system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cd FUN3D_Miniapp1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/</a:t>
            </a:r>
          </a:p>
          <a:p>
            <a:pPr marL="0" indent="0">
              <a:buNone/>
            </a:pP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tau initialize --arch KNL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Initialize the TAU Project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4309110" y="4194810"/>
            <a:ext cx="1314450" cy="18745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1428" y="5132070"/>
            <a:ext cx="339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x86_64 on Thunder, </a:t>
            </a:r>
            <a:br>
              <a:rPr lang="en-US" dirty="0" smtClean="0"/>
            </a:br>
            <a:r>
              <a:rPr lang="en-US" dirty="0" smtClean="0"/>
              <a:t>or don’t use --arch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Default TAU Project for </a:t>
            </a:r>
            <a:r>
              <a:rPr lang="en-US" dirty="0" err="1" smtClean="0"/>
              <a:t>Miniapp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51" y="1031875"/>
            <a:ext cx="6536747" cy="5303838"/>
          </a:xfrm>
        </p:spPr>
      </p:pic>
    </p:spTree>
    <p:extLst>
      <p:ext uri="{BB962C8B-B14F-4D97-AF65-F5344CB8AC3E}">
        <p14:creationId xmlns:p14="http://schemas.microsoft.com/office/powerpoint/2010/main" val="173137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smtClean="0">
                <a:latin typeface="Menlo" charset="0"/>
              </a:rPr>
              <a:t>tau </a:t>
            </a:r>
            <a:r>
              <a:rPr lang="en-US" sz="2400" dirty="0">
                <a:latin typeface="Menlo" charset="0"/>
              </a:rPr>
              <a:t>target --help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usage: tau target &lt;subcommand&gt; [arguments]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/>
            </a:r>
            <a:br>
              <a:rPr lang="en-US" sz="1200" dirty="0">
                <a:latin typeface="Menlo" charset="0"/>
              </a:rPr>
            </a:br>
            <a:endParaRPr lang="en-US" sz="1200" dirty="0">
              <a:latin typeface="Menlo" charset="0"/>
            </a:endParaRP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Create and manage target configurations.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/>
            </a:r>
            <a:br>
              <a:rPr lang="en-US" sz="1200" dirty="0">
                <a:latin typeface="Menlo" charset="0"/>
              </a:rPr>
            </a:br>
            <a:endParaRPr lang="en-US" sz="1200" dirty="0">
              <a:latin typeface="Menlo" charset="0"/>
            </a:endParaRPr>
          </a:p>
          <a:p>
            <a:pPr marL="0" indent="0">
              <a:buNone/>
            </a:pPr>
            <a:r>
              <a:rPr lang="en-US" sz="1200" b="1" dirty="0">
                <a:latin typeface="Menlo" charset="0"/>
              </a:rPr>
              <a:t>Positional Arguments</a:t>
            </a:r>
            <a:r>
              <a:rPr lang="en-US" sz="1200" dirty="0">
                <a:latin typeface="Menlo" charset="0"/>
              </a:rPr>
              <a:t>: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C33720"/>
                </a:solidFill>
                <a:latin typeface="Menlo" charset="0"/>
              </a:rPr>
              <a:t>&lt;subcommand&gt;</a:t>
            </a:r>
            <a:r>
              <a:rPr lang="en-US" sz="1200" dirty="0">
                <a:latin typeface="Menlo" charset="0"/>
              </a:rPr>
              <a:t>  See 'subcommands' below.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C33720"/>
                </a:solidFill>
                <a:latin typeface="Menlo" charset="0"/>
              </a:rPr>
              <a:t>[arguments]</a:t>
            </a:r>
            <a:r>
              <a:rPr lang="en-US" sz="1200" dirty="0">
                <a:latin typeface="Menlo" charset="0"/>
              </a:rPr>
              <a:t>   Arguments to be passed to &lt;subcommand&gt;.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/>
            </a:r>
            <a:br>
              <a:rPr lang="en-US" sz="1200" dirty="0">
                <a:latin typeface="Menlo" charset="0"/>
              </a:rPr>
            </a:br>
            <a:endParaRPr lang="en-US" sz="1200" dirty="0">
              <a:latin typeface="Menlo" charset="0"/>
            </a:endParaRPr>
          </a:p>
          <a:p>
            <a:pPr marL="0" indent="0">
              <a:buNone/>
            </a:pPr>
            <a:r>
              <a:rPr lang="en-US" sz="1200" b="1" dirty="0">
                <a:latin typeface="Menlo" charset="0"/>
              </a:rPr>
              <a:t>Optional Arguments</a:t>
            </a:r>
            <a:r>
              <a:rPr lang="en-US" sz="1200" dirty="0">
                <a:latin typeface="Menlo" charset="0"/>
              </a:rPr>
              <a:t>: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C33720"/>
                </a:solidFill>
                <a:latin typeface="Menlo" charset="0"/>
              </a:rPr>
              <a:t>-h</a:t>
            </a:r>
            <a:r>
              <a:rPr lang="en-US" sz="1200" dirty="0">
                <a:latin typeface="Menlo" charset="0"/>
              </a:rPr>
              <a:t>, </a:t>
            </a:r>
            <a:r>
              <a:rPr lang="en-US" sz="1200" dirty="0">
                <a:solidFill>
                  <a:srgbClr val="C33720"/>
                </a:solidFill>
                <a:latin typeface="Menlo" charset="0"/>
              </a:rPr>
              <a:t>--help</a:t>
            </a:r>
            <a:r>
              <a:rPr lang="en-US" sz="1200" dirty="0">
                <a:latin typeface="Menlo" charset="0"/>
              </a:rPr>
              <a:t>    Show this help message and exit.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/>
            </a:r>
            <a:br>
              <a:rPr lang="en-US" sz="1200" dirty="0">
                <a:latin typeface="Menlo" charset="0"/>
              </a:rPr>
            </a:br>
            <a:endParaRPr lang="en-US" sz="1200" dirty="0">
              <a:latin typeface="Menlo" charset="0"/>
            </a:endParaRPr>
          </a:p>
          <a:p>
            <a:pPr marL="0" indent="0">
              <a:buNone/>
            </a:pPr>
            <a:r>
              <a:rPr lang="en-US" sz="1200" b="1" dirty="0">
                <a:latin typeface="Menlo" charset="0"/>
              </a:rPr>
              <a:t>Subcommands:</a:t>
            </a:r>
            <a:endParaRPr lang="en-US" sz="1200" dirty="0">
              <a:latin typeface="Menlo" charset="0"/>
            </a:endParaRP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34BD26"/>
                </a:solidFill>
                <a:latin typeface="Menlo" charset="0"/>
              </a:rPr>
              <a:t>copy          </a:t>
            </a:r>
            <a:r>
              <a:rPr lang="en-US" sz="1200" dirty="0">
                <a:latin typeface="Menlo" charset="0"/>
              </a:rPr>
              <a:t>  Copy and modify target configurations.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34BD26"/>
                </a:solidFill>
                <a:latin typeface="Menlo" charset="0"/>
              </a:rPr>
              <a:t>create        </a:t>
            </a:r>
            <a:r>
              <a:rPr lang="en-US" sz="1200" dirty="0">
                <a:latin typeface="Menlo" charset="0"/>
              </a:rPr>
              <a:t>  Create target configurations.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34BD26"/>
                </a:solidFill>
                <a:latin typeface="Menlo" charset="0"/>
              </a:rPr>
              <a:t>delete        </a:t>
            </a:r>
            <a:r>
              <a:rPr lang="en-US" sz="1200" dirty="0">
                <a:latin typeface="Menlo" charset="0"/>
              </a:rPr>
              <a:t>  Delete target configurations.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34BD26"/>
                </a:solidFill>
                <a:latin typeface="Menlo" charset="0"/>
              </a:rPr>
              <a:t>edit          </a:t>
            </a:r>
            <a:r>
              <a:rPr lang="en-US" sz="1200" dirty="0">
                <a:latin typeface="Menlo" charset="0"/>
              </a:rPr>
              <a:t>  Modify target configurations.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34BD26"/>
                </a:solidFill>
                <a:latin typeface="Menlo" charset="0"/>
              </a:rPr>
              <a:t>list          </a:t>
            </a:r>
            <a:r>
              <a:rPr lang="en-US" sz="1200" dirty="0">
                <a:latin typeface="Menlo" charset="0"/>
              </a:rPr>
              <a:t>  Show target configuration data.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  </a:t>
            </a:r>
            <a:r>
              <a:rPr lang="en-US" sz="1200" dirty="0">
                <a:solidFill>
                  <a:srgbClr val="34BD26"/>
                </a:solidFill>
                <a:latin typeface="Menlo" charset="0"/>
              </a:rPr>
              <a:t>metrics       </a:t>
            </a:r>
            <a:r>
              <a:rPr lang="en-US" sz="1200" dirty="0">
                <a:latin typeface="Menlo" charset="0"/>
              </a:rPr>
              <a:t>  Show metrics available on this target.</a:t>
            </a: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/>
            </a:r>
            <a:br>
              <a:rPr lang="en-US" sz="1200" dirty="0">
                <a:latin typeface="Menlo" charset="0"/>
              </a:rPr>
            </a:br>
            <a:endParaRPr lang="en-US" sz="1200" dirty="0">
              <a:latin typeface="Menlo" charset="0"/>
            </a:endParaRPr>
          </a:p>
          <a:p>
            <a:pPr marL="0" indent="0">
              <a:buNone/>
            </a:pPr>
            <a:r>
              <a:rPr lang="en-US" sz="1200" dirty="0">
                <a:latin typeface="Menlo" charset="0"/>
              </a:rPr>
              <a:t>See 'tau target &lt;subcommand&gt; --help' for more information on &lt;subcommand&gt;.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400BD9"/>
              </a:solidFill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tau target edit knl-login01 --new-name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knl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400BD9"/>
              </a:solidFill>
              <a:latin typeface="Menlo-Bold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Modify project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cd </a:t>
            </a:r>
            <a:r>
              <a:rPr lang="en-US" sz="2000" b="1" dirty="0" smtClean="0">
                <a:solidFill>
                  <a:srgbClr val="FF0000"/>
                </a:solidFill>
                <a:latin typeface="Menlo-Regular" charset="0"/>
              </a:rPr>
              <a:t>baseline</a:t>
            </a:r>
            <a:endParaRPr lang="en-US" sz="2000" b="1" dirty="0">
              <a:solidFill>
                <a:srgbClr val="FF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 vi 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Makefile</a:t>
            </a: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1651C"/>
                </a:solidFill>
                <a:latin typeface="Menlo-Regular" charset="0"/>
              </a:rPr>
              <a:t>  </a:t>
            </a:r>
            <a:r>
              <a:rPr lang="en-US" sz="2000" dirty="0">
                <a:solidFill>
                  <a:srgbClr val="C1651C"/>
                </a:solidFill>
                <a:latin typeface="Menlo-Regular" charset="0"/>
              </a:rPr>
              <a:t>1 </a:t>
            </a:r>
            <a:r>
              <a:rPr lang="en-US" sz="2000" dirty="0">
                <a:solidFill>
                  <a:srgbClr val="400BD9"/>
                </a:solidFill>
                <a:latin typeface="Menlo-Regular" charset="0"/>
              </a:rPr>
              <a:t># Fortran Compiler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1651C"/>
                </a:solidFill>
                <a:latin typeface="Menlo-Regular" charset="0"/>
              </a:rPr>
              <a:t>  2 </a:t>
            </a:r>
            <a:r>
              <a:rPr lang="en-US" sz="2000" dirty="0">
                <a:solidFill>
                  <a:srgbClr val="2EAEBB"/>
                </a:solidFill>
                <a:latin typeface="Menlo-Regular" charset="0"/>
              </a:rPr>
              <a:t>FC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Menlo-Regular" charset="0"/>
              </a:rPr>
              <a:t>tau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enlo-Regular" charset="0"/>
              </a:rPr>
              <a:t>ifort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1651C"/>
                </a:solidFill>
                <a:latin typeface="Menlo-Regular" charset="0"/>
              </a:rPr>
              <a:t>  3 </a:t>
            </a:r>
            <a:r>
              <a:rPr lang="de-DE" sz="2000" dirty="0">
                <a:solidFill>
                  <a:srgbClr val="400BD9"/>
                </a:solidFill>
                <a:latin typeface="Menlo-Regular" charset="0"/>
              </a:rPr>
              <a:t>#FC = mpif90</a:t>
            </a:r>
            <a:endParaRPr lang="de-DE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1651C"/>
                </a:solidFill>
                <a:latin typeface="Menlo-Regular" charset="0"/>
              </a:rPr>
              <a:t>  4 </a:t>
            </a:r>
            <a:endParaRPr lang="de-DE" sz="2000" dirty="0" smtClean="0">
              <a:solidFill>
                <a:srgbClr val="C1651C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C1651C"/>
                </a:solidFill>
                <a:latin typeface="Menlo-Regular" charset="0"/>
              </a:rPr>
              <a:t>...</a:t>
            </a:r>
            <a:endParaRPr lang="de-DE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1651C"/>
                </a:solidFill>
                <a:latin typeface="Menlo-Regular" charset="0"/>
              </a:rPr>
              <a:t> 16 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1651C"/>
                </a:solidFill>
                <a:latin typeface="Menlo-Regular" charset="0"/>
              </a:rPr>
              <a:t> 17 </a:t>
            </a:r>
            <a:r>
              <a:rPr lang="en-US" sz="2000" dirty="0">
                <a:solidFill>
                  <a:srgbClr val="400BD9"/>
                </a:solidFill>
                <a:latin typeface="Menlo-Regular" charset="0"/>
              </a:rPr>
              <a:t># Program name(s)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C1651C"/>
                </a:solidFill>
                <a:latin typeface="Menlo-Regular" charset="0"/>
              </a:rPr>
              <a:t> 18 </a:t>
            </a:r>
            <a:r>
              <a:rPr lang="en-US" sz="2000" dirty="0">
                <a:solidFill>
                  <a:srgbClr val="2EAEBB"/>
                </a:solidFill>
                <a:latin typeface="Menlo-Regular" charset="0"/>
              </a:rPr>
              <a:t>PROGRAMS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= </a:t>
            </a:r>
            <a:r>
              <a:rPr lang="en-US" sz="2000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C1651C"/>
                </a:solidFill>
                <a:latin typeface="Menlo-Regular" charset="0"/>
              </a:rPr>
              <a:t> 19 </a:t>
            </a:r>
            <a:endParaRPr lang="fi-FI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C1651C"/>
                </a:solidFill>
                <a:latin typeface="Menlo-Regular" charset="0"/>
              </a:rPr>
              <a:t> 20 .PHONY:</a:t>
            </a:r>
            <a:r>
              <a:rPr lang="fi-FI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enlo-Regular" charset="0"/>
              </a:rPr>
              <a:t>all</a:t>
            </a:r>
            <a:r>
              <a:rPr lang="fi-FI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enlo-Regular" charset="0"/>
              </a:rPr>
              <a:t>clean</a:t>
            </a:r>
            <a:r>
              <a:rPr lang="fi-FI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enlo-Regular" charset="0"/>
              </a:rPr>
              <a:t>run</a:t>
            </a:r>
            <a:endParaRPr lang="fi-FI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C1651C"/>
                </a:solidFill>
                <a:latin typeface="Menlo-Regular" charset="0"/>
              </a:rPr>
              <a:t> 21 </a:t>
            </a:r>
            <a:endParaRPr lang="cs-CZ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C1651C"/>
                </a:solidFill>
                <a:latin typeface="Menlo-Regular" charset="0"/>
              </a:rPr>
              <a:t> 22 </a:t>
            </a:r>
            <a:r>
              <a:rPr lang="cs-CZ" sz="2000" dirty="0" err="1">
                <a:solidFill>
                  <a:srgbClr val="2EAEBB"/>
                </a:solidFill>
                <a:latin typeface="Menlo-Regular" charset="0"/>
              </a:rPr>
              <a:t>all</a:t>
            </a:r>
            <a:r>
              <a:rPr lang="cs-CZ" sz="2000" dirty="0">
                <a:solidFill>
                  <a:srgbClr val="2EAEBB"/>
                </a:solidFill>
                <a:latin typeface="Menlo-Regular" charset="0"/>
              </a:rPr>
              <a:t>:</a:t>
            </a:r>
            <a:r>
              <a:rPr lang="cs-CZ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cs-CZ" sz="2000" dirty="0">
                <a:solidFill>
                  <a:srgbClr val="2EAEBB"/>
                </a:solidFill>
                <a:latin typeface="Menlo-Regular" charset="0"/>
              </a:rPr>
              <a:t>$(PROGRAMS)</a:t>
            </a:r>
            <a:endParaRPr lang="cs-CZ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is-IS" sz="2000" dirty="0">
                <a:solidFill>
                  <a:srgbClr val="C1651C"/>
                </a:solidFill>
                <a:latin typeface="Menlo-Regular" charset="0"/>
              </a:rPr>
              <a:t> 23 </a:t>
            </a:r>
            <a:endParaRPr lang="is-I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C1651C"/>
                </a:solidFill>
                <a:latin typeface="Menlo-Regular" charset="0"/>
              </a:rPr>
              <a:t> 24 </a:t>
            </a:r>
            <a:r>
              <a:rPr lang="it-IT" sz="2000" dirty="0" err="1">
                <a:solidFill>
                  <a:srgbClr val="2EAEBB"/>
                </a:solidFill>
                <a:latin typeface="Menlo-Regular" charset="0"/>
              </a:rPr>
              <a:t>run</a:t>
            </a:r>
            <a:r>
              <a:rPr lang="it-IT" sz="2000" dirty="0">
                <a:solidFill>
                  <a:srgbClr val="2EAEBB"/>
                </a:solidFill>
                <a:latin typeface="Menlo-Regular" charset="0"/>
              </a:rPr>
              <a:t>:</a:t>
            </a:r>
            <a:r>
              <a:rPr lang="it-IT" sz="20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Menlo-Regular" charset="0"/>
              </a:rPr>
              <a:t>all</a:t>
            </a:r>
            <a:endParaRPr lang="it-IT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C1651C"/>
                </a:solidFill>
                <a:latin typeface="Menlo-Regular" charset="0"/>
              </a:rPr>
              <a:t> 25 </a:t>
            </a:r>
            <a:r>
              <a:rPr lang="it-IT" sz="2000" dirty="0">
                <a:solidFill>
                  <a:srgbClr val="400BD9"/>
                </a:solidFill>
                <a:latin typeface="Menlo-Regular" charset="0"/>
              </a:rPr>
              <a:t>  </a:t>
            </a:r>
            <a:r>
              <a:rPr lang="it-IT" sz="2000" b="1" dirty="0">
                <a:solidFill>
                  <a:srgbClr val="FF0000"/>
                </a:solidFill>
                <a:latin typeface="Menlo-Regular" charset="0"/>
              </a:rPr>
              <a:t>tau</a:t>
            </a:r>
            <a:r>
              <a:rPr lang="it-IT" sz="2000" dirty="0">
                <a:solidFill>
                  <a:srgbClr val="B42419"/>
                </a:solidFill>
                <a:latin typeface="Menlo-Regular" charset="0"/>
              </a:rPr>
              <a:t> ./</a:t>
            </a:r>
            <a:r>
              <a:rPr lang="it-IT" sz="2000" dirty="0" err="1">
                <a:solidFill>
                  <a:srgbClr val="B42419"/>
                </a:solidFill>
                <a:latin typeface="Menlo-Regular" charset="0"/>
              </a:rPr>
              <a:t>point_solve</a:t>
            </a:r>
            <a:endParaRPr lang="it-IT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is-IS" sz="2000" dirty="0">
                <a:solidFill>
                  <a:srgbClr val="C1651C"/>
                </a:solidFill>
                <a:latin typeface="Menlo-Regular" charset="0"/>
              </a:rPr>
              <a:t> 26 </a:t>
            </a: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`tau` to compile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122577" y="1517514"/>
            <a:ext cx="3725695" cy="14299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Prepend `</a:t>
            </a:r>
            <a:r>
              <a:rPr lang="en-US" sz="2400" b="1" dirty="0" smtClean="0">
                <a:solidFill>
                  <a:schemeClr val="accent2"/>
                </a:solidFill>
              </a:rPr>
              <a:t>tau</a:t>
            </a:r>
            <a:r>
              <a:rPr lang="en-US" sz="2400" smtClean="0">
                <a:solidFill>
                  <a:schemeClr val="tx1"/>
                </a:solidFill>
              </a:rPr>
              <a:t>` command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508441" y="4905950"/>
            <a:ext cx="3725695" cy="14299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Prepend `</a:t>
            </a:r>
            <a:r>
              <a:rPr lang="en-US" sz="2400" b="1" dirty="0" smtClean="0">
                <a:solidFill>
                  <a:schemeClr val="accent2"/>
                </a:solidFill>
              </a:rPr>
              <a:t>tau</a:t>
            </a:r>
            <a:r>
              <a:rPr lang="en-US" sz="2400" smtClean="0">
                <a:solidFill>
                  <a:schemeClr val="tx1"/>
                </a:solidFill>
              </a:rPr>
              <a:t>` command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`tau` to compile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97" y="4613440"/>
            <a:ext cx="8680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TAU Commander constructs a new command line to match the selected experiment.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May replace compiler commands with TAU’s compiler wrapper scripts.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May set environment variables, parse configuration files, etc.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If no changes are required then nothing is changed.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8197" y="1031800"/>
            <a:ext cx="8681405" cy="70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 make</a:t>
            </a:r>
          </a:p>
          <a:p>
            <a:pPr marL="0" indent="0">
              <a:buFont typeface="Arial"/>
              <a:buNone/>
            </a:pPr>
            <a:endParaRPr lang="en-US" dirty="0">
              <a:latin typeface="Menlo" charset="0"/>
              <a:ea typeface="Menlo" charset="0"/>
              <a:cs typeface="Menlo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7" y="1741252"/>
            <a:ext cx="8680450" cy="2831206"/>
          </a:xfrm>
        </p:spPr>
      </p:pic>
    </p:spTree>
    <p:extLst>
      <p:ext uri="{BB962C8B-B14F-4D97-AF65-F5344CB8AC3E}">
        <p14:creationId xmlns:p14="http://schemas.microsoft.com/office/powerpoint/2010/main" val="12982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pwd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dirty="0">
                <a:latin typeface="Menlo" charset="0"/>
                <a:ea typeface="Menlo" charset="0"/>
                <a:cs typeface="Menlo" charset="0"/>
              </a:rPr>
              <a:t>~/FUN3D_Miniapp1/baseline</a:t>
            </a:r>
          </a:p>
          <a:p>
            <a:pPr marL="0" indent="0">
              <a:buNone/>
            </a:pP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srun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--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pty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-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p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pettt-qf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SHELL</a:t>
            </a:r>
          </a:p>
          <a:p>
            <a:pPr marL="0" indent="0">
              <a:buNone/>
            </a:pPr>
            <a:r>
              <a:rPr lang="en-US" sz="2000" i="1" dirty="0" smtClean="0"/>
              <a:t>Or, on Thunder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qsub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 -A &lt;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proj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&gt; -l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</a:rPr>
              <a:t>ncpus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=36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-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q debug 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\</a:t>
            </a:r>
            <a:br>
              <a:rPr lang="en-US" sz="2000" dirty="0" smtClean="0">
                <a:latin typeface="Menlo" charset="0"/>
                <a:ea typeface="Menlo" charset="0"/>
                <a:cs typeface="Menlo" charset="0"/>
              </a:rPr>
            </a:b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       -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l </a:t>
            </a:r>
            <a:r>
              <a:rPr lang="en-US" sz="2000" dirty="0" err="1" smtClean="0">
                <a:latin typeface="Menlo" charset="0"/>
                <a:ea typeface="Menlo" charset="0"/>
                <a:cs typeface="Menlo" charset="0"/>
              </a:rPr>
              <a:t>walltime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=00:30:00 </a:t>
            </a: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-</a:t>
            </a:r>
            <a:r>
              <a:rPr lang="en-US" sz="2000" dirty="0" smtClean="0">
                <a:latin typeface="Menlo" charset="0"/>
                <a:ea typeface="Menlo" charset="0"/>
                <a:cs typeface="Menlo" charset="0"/>
              </a:rPr>
              <a:t>I</a:t>
            </a:r>
            <a:endParaRPr lang="en-US" sz="2000" dirty="0"/>
          </a:p>
          <a:p>
            <a:pPr marL="0" indent="0">
              <a:buNone/>
            </a:pP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tau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./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point_solve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`tau` to run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26230" y="5715000"/>
            <a:ext cx="4863381" cy="6209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on all platforms: X86_64, KNL, PowerPC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0" y="1031875"/>
            <a:ext cx="6776269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Miniapp</a:t>
            </a:r>
            <a:r>
              <a:rPr lang="en-US" dirty="0" smtClean="0"/>
              <a:t> 1 Output with TAU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2083" y="2480553"/>
            <a:ext cx="3385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Sets appropriate </a:t>
            </a:r>
            <a:r>
              <a:rPr lang="en-US" smtClean="0"/>
              <a:t>environment variables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70754" y="1755641"/>
            <a:ext cx="33852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Tracks experiment metadata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8015" y="4675761"/>
            <a:ext cx="3385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Stores generated data in a performance database.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3482502" y="1755641"/>
            <a:ext cx="1588252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 flipV="1">
            <a:off x="2597285" y="2803718"/>
            <a:ext cx="142479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2951558" y="4998927"/>
            <a:ext cx="1246457" cy="738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tau show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`tau` to view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0"/>
          <a:stretch/>
        </p:blipFill>
        <p:spPr>
          <a:xfrm>
            <a:off x="468975" y="1497790"/>
            <a:ext cx="8440626" cy="4338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6347" y="3469531"/>
            <a:ext cx="27669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Fall back to console output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39890" y="3792697"/>
            <a:ext cx="1246457" cy="738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1877" y="1048581"/>
            <a:ext cx="33852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 java </a:t>
            </a:r>
            <a:r>
              <a:rPr lang="en-US" smtClean="0"/>
              <a:t>on compute nodes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35262" y="1233247"/>
            <a:ext cx="1966615" cy="599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8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enlo-Regular" charset="0"/>
              </a:rPr>
              <a:t>tau show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profile from the head node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79" y="1503784"/>
            <a:ext cx="6556443" cy="46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Node 0 Exclusive Time Profile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43489"/>
            <a:ext cx="8680450" cy="408061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8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sweep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1,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n_sweeps</a:t>
            </a:r>
            <a:endParaRPr lang="en-US" sz="1800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sweep_start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sweep_end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sweep_stride</a:t>
            </a:r>
            <a:endParaRPr lang="en-US" sz="1800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 err="1" smtClean="0">
                <a:solidFill>
                  <a:srgbClr val="0000C0"/>
                </a:solidFill>
                <a:latin typeface="Monaco" charset="0"/>
              </a:rPr>
              <a:t>ipass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= 1, 2</a:t>
            </a:r>
          </a:p>
          <a:p>
            <a:pPr marL="0" indent="0">
              <a:buNone/>
            </a:pPr>
            <a:r>
              <a:rPr lang="ro-RO" sz="1800" dirty="0" smtClean="0">
                <a:solidFill>
                  <a:srgbClr val="0000C0"/>
                </a:solidFill>
                <a:latin typeface="Monaco" charset="0"/>
              </a:rPr>
              <a:t>      start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color_indices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      end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800" dirty="0" err="1">
                <a:solidFill>
                  <a:srgbClr val="0000C0"/>
                </a:solidFill>
                <a:latin typeface="Monaco" charset="0"/>
              </a:rPr>
              <a:t>color_boundary_end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sz="1800" dirty="0" smtClean="0">
              <a:solidFill>
                <a:srgbClr val="0000C0"/>
              </a:solidFill>
              <a:highlight>
                <a:srgbClr val="E8F2FE"/>
              </a:highlight>
              <a:latin typeface="Monaco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C0"/>
                </a:solidFill>
                <a:latin typeface="Monaco" charset="0"/>
              </a:rPr>
              <a:t>      </a:t>
            </a: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start</a:t>
            </a:r>
            <a:r>
              <a:rPr lang="en-US" sz="18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800" dirty="0">
                <a:solidFill>
                  <a:srgbClr val="0000C0"/>
                </a:solidFill>
                <a:latin typeface="Monaco" charset="0"/>
              </a:rPr>
              <a:t>end</a:t>
            </a:r>
          </a:p>
          <a:p>
            <a:pPr marL="0" indent="0">
              <a:buNone/>
            </a:pPr>
            <a:r>
              <a:rPr lang="is-IS" sz="1800" dirty="0" smtClean="0">
                <a:solidFill>
                  <a:srgbClr val="0000C0"/>
                </a:solidFill>
                <a:latin typeface="Monaco" charset="0"/>
              </a:rPr>
              <a:t> 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iend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 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+1)-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1</a:t>
            </a:r>
          </a:p>
          <a:p>
            <a:pPr marL="0" indent="0">
              <a:buNone/>
            </a:pPr>
            <a:endParaRPr lang="ro-RO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        f(1:5</a:t>
            </a:r>
            <a:r>
              <a:rPr lang="de-DE" sz="1800" dirty="0">
                <a:solidFill>
                  <a:srgbClr val="0000C0"/>
                </a:solidFill>
                <a:latin typeface="Monaco" charset="0"/>
              </a:rPr>
              <a:t>)</a:t>
            </a:r>
            <a:r>
              <a:rPr lang="de-DE" sz="1800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= (+/-)</a:t>
            </a:r>
            <a:r>
              <a:rPr lang="ro-RO" sz="1800" dirty="0" err="1" smtClean="0">
                <a:solidFill>
                  <a:srgbClr val="0000C0"/>
                </a:solidFill>
                <a:latin typeface="Monaco" charset="0"/>
              </a:rPr>
              <a:t>res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 smtClean="0">
                <a:solidFill>
                  <a:srgbClr val="0000C0"/>
                </a:solidFill>
                <a:latin typeface="Monaco" charset="0"/>
              </a:rPr>
              <a:t>1:5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  <a:endParaRPr lang="en-US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000000"/>
                </a:solidFill>
                <a:latin typeface="Monaco" charset="0"/>
              </a:rPr>
              <a:t>        </a:t>
            </a: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dirty="0" smtClean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pl-PL" sz="1800" dirty="0" err="1" smtClean="0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pl-PL" sz="1800" dirty="0" smtClean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pl-PL" sz="1800" dirty="0" err="1" smtClean="0">
                <a:solidFill>
                  <a:srgbClr val="0000C0"/>
                </a:solidFill>
                <a:latin typeface="Monaco" charset="0"/>
              </a:rPr>
              <a:t>iend</a:t>
            </a:r>
            <a:endParaRPr lang="pl-PL" sz="1800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sz="1800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sz="18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8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7F0055"/>
                </a:solidFill>
                <a:latin typeface="Monaco" charset="0"/>
              </a:rPr>
              <a:t>          do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pl-PL" sz="18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en-US" sz="1800" dirty="0" smtClean="0">
                <a:solidFill>
                  <a:srgbClr val="000000"/>
                </a:solidFill>
                <a:latin typeface="Monaco" charset="0"/>
              </a:rPr>
              <a:t>1, 5</a:t>
            </a:r>
            <a:endParaRPr lang="ro-RO" sz="1800" dirty="0" smtClean="0"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    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- 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(1:5,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800" dirty="0" smtClean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sz="1800" dirty="0" err="1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800" dirty="0" err="1" smtClean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800" dirty="0" err="1" smtClean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de-DE" sz="1800" b="1" dirty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sz="18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8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endParaRPr lang="en-US" sz="1800" dirty="0" smtClean="0">
              <a:latin typeface="Monaco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0000"/>
                </a:solidFill>
                <a:latin typeface="Monaco" charset="0"/>
              </a:rPr>
              <a:t>        </a:t>
            </a:r>
            <a:endParaRPr lang="de-DE" sz="1800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C0"/>
              </a:solidFill>
              <a:highlight>
                <a:srgbClr val="E8F2FE"/>
              </a:highlight>
              <a:latin typeface="Monaco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 1 Code Structure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4064" y="3015132"/>
            <a:ext cx="383553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Unknown loop trip count</a:t>
            </a:r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3501958" y="2937754"/>
            <a:ext cx="1572106" cy="338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>
            <a:off x="3968886" y="3276742"/>
            <a:ext cx="1105178" cy="1246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16864" y="4600740"/>
            <a:ext cx="217514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Indirect index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3501958" y="4862350"/>
            <a:ext cx="11149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4064" y="3799962"/>
            <a:ext cx="39812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Low FLOP vector(5) kernel</a:t>
            </a: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flipH="1">
            <a:off x="7064705" y="4323182"/>
            <a:ext cx="1" cy="939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43489"/>
            <a:ext cx="8680450" cy="408061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Source Code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492230" y="1108953"/>
            <a:ext cx="1313234" cy="1488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8825" y="1074435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Right-click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Source Code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120" y="1031875"/>
            <a:ext cx="5327410" cy="5303838"/>
          </a:xfrm>
        </p:spPr>
      </p:pic>
      <p:sp>
        <p:nvSpPr>
          <p:cNvPr id="9" name="Left Arrow 8"/>
          <p:cNvSpPr/>
          <p:nvPr/>
        </p:nvSpPr>
        <p:spPr>
          <a:xfrm>
            <a:off x="5222818" y="1342417"/>
            <a:ext cx="3686783" cy="118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Most </a:t>
            </a:r>
            <a:r>
              <a:rPr lang="en-US" dirty="0" smtClean="0">
                <a:solidFill>
                  <a:schemeClr val="tx1"/>
                </a:solidFill>
              </a:rPr>
              <a:t>expensive source code line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127" y="3070274"/>
            <a:ext cx="3190673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Reminder</a:t>
            </a:r>
            <a:r>
              <a:rPr lang="en-US" dirty="0" smtClean="0">
                <a:solidFill>
                  <a:schemeClr val="tx1"/>
                </a:solidFill>
              </a:rPr>
              <a:t>: We built with -O3.  Samples from nearby lines may have resolved here.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find most expensive line of code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initialize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ifort</a:t>
            </a:r>
            <a:r>
              <a:rPr lang="en-US" dirty="0" smtClean="0"/>
              <a:t> *.f90 -o foo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tau </a:t>
            </a:r>
            <a:r>
              <a:rPr lang="en-US" dirty="0" smtClean="0"/>
              <a:t>./foo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This works on any supported system, even if TAU is not installed or has not been configured appropriately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TAU and all its dependencies will be downloaded and installed if required.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228197" y="3142034"/>
            <a:ext cx="1536971" cy="25875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98060" y="4212076"/>
            <a:ext cx="253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put `</a:t>
            </a:r>
            <a:r>
              <a:rPr lang="en-US" b="1" dirty="0" smtClean="0">
                <a:solidFill>
                  <a:srgbClr val="FF0000"/>
                </a:solidFill>
              </a:rPr>
              <a:t>tau</a:t>
            </a:r>
            <a:r>
              <a:rPr lang="en-US" dirty="0" smtClean="0"/>
              <a:t>` in front of everything and see what happens.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3105861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tau app copy FUN3D_Miniapp1 miniapp1.MCDRAM</a:t>
            </a:r>
            <a:endParaRPr lang="en-US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Added application 'miniapp1.MCDRAM' to project configuration 'miniapp1'.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4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tau select miniapp1.MCDRAM sample</a:t>
            </a:r>
            <a:endParaRPr lang="en-US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Created a new experiment named 'grover-miniapp1.MCDRAM-sample'.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Selected experiment 'grover-miniapp1.MCDRAM-sample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'.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2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Menlo-Regular" charset="0"/>
              </a:rPr>
              <a:t>numactl</a:t>
            </a:r>
            <a:r>
              <a:rPr lang="en-US" sz="2200" dirty="0">
                <a:solidFill>
                  <a:srgbClr val="000000"/>
                </a:solidFill>
                <a:latin typeface="Menlo-Regular" charset="0"/>
              </a:rPr>
              <a:t> -m </a:t>
            </a:r>
            <a:r>
              <a:rPr lang="en-US" sz="2200" dirty="0" smtClean="0">
                <a:solidFill>
                  <a:srgbClr val="000000"/>
                </a:solidFill>
                <a:latin typeface="Menlo-Regular" charset="0"/>
              </a:rPr>
              <a:t>1 </a:t>
            </a:r>
            <a:r>
              <a:rPr lang="en-US" sz="2200" b="1" dirty="0" smtClean="0">
                <a:solidFill>
                  <a:srgbClr val="FF0000"/>
                </a:solidFill>
                <a:latin typeface="Menlo-Regular" charset="0"/>
              </a:rPr>
              <a:t>tau</a:t>
            </a:r>
            <a:r>
              <a:rPr lang="en-US" sz="2200" dirty="0" smtClean="0">
                <a:solidFill>
                  <a:srgbClr val="FF0000"/>
                </a:solidFill>
                <a:latin typeface="Menlo-Regular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Menlo-Regular" charset="0"/>
              </a:rPr>
              <a:t>./</a:t>
            </a:r>
            <a:r>
              <a:rPr lang="en-US" sz="2200" dirty="0" err="1" smtClean="0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sz="14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Menlo-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MCDRAM via </a:t>
            </a:r>
            <a:r>
              <a:rPr lang="en-US" dirty="0" err="1" smtClean="0"/>
              <a:t>numactl</a:t>
            </a:r>
            <a:r>
              <a:rPr lang="en-US" dirty="0" smtClean="0"/>
              <a:t> -m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Execute these commands on a KNL node:</a:t>
            </a:r>
            <a:endParaRPr lang="en-US" sz="2400" i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srun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--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pty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-p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pettt-qf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$SHELL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tau target metrics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knl</a:t>
            </a: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Performance Counters</a:t>
            </a:r>
          </a:p>
        </p:txBody>
      </p:sp>
      <p:sp>
        <p:nvSpPr>
          <p:cNvPr id="7" name="Up Arrow 6"/>
          <p:cNvSpPr/>
          <p:nvPr/>
        </p:nvSpPr>
        <p:spPr>
          <a:xfrm>
            <a:off x="4017522" y="2898842"/>
            <a:ext cx="933856" cy="21789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1378" y="356954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knl</a:t>
            </a:r>
            <a:r>
              <a:rPr lang="en-US" dirty="0" smtClean="0"/>
              <a:t>” is the target configuration name.  Yours may be different.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1" y="1031875"/>
            <a:ext cx="8012787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`tau target metrics`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50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600" dirty="0">
                <a:solidFill>
                  <a:srgbClr val="000000"/>
                </a:solidFill>
                <a:latin typeface="Menlo-Regular" charset="0"/>
              </a:rPr>
              <a:t> tau measurement copy sample </a:t>
            </a:r>
            <a:r>
              <a:rPr lang="en-US" sz="1600" dirty="0" err="1" smtClean="0">
                <a:solidFill>
                  <a:srgbClr val="000000"/>
                </a:solidFill>
                <a:latin typeface="Menlo-Regular" charset="0"/>
              </a:rPr>
              <a:t>sample.papi</a:t>
            </a:r>
            <a:r>
              <a:rPr lang="en-US" sz="1600" dirty="0" smtClean="0">
                <a:solidFill>
                  <a:srgbClr val="000000"/>
                </a:solidFill>
                <a:latin typeface="Menlo-Regular" charset="0"/>
              </a:rPr>
              <a:t> \</a:t>
            </a:r>
            <a:br>
              <a:rPr lang="en-US" sz="1600" dirty="0" smtClean="0">
                <a:solidFill>
                  <a:srgbClr val="000000"/>
                </a:solidFill>
                <a:latin typeface="Menlo-Regular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Menlo-Regular" charset="0"/>
              </a:rPr>
              <a:t>      --</a:t>
            </a:r>
            <a:r>
              <a:rPr lang="en-US" sz="1600" dirty="0">
                <a:solidFill>
                  <a:srgbClr val="000000"/>
                </a:solidFill>
                <a:latin typeface="Menlo-Regular" charset="0"/>
              </a:rPr>
              <a:t>metrics </a:t>
            </a:r>
            <a:r>
              <a:rPr lang="en-US" sz="1600" dirty="0" smtClean="0">
                <a:solidFill>
                  <a:srgbClr val="000000"/>
                </a:solidFill>
                <a:latin typeface="Menlo-Regular" charset="0"/>
              </a:rPr>
              <a:t>TIME PAPI_L1_DCM PAPI_L2_TCM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600" dirty="0">
                <a:solidFill>
                  <a:srgbClr val="000000"/>
                </a:solidFill>
                <a:latin typeface="Menlo-Regular" charset="0"/>
              </a:rPr>
              <a:t> tau select </a:t>
            </a:r>
            <a:r>
              <a:rPr lang="en-US" sz="1600" dirty="0" err="1" smtClean="0">
                <a:solidFill>
                  <a:srgbClr val="000000"/>
                </a:solidFill>
                <a:latin typeface="Menlo-Regular" charset="0"/>
              </a:rPr>
              <a:t>sample.papi</a:t>
            </a:r>
            <a:r>
              <a:rPr lang="en-US" sz="1600" dirty="0">
                <a:solidFill>
                  <a:srgbClr val="000000"/>
                </a:solidFill>
                <a:latin typeface="Menlo-Regular" charset="0"/>
              </a:rPr>
              <a:t> miniapp1.MCDRAM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33720"/>
                </a:solidFill>
                <a:latin typeface="Menlo" charset="0"/>
              </a:rPr>
              <a:t>[TAU] </a:t>
            </a:r>
            <a:r>
              <a:rPr lang="en-US" sz="1400" dirty="0">
                <a:latin typeface="Menlo" charset="0"/>
              </a:rPr>
              <a:t>Created a new experiment 'knl-FUN3D_Miniapp1-sample.papi</a:t>
            </a:r>
            <a:r>
              <a:rPr lang="en-US" sz="1400" dirty="0" smtClean="0">
                <a:latin typeface="Menlo" charset="0"/>
              </a:rPr>
              <a:t>'</a:t>
            </a:r>
            <a:r>
              <a:rPr lang="en-US" sz="1400" dirty="0" smtClean="0">
                <a:solidFill>
                  <a:srgbClr val="B42419"/>
                </a:solidFill>
                <a:latin typeface="Menlo-Regular" charset="0"/>
              </a:rPr>
              <a:t/>
            </a:r>
            <a:br>
              <a:rPr lang="en-US" sz="1400" dirty="0" smtClean="0">
                <a:solidFill>
                  <a:srgbClr val="B42419"/>
                </a:solidFill>
                <a:latin typeface="Menlo-Regular" charset="0"/>
              </a:rPr>
            </a:br>
            <a:r>
              <a:rPr lang="en-US" sz="1400" dirty="0" smtClean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Selected experiment '</a:t>
            </a:r>
            <a:r>
              <a:rPr lang="en-US" sz="1400" dirty="0">
                <a:latin typeface="Menlo" charset="0"/>
              </a:rPr>
              <a:t>knl-FUN3D_Miniapp1-sample.papi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'.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B42419"/>
                </a:solidFill>
                <a:latin typeface="Menlo-Regular" charset="0"/>
              </a:rPr>
              <a:t>[</a:t>
            </a: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Application rebuild required: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- </a:t>
            </a:r>
            <a:r>
              <a:rPr lang="en-US" sz="1400" dirty="0">
                <a:latin typeface="Menlo" charset="0"/>
              </a:rPr>
              <a:t>metrics changed from [TIME] to [TIME, </a:t>
            </a:r>
            <a:r>
              <a:rPr lang="en-US" sz="1400" dirty="0" smtClean="0">
                <a:latin typeface="Menlo" charset="0"/>
              </a:rPr>
              <a:t>PAPI_L1_DCM, </a:t>
            </a:r>
            <a:r>
              <a:rPr lang="en-US" sz="1400" dirty="0">
                <a:latin typeface="Menlo" charset="0"/>
              </a:rPr>
              <a:t>PAPI_L2_TCM]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PAPI Counters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768503" y="874840"/>
            <a:ext cx="3277286" cy="90400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Space-separated list of metrics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108952" y="3560323"/>
            <a:ext cx="933856" cy="21789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42808" y="423102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TAU Commander advises when application should be rebuilt.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PAPI Metric Compatibility Checks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42982"/>
            <a:ext cx="8680450" cy="3681623"/>
          </a:xfrm>
        </p:spPr>
      </p:pic>
      <p:sp>
        <p:nvSpPr>
          <p:cNvPr id="7" name="TextBox 6"/>
          <p:cNvSpPr txBox="1"/>
          <p:nvPr/>
        </p:nvSpPr>
        <p:spPr>
          <a:xfrm>
            <a:off x="237115" y="4726937"/>
            <a:ext cx="757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Internally uses </a:t>
            </a:r>
            <a:r>
              <a:rPr lang="en-US" dirty="0" err="1" smtClean="0"/>
              <a:t>papi_event_chooser</a:t>
            </a:r>
            <a:r>
              <a:rPr lang="en-US" dirty="0" smtClean="0"/>
              <a:t> to check metric compatibility.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973431"/>
            <a:ext cx="8681405" cy="53041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make run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tau ./</a:t>
            </a:r>
            <a:r>
              <a:rPr lang="en-US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== BEGIN Experiment at 2016-12-05 18:59:55.777171 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===============================================================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TAU_CALLPATH=1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TAU_CALLPATH_DEPTH=100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TAU_COMM_MATRIX=0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TAU_METRICS=TIME,PAPI_L1_DCM,PAPI_L2_TCM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TAU_PROFILE=1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TAU_SAMPLING=1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TAU_THROTTLE=1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TAU_THROTTLE_NUMCALLS=100000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TAU_THROTTLE_PERCALL=10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TAU_TRACE=0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TAU_TRACK_HEAP=0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TAU_VERBOSE=0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tau_exec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-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T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serial,papi,icpc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-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ebs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./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Loading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data...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Menlo-Regular" charset="0"/>
              </a:rPr>
              <a:t>0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Number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block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5x5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equations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in data file: 1123718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Done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loading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data...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Solving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Ax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=b...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1.369700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1.356500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1.358500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1.353100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1.347900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1.348200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1.348400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1.345000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1.350200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1.344700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1.344700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1.344000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1.343200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1.343400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Sweep seconds on master =    1.343500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Total seconds taken on master =    20.24260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-Regular" charset="0"/>
              </a:rPr>
              <a:t> Test passed.</a:t>
            </a: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== END Experiment at 2016-12-05 19:00:19.648510 </a:t>
            </a:r>
            <a:r>
              <a:rPr lang="en-US" dirty="0" smtClean="0">
                <a:solidFill>
                  <a:srgbClr val="000000"/>
                </a:solidFill>
                <a:latin typeface="Menlo-Regular" charset="0"/>
              </a:rPr>
              <a:t>===================================================================</a:t>
            </a:r>
            <a:endParaRPr lang="en-US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Trial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0 </a:t>
            </a:r>
            <a:r>
              <a:rPr lang="pt-BR" dirty="0" err="1">
                <a:solidFill>
                  <a:srgbClr val="000000"/>
                </a:solidFill>
                <a:latin typeface="Menlo-Regular" charset="0"/>
              </a:rPr>
              <a:t>produced</a:t>
            </a:r>
            <a:r>
              <a:rPr lang="pt-BR" dirty="0">
                <a:solidFill>
                  <a:srgbClr val="000000"/>
                </a:solidFill>
                <a:latin typeface="Menlo-Regular" charset="0"/>
              </a:rPr>
              <a:t> 3 profile files.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 exactly as before: `tau ./</a:t>
            </a:r>
            <a:r>
              <a:rPr lang="en-US" dirty="0" err="1" smtClean="0"/>
              <a:t>point_solve</a:t>
            </a:r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774332"/>
            <a:ext cx="41090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Trial produced </a:t>
            </a:r>
            <a:r>
              <a:rPr lang="en-US" smtClean="0"/>
              <a:t>one profile for </a:t>
            </a:r>
            <a:r>
              <a:rPr lang="en-US" dirty="0" smtClean="0"/>
              <a:t>each metric.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926078" y="3958998"/>
            <a:ext cx="2874522" cy="213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22" y="1031875"/>
            <a:ext cx="684260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View profiles: `tau show`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72374" y="2033081"/>
            <a:ext cx="146479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944247"/>
            <a:ext cx="8681405" cy="5304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en-US" sz="105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050" b="1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en-US" sz="1050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050" b="1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en-US" sz="1050" b="1" dirty="0" err="1">
                <a:solidFill>
                  <a:srgbClr val="000000"/>
                </a:solidFill>
                <a:latin typeface="Monaco" charset="0"/>
              </a:rPr>
              <a:t>,</a:t>
            </a:r>
            <a:r>
              <a:rPr lang="en-US" sz="1050" b="1" dirty="0" err="1">
                <a:solidFill>
                  <a:srgbClr val="0000C0"/>
                </a:solidFill>
                <a:latin typeface="Monaco" charset="0"/>
              </a:rPr>
              <a:t>iend</a:t>
            </a:r>
            <a:endParaRPr lang="en-US" sz="1050" b="1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ro-RO" sz="1050" dirty="0" smtClean="0">
                <a:solidFill>
                  <a:srgbClr val="0000C0"/>
                </a:solidFill>
                <a:latin typeface="Monaco" charset="0"/>
              </a:rPr>
              <a:t>  </a:t>
            </a:r>
            <a:r>
              <a:rPr lang="ro-RO" sz="1050" dirty="0" err="1" smtClean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ro-RO" sz="1050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sz="105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f1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f1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(1,5,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f2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f2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(2,5,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f3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f3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(3,5,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f4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f4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(4,5,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dirty="0" smtClean="0">
                <a:solidFill>
                  <a:srgbClr val="0000C0"/>
                </a:solidFill>
                <a:latin typeface="Monaco" charset="0"/>
              </a:rPr>
              <a:t>  f5</a:t>
            </a:r>
            <a:r>
              <a:rPr lang="de-DE" sz="105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f5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   - 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05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(5,</a:t>
            </a:r>
            <a:r>
              <a:rPr lang="de-DE" sz="1050" dirty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05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sz="1050" b="1" dirty="0" smtClean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sz="105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050" b="1" dirty="0">
                <a:solidFill>
                  <a:srgbClr val="7F0055"/>
                </a:solidFill>
                <a:latin typeface="Monaco" charset="0"/>
              </a:rPr>
              <a:t>do</a:t>
            </a:r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MINIAPP 1 Kernel Unrolled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94722" y="944247"/>
            <a:ext cx="53492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4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4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pl-PL" sz="1400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pl-PL" sz="1400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pl-PL" sz="1400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pl-PL" sz="1400" dirty="0" err="1">
                <a:solidFill>
                  <a:srgbClr val="0000C0"/>
                </a:solidFill>
                <a:latin typeface="Monaco" charset="0"/>
              </a:rPr>
              <a:t>iend</a:t>
            </a:r>
            <a:endParaRPr lang="pl-PL" sz="1400" dirty="0">
              <a:solidFill>
                <a:srgbClr val="0000C0"/>
              </a:solidFill>
              <a:latin typeface="Monaco" charset="0"/>
            </a:endParaRPr>
          </a:p>
          <a:p>
            <a:r>
              <a:rPr lang="ro-RO" sz="1400" dirty="0" smtClean="0">
                <a:solidFill>
                  <a:srgbClr val="0000C0"/>
                </a:solidFill>
                <a:latin typeface="Monaco" charset="0"/>
              </a:rPr>
              <a:t>  </a:t>
            </a:r>
            <a:r>
              <a:rPr lang="ro-RO" sz="1400" dirty="0" err="1" smtClean="0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sz="1400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ro-RO" sz="1400" dirty="0">
                <a:solidFill>
                  <a:srgbClr val="000000"/>
                </a:solidFill>
                <a:latin typeface="Monaco" charset="0"/>
              </a:rPr>
              <a:t>= </a:t>
            </a:r>
            <a:r>
              <a:rPr lang="ro-RO" sz="1400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sz="14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sz="14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sz="140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r>
              <a:rPr lang="pl-PL" sz="1400" b="1" dirty="0" smtClean="0">
                <a:solidFill>
                  <a:srgbClr val="7F0055"/>
                </a:solidFill>
                <a:latin typeface="Monaco" charset="0"/>
              </a:rPr>
              <a:t>  </a:t>
            </a:r>
            <a:r>
              <a:rPr lang="pl-PL" sz="1400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sz="14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sz="1400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pl-PL" sz="1400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sz="1400" dirty="0">
                <a:solidFill>
                  <a:srgbClr val="000000"/>
                </a:solidFill>
                <a:latin typeface="Monaco" charset="0"/>
              </a:rPr>
              <a:t>1, 5</a:t>
            </a:r>
            <a:endParaRPr lang="ro-RO" sz="1400" dirty="0">
              <a:latin typeface="Monaco" charset="0"/>
            </a:endParaRPr>
          </a:p>
          <a:p>
            <a:r>
              <a:rPr lang="de-DE" sz="1400" dirty="0" smtClean="0">
                <a:solidFill>
                  <a:srgbClr val="000000"/>
                </a:solidFill>
                <a:latin typeface="Monaco" charset="0"/>
              </a:rPr>
              <a:t>    </a:t>
            </a:r>
            <a:r>
              <a:rPr lang="de-DE" sz="1400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de-DE" sz="1400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 - </a:t>
            </a:r>
            <a:r>
              <a:rPr lang="de-DE" sz="1400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(1:5,</a:t>
            </a:r>
            <a:r>
              <a:rPr lang="de-DE" sz="1400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400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sz="1400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sz="1400" dirty="0" err="1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sz="1400" dirty="0" err="1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sz="1400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sz="1400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r>
              <a:rPr lang="de-DE" sz="1400" dirty="0">
                <a:solidFill>
                  <a:srgbClr val="000000"/>
                </a:solidFill>
                <a:latin typeface="Monaco" charset="0"/>
              </a:rPr>
              <a:t>  </a:t>
            </a:r>
            <a:r>
              <a:rPr lang="de-DE" sz="1400" b="1" dirty="0" smtClean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sz="1400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sz="1400" b="1" dirty="0">
                <a:solidFill>
                  <a:srgbClr val="7F0055"/>
                </a:solidFill>
                <a:latin typeface="Monaco" charset="0"/>
              </a:rPr>
              <a:t>do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05117" y="2339054"/>
            <a:ext cx="3689023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56 Loads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26 Stores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50 FP-ops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Fused to 25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~0.17 FP-ops / byte</a:t>
            </a:r>
            <a:endParaRPr lang="en-US" sz="2800" dirty="0">
              <a:solidFill>
                <a:schemeClr val="tx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Fused: </a:t>
            </a:r>
            <a:r>
              <a:rPr lang="en-US" sz="2000" dirty="0" smtClean="0">
                <a:solidFill>
                  <a:srgbClr val="FF0000"/>
                </a:solidFill>
              </a:rPr>
              <a:t>0.083 FP-ops / byte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08" y="1031875"/>
            <a:ext cx="8481433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L1 Data Cache Misses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82" y="1031875"/>
            <a:ext cx="7435286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L2 Total Cache Misses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697" y="1031875"/>
            <a:ext cx="503825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 with the most L1/L2 misses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tau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meas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copy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sample.papi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"sample.L2%" --metrics TIME PAPI_L2_TCM PAPI_L2_TCA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Added measurement 'sample.L2%' to project configuration 'miniapp1'.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val="400BD9"/>
              </a:solidFill>
              <a:latin typeface="Menlo-Bold" charset="0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tau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sel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sample.L2%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Created a new experiment named 'grover-miniapp1-sample.L2%'.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Selected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experiment 'grover-miniapp1-sample.L2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%'.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make run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tau ./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point_solve</a:t>
            </a:r>
            <a:endParaRPr lang="en-US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sz="1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== BEGIN Experiment at 2016-12-05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19:29:24.677341 ===============</a:t>
            </a:r>
          </a:p>
          <a:p>
            <a:pPr marL="0" indent="0">
              <a:buNone/>
            </a:pPr>
            <a:r>
              <a:rPr lang="pt-BR" sz="1400" dirty="0" smtClean="0">
                <a:solidFill>
                  <a:srgbClr val="B42419"/>
                </a:solidFill>
                <a:latin typeface="Menlo-Regular" charset="0"/>
              </a:rPr>
              <a:t>[TAU] </a:t>
            </a:r>
            <a:endParaRPr lang="pt-BR" sz="14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pt-BR" sz="1400" dirty="0" smtClean="0">
                <a:solidFill>
                  <a:srgbClr val="B42419"/>
                </a:solidFill>
                <a:latin typeface="Menlo-Regular" charset="0"/>
              </a:rPr>
              <a:t>[</a:t>
            </a: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TAU] </a:t>
            </a:r>
            <a:r>
              <a:rPr lang="pt-BR" sz="1400" dirty="0">
                <a:solidFill>
                  <a:srgbClr val="000000"/>
                </a:solidFill>
                <a:latin typeface="Menlo-Regular" charset="0"/>
              </a:rPr>
              <a:t>TAU_CALLPATH=1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sz="1400" dirty="0">
                <a:solidFill>
                  <a:srgbClr val="000000"/>
                </a:solidFill>
                <a:latin typeface="Menlo-Regular" charset="0"/>
              </a:rPr>
              <a:t>TAU_CALLPATH_DEPTH=100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sz="1400" dirty="0">
                <a:solidFill>
                  <a:srgbClr val="000000"/>
                </a:solidFill>
                <a:latin typeface="Menlo-Regular" charset="0"/>
              </a:rPr>
              <a:t>TAU_COMM_MATRIX=0</a:t>
            </a:r>
          </a:p>
          <a:p>
            <a:pPr marL="0" indent="0">
              <a:buNone/>
            </a:pPr>
            <a:r>
              <a:rPr lang="pt-BR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pt-BR" sz="1400" dirty="0">
                <a:solidFill>
                  <a:srgbClr val="000000"/>
                </a:solidFill>
                <a:latin typeface="Menlo-Regular" charset="0"/>
              </a:rPr>
              <a:t>TAU_METRICS=TIME,PAPI_L2_TCM,PAPI_L2_TCA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Menlo-Regular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percent of L2 accesses are misses?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44" y="1031875"/>
            <a:ext cx="8264362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new derived metric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48" y="1031875"/>
            <a:ext cx="6540354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worst, 29% of L2 fetches miss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239" y="1031875"/>
            <a:ext cx="6531172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 by exclusive time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48" y="1031875"/>
            <a:ext cx="6540354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21% L2 fetches miss in kernel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852" y="1031875"/>
            <a:ext cx="653394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% Cycles Stalled Waiting for Memory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877" y="1031875"/>
            <a:ext cx="5753895" cy="5303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% Cycles Stalled Waiting for Memory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Utility server as a SSH gateway</a:t>
            </a:r>
            <a:endParaRPr lang="en-US" b="1" i="1" dirty="0" smtClean="0">
              <a:solidFill>
                <a:srgbClr val="400BD9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ssh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-Y -K 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us.arl.hpc.mil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ssh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-Y knl01</a:t>
            </a:r>
          </a:p>
          <a:p>
            <a:pPr marL="0" indent="0">
              <a:buNone/>
            </a:pPr>
            <a:endParaRPr lang="en-US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Show available SLURM partitions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sinfo</a:t>
            </a:r>
            <a:endParaRPr lang="en-US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i="1" dirty="0" smtClean="0"/>
              <a:t>Start </a:t>
            </a:r>
            <a:r>
              <a:rPr lang="en-US" i="1" dirty="0"/>
              <a:t>an interactive job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srun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--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pty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-p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pettt-qf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$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SHELL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ARL’s KNL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enlo-Regular" charset="0"/>
              </a:rPr>
              <a:t> cd </a:t>
            </a:r>
            <a:r>
              <a:rPr lang="en-US" b="1" dirty="0" smtClean="0">
                <a:solidFill>
                  <a:srgbClr val="FF0000"/>
                </a:solidFill>
                <a:latin typeface="Menlo-Regular" charset="0"/>
              </a:rPr>
              <a:t>~/FUN3D_Miniapp1/</a:t>
            </a:r>
            <a:r>
              <a:rPr lang="en-US" b="1" dirty="0" err="1" smtClean="0">
                <a:solidFill>
                  <a:srgbClr val="FF0000"/>
                </a:solidFill>
                <a:latin typeface="Menlo-Regular" charset="0"/>
              </a:rPr>
              <a:t>openmp</a:t>
            </a:r>
            <a:endParaRPr lang="en-US" b="1" dirty="0">
              <a:solidFill>
                <a:srgbClr val="FF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B46432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46432"/>
                </a:solidFill>
                <a:latin typeface="Monaco" charset="0"/>
              </a:rPr>
              <a:t>!$</a:t>
            </a:r>
            <a:r>
              <a:rPr lang="en-US" dirty="0" err="1">
                <a:solidFill>
                  <a:srgbClr val="B46432"/>
                </a:solidFill>
                <a:latin typeface="Monaco" charset="0"/>
              </a:rPr>
              <a:t>omp</a:t>
            </a:r>
            <a:r>
              <a:rPr lang="en-US" dirty="0">
                <a:solidFill>
                  <a:srgbClr val="B46432"/>
                </a:solidFill>
                <a:latin typeface="Monaco" charset="0"/>
              </a:rPr>
              <a:t> parallel default(shared)</a:t>
            </a:r>
            <a:endParaRPr lang="pl-PL" b="1" dirty="0" smtClean="0">
              <a:solidFill>
                <a:srgbClr val="7F0055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b="1" dirty="0" smtClean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 smtClean="0">
                <a:solidFill>
                  <a:srgbClr val="0000C0"/>
                </a:solidFill>
                <a:latin typeface="Monaco" charset="0"/>
              </a:rPr>
              <a:t>sweep</a:t>
            </a:r>
            <a:r>
              <a:rPr lang="en-US" dirty="0" smtClean="0">
                <a:solidFill>
                  <a:srgbClr val="000000"/>
                </a:solidFill>
                <a:latin typeface="Monaco" charset="0"/>
              </a:rPr>
              <a:t> = 1, </a:t>
            </a:r>
            <a:r>
              <a:rPr lang="en-US" dirty="0" err="1" smtClean="0">
                <a:solidFill>
                  <a:srgbClr val="0000C0"/>
                </a:solidFill>
                <a:latin typeface="Monaco" charset="0"/>
              </a:rPr>
              <a:t>n_sweeps</a:t>
            </a:r>
            <a:endParaRPr lang="en-US" dirty="0" smtClean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7F0055"/>
                </a:solidFill>
                <a:latin typeface="Monaco" charset="0"/>
              </a:rPr>
              <a:t>  </a:t>
            </a:r>
            <a:r>
              <a:rPr lang="pl-PL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sweep_start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sweep_end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sweep_stride</a:t>
            </a:r>
            <a:endParaRPr lang="en-US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7F0055"/>
                </a:solidFill>
                <a:latin typeface="Monaco" charset="0"/>
              </a:rPr>
              <a:t>    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ipass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1, 2</a:t>
            </a:r>
          </a:p>
          <a:p>
            <a:pPr marL="0" indent="0">
              <a:buNone/>
            </a:pPr>
            <a:r>
              <a:rPr lang="ro-RO" dirty="0">
                <a:solidFill>
                  <a:srgbClr val="0000C0"/>
                </a:solidFill>
                <a:latin typeface="Monaco" charset="0"/>
              </a:rPr>
              <a:t>      start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color_indices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(1,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C0"/>
                </a:solidFill>
                <a:latin typeface="Monaco" charset="0"/>
              </a:rPr>
              <a:t>      end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 err="1">
                <a:solidFill>
                  <a:srgbClr val="0000C0"/>
                </a:solidFill>
                <a:latin typeface="Monaco" charset="0"/>
              </a:rPr>
              <a:t>color_boundary_end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dirty="0">
              <a:solidFill>
                <a:srgbClr val="0000C0"/>
              </a:solidFill>
              <a:highlight>
                <a:srgbClr val="E8F2FE"/>
              </a:highlight>
              <a:latin typeface="Monaco" charset="0"/>
            </a:endParaRPr>
          </a:p>
          <a:p>
            <a:endParaRPr lang="en-US" dirty="0">
              <a:latin typeface="Monaco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B46432"/>
                </a:solidFill>
                <a:latin typeface="Monaco" charset="0"/>
              </a:rPr>
              <a:t>      </a:t>
            </a:r>
            <a:r>
              <a:rPr lang="en-US" dirty="0" smtClean="0">
                <a:solidFill>
                  <a:srgbClr val="B46432"/>
                </a:solidFill>
                <a:latin typeface="Monaco" charset="0"/>
              </a:rPr>
              <a:t>!$</a:t>
            </a:r>
            <a:r>
              <a:rPr lang="en-US" dirty="0" err="1">
                <a:solidFill>
                  <a:srgbClr val="B46432"/>
                </a:solidFill>
                <a:latin typeface="Monaco" charset="0"/>
              </a:rPr>
              <a:t>omp</a:t>
            </a:r>
            <a:r>
              <a:rPr lang="en-US" dirty="0">
                <a:solidFill>
                  <a:srgbClr val="B46432"/>
                </a:solidFill>
                <a:latin typeface="Monaco" charset="0"/>
              </a:rPr>
              <a:t> do private(f1,f2,f3,f4,f5,n,j,icol,istart,iend) schedule(auto)</a:t>
            </a:r>
            <a:endParaRPr lang="en-US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C0"/>
                </a:solidFill>
                <a:latin typeface="Monaco" charset="0"/>
              </a:rPr>
              <a:t>      </a:t>
            </a:r>
            <a:r>
              <a:rPr lang="pl-PL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dirty="0">
                <a:solidFill>
                  <a:srgbClr val="0000C0"/>
                </a:solidFill>
                <a:latin typeface="Monaco" charset="0"/>
              </a:rPr>
              <a:t>end</a:t>
            </a:r>
          </a:p>
          <a:p>
            <a:pPr marL="0" indent="0">
              <a:buNone/>
            </a:pPr>
            <a:r>
              <a:rPr lang="is-IS" dirty="0">
                <a:solidFill>
                  <a:srgbClr val="0000C0"/>
                </a:solidFill>
                <a:latin typeface="Monaco" charset="0"/>
              </a:rPr>
              <a:t>       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ro-RO" dirty="0">
                <a:solidFill>
                  <a:srgbClr val="000000"/>
                </a:solidFill>
                <a:latin typeface="Monaco" charset="0"/>
              </a:rPr>
              <a:t>       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iend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   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iam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n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+1)-1</a:t>
            </a:r>
          </a:p>
          <a:p>
            <a:pPr marL="0" indent="0">
              <a:buNone/>
            </a:pPr>
            <a:endParaRPr lang="ro-RO" dirty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C0"/>
                </a:solidFill>
                <a:latin typeface="Monaco" charset="0"/>
              </a:rPr>
              <a:t>        f(1:5)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 = (+/-)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res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1:5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  <a:endParaRPr lang="en-US" dirty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Monaco" charset="0"/>
              </a:rPr>
              <a:t>        </a:t>
            </a:r>
            <a:r>
              <a:rPr lang="pl-PL" b="1" dirty="0">
                <a:solidFill>
                  <a:srgbClr val="7F0055"/>
                </a:solidFill>
                <a:latin typeface="Monaco" charset="0"/>
              </a:rPr>
              <a:t>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pl-PL" dirty="0" err="1">
                <a:solidFill>
                  <a:srgbClr val="0000C0"/>
                </a:solidFill>
                <a:latin typeface="Monaco" charset="0"/>
              </a:rPr>
              <a:t>istart</a:t>
            </a:r>
            <a:r>
              <a:rPr lang="pl-PL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pl-PL" dirty="0" err="1">
                <a:solidFill>
                  <a:srgbClr val="0000C0"/>
                </a:solidFill>
                <a:latin typeface="Monaco" charset="0"/>
              </a:rPr>
              <a:t>iend</a:t>
            </a:r>
            <a:endParaRPr lang="pl-PL" dirty="0">
              <a:solidFill>
                <a:srgbClr val="0000C0"/>
              </a:solidFill>
              <a:latin typeface="Monaco" charset="0"/>
            </a:endParaRPr>
          </a:p>
          <a:p>
            <a:pPr marL="0" indent="0">
              <a:buNone/>
            </a:pPr>
            <a:r>
              <a:rPr lang="ro-RO" dirty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ro-RO" dirty="0" err="1">
                <a:solidFill>
                  <a:srgbClr val="0000C0"/>
                </a:solidFill>
                <a:latin typeface="Monaco" charset="0"/>
              </a:rPr>
              <a:t>jam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ro-RO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ro-RO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pl-PL" b="1" dirty="0">
                <a:solidFill>
                  <a:srgbClr val="7F0055"/>
                </a:solidFill>
                <a:latin typeface="Monaco" charset="0"/>
              </a:rPr>
              <a:t>          do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pl-PL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pl-PL" b="1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1, 5</a:t>
            </a:r>
            <a:endParaRPr lang="ro-RO" dirty="0">
              <a:latin typeface="Monaco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Monaco" charset="0"/>
              </a:rPr>
              <a:t>            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 = 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f(1:5)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 - 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a_off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(1:5,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dirty="0">
                <a:solidFill>
                  <a:srgbClr val="0000C0"/>
                </a:solidFill>
                <a:latin typeface="Monaco" charset="0"/>
              </a:rPr>
              <a:t>j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)*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dq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i</a:t>
            </a:r>
            <a:r>
              <a:rPr lang="de-DE" dirty="0" err="1">
                <a:solidFill>
                  <a:srgbClr val="000000"/>
                </a:solidFill>
                <a:latin typeface="Monaco" charset="0"/>
              </a:rPr>
              <a:t>,</a:t>
            </a:r>
            <a:r>
              <a:rPr lang="de-DE" dirty="0" err="1">
                <a:solidFill>
                  <a:srgbClr val="0000C0"/>
                </a:solidFill>
                <a:latin typeface="Monaco" charset="0"/>
              </a:rPr>
              <a:t>icol</a:t>
            </a:r>
            <a:r>
              <a:rPr lang="de-DE" dirty="0">
                <a:solidFill>
                  <a:srgbClr val="000000"/>
                </a:solidFill>
                <a:latin typeface="Monaco" charset="0"/>
              </a:rPr>
              <a:t>)</a:t>
            </a: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latin typeface="Monaco" charset="0"/>
              </a:rPr>
              <a:t>          </a:t>
            </a:r>
            <a:r>
              <a:rPr lang="de-DE" b="1" dirty="0">
                <a:solidFill>
                  <a:srgbClr val="7F0055"/>
                </a:solidFill>
                <a:latin typeface="Monaco" charset="0"/>
              </a:rPr>
              <a:t>end</a:t>
            </a:r>
            <a:r>
              <a:rPr lang="de-DE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de-DE" b="1" dirty="0" smtClean="0">
                <a:solidFill>
                  <a:srgbClr val="7F0055"/>
                </a:solidFill>
                <a:latin typeface="Monaco" charset="0"/>
              </a:rPr>
              <a:t>do</a:t>
            </a:r>
            <a:endParaRPr lang="en-US" dirty="0">
              <a:latin typeface="Monaco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OpenMP</a:t>
            </a:r>
            <a:r>
              <a:rPr lang="en-US" dirty="0" smtClean="0"/>
              <a:t> Parallelization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cd 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~/FUN3D_Miniapp1/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openmp</a:t>
            </a:r>
            <a:endParaRPr lang="en-US" sz="2000" dirty="0" smtClean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# Edit </a:t>
            </a:r>
            <a:r>
              <a:rPr lang="en-US" sz="2000" dirty="0" err="1" smtClean="0"/>
              <a:t>Makefile</a:t>
            </a:r>
            <a:r>
              <a:rPr lang="en-US" sz="2000" dirty="0" smtClean="0"/>
              <a:t> as before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tau app copy FUN3D_Miniapp1 miniapp1.openmp --</a:t>
            </a:r>
            <a:r>
              <a:rPr lang="en-US" sz="2000" dirty="0" err="1" smtClean="0">
                <a:solidFill>
                  <a:srgbClr val="000000"/>
                </a:solidFill>
                <a:latin typeface="Menlo-Regular" charset="0"/>
              </a:rPr>
              <a:t>openmp</a:t>
            </a: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Added application 'miniapp1.openmp' to project configuration 'miniapp1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'.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400BD9"/>
                </a:solidFill>
                <a:latin typeface="Menlo-Bold" charset="0"/>
              </a:rPr>
              <a:t>$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 tau 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select </a:t>
            </a:r>
            <a:r>
              <a:rPr lang="en-US" sz="2000" dirty="0">
                <a:solidFill>
                  <a:srgbClr val="000000"/>
                </a:solidFill>
                <a:latin typeface="Menlo-Regular" charset="0"/>
              </a:rPr>
              <a:t>miniapp1.openmp </a:t>
            </a:r>
            <a:r>
              <a:rPr lang="en-US" sz="2000" dirty="0" smtClean="0">
                <a:solidFill>
                  <a:srgbClr val="000000"/>
                </a:solidFill>
                <a:latin typeface="Menlo-Regular" charset="0"/>
              </a:rPr>
              <a:t>sample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Selected experiment 'grover-miniapp1.openmp-sample'.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Application rebuild required: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B42419"/>
                </a:solidFill>
                <a:latin typeface="Menlo-Regular" charset="0"/>
              </a:rPr>
              <a:t>[TAU] 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 - </a:t>
            </a:r>
            <a:r>
              <a:rPr lang="en-US" sz="1400" dirty="0" err="1">
                <a:solidFill>
                  <a:srgbClr val="000000"/>
                </a:solidFill>
                <a:latin typeface="Menlo-Regular" charset="0"/>
              </a:rPr>
              <a:t>openmp</a:t>
            </a:r>
            <a:r>
              <a:rPr lang="en-US" sz="1400" dirty="0">
                <a:solidFill>
                  <a:srgbClr val="000000"/>
                </a:solidFill>
                <a:latin typeface="Menlo-Regular" charset="0"/>
              </a:rPr>
              <a:t> changed from False to </a:t>
            </a:r>
            <a:r>
              <a:rPr lang="en-US" sz="1400" dirty="0" smtClean="0">
                <a:solidFill>
                  <a:srgbClr val="000000"/>
                </a:solidFill>
                <a:latin typeface="Menlo-Regular" charset="0"/>
              </a:rPr>
              <a:t>True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new </a:t>
            </a:r>
            <a:r>
              <a:rPr lang="en-US" dirty="0" err="1" smtClean="0"/>
              <a:t>OpenMP</a:t>
            </a:r>
            <a:r>
              <a:rPr lang="en-US" dirty="0" smtClean="0"/>
              <a:t> Application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Compile and run exactly as before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5263"/>
            <a:ext cx="8680450" cy="5097061"/>
          </a:xfrm>
        </p:spPr>
      </p:pic>
      <p:sp>
        <p:nvSpPr>
          <p:cNvPr id="12" name="TextBox 11"/>
          <p:cNvSpPr txBox="1"/>
          <p:nvPr/>
        </p:nvSpPr>
        <p:spPr>
          <a:xfrm>
            <a:off x="4217472" y="4374203"/>
            <a:ext cx="27424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14.2x faster with </a:t>
            </a:r>
            <a:r>
              <a:rPr lang="en-US" dirty="0" err="1" smtClean="0"/>
              <a:t>OpenMP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71014" y="4697369"/>
            <a:ext cx="1246457" cy="738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60885" y="5926489"/>
            <a:ext cx="22982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One profile per thread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616740" y="6050605"/>
            <a:ext cx="15272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8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KNL Hands On Exercises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1623" y="96171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Profiling</a:t>
            </a:r>
            <a:endParaRPr lang="en-US" sz="4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70451" y="961718"/>
            <a:ext cx="3816350" cy="6397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Tracing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1623" y="3734008"/>
            <a:ext cx="4040188" cy="22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" lvl="0" algn="ctr" defTabSz="914400" fontAlgn="base">
              <a:spcAft>
                <a:spcPts val="600"/>
              </a:spcAft>
              <a:defRPr/>
            </a:pPr>
            <a:r>
              <a:rPr lang="en-US" sz="36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Shows</a:t>
            </a:r>
            <a:r>
              <a:rPr lang="en-US" sz="360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br>
              <a:rPr lang="en-US" sz="360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36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how </a:t>
            </a:r>
            <a:r>
              <a:rPr lang="en-US" sz="3600" b="1" dirty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much</a:t>
            </a:r>
            <a:r>
              <a:rPr lang="en-US" sz="36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36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time </a:t>
            </a:r>
            <a:r>
              <a:rPr lang="en-US" sz="36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was spent in each routine</a:t>
            </a:r>
          </a:p>
        </p:txBody>
      </p:sp>
      <p:pic>
        <p:nvPicPr>
          <p:cNvPr id="18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827" y="1761887"/>
            <a:ext cx="3816350" cy="1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f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54" b="20780"/>
          <a:stretch/>
        </p:blipFill>
        <p:spPr bwMode="auto">
          <a:xfrm>
            <a:off x="491624" y="1761888"/>
            <a:ext cx="4040188" cy="1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870450" y="3734007"/>
            <a:ext cx="3816349" cy="229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" algn="ctr">
              <a:spcAft>
                <a:spcPts val="600"/>
              </a:spcAft>
            </a:pPr>
            <a:r>
              <a:rPr lang="en-US" sz="3600" dirty="0" smtClean="0">
                <a:solidFill>
                  <a:srgbClr val="0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Shows</a:t>
            </a:r>
            <a:r>
              <a:rPr lang="en-US" sz="36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br>
              <a:rPr lang="en-US" sz="36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36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when</a:t>
            </a:r>
            <a:r>
              <a:rPr lang="en-US" sz="36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3600" b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events take place on a timeline</a:t>
            </a:r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0" y="-20619"/>
            <a:ext cx="9144000" cy="63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Approaches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20619"/>
            <a:ext cx="9144000" cy="63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Performance Profiles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Flat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profiles</a:t>
            </a:r>
          </a:p>
          <a:p>
            <a:pPr lvl="1"/>
            <a:r>
              <a:rPr lang="en-US" dirty="0">
                <a:ea typeface="ＭＳ Ｐゴシック" charset="0"/>
              </a:rPr>
              <a:t>Metric (e.g., time) spent in an </a:t>
            </a:r>
            <a:r>
              <a:rPr lang="en-US" dirty="0" smtClean="0">
                <a:ea typeface="ＭＳ Ｐゴシック" charset="0"/>
              </a:rPr>
              <a:t>event</a:t>
            </a:r>
            <a:endParaRPr lang="en-US" dirty="0">
              <a:ea typeface="ＭＳ Ｐゴシック" charset="0"/>
            </a:endParaRPr>
          </a:p>
          <a:p>
            <a:pPr lvl="1"/>
            <a:r>
              <a:rPr lang="en-US" dirty="0">
                <a:ea typeface="ＭＳ Ｐゴシック" charset="0"/>
              </a:rPr>
              <a:t>Exclusive/inclusive, # of calls, child </a:t>
            </a:r>
            <a:r>
              <a:rPr lang="en-US" dirty="0" smtClean="0">
                <a:ea typeface="ＭＳ Ｐゴシック" charset="0"/>
              </a:rPr>
              <a:t>calls, …</a:t>
            </a:r>
            <a:endParaRPr lang="en-US" dirty="0">
              <a:ea typeface="ＭＳ Ｐゴシック" charset="0"/>
            </a:endParaRPr>
          </a:p>
          <a:p>
            <a:r>
              <a:rPr lang="en-US" i="1" dirty="0" err="1">
                <a:solidFill>
                  <a:srgbClr val="FF0900"/>
                </a:solidFill>
                <a:ea typeface="ＭＳ Ｐゴシック" charset="0"/>
                <a:cs typeface="ＭＳ Ｐゴシック" charset="0"/>
              </a:rPr>
              <a:t>Callpath</a:t>
            </a:r>
            <a:r>
              <a:rPr lang="en-US" dirty="0">
                <a:solidFill>
                  <a:srgbClr val="FF09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profiles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Time </a:t>
            </a:r>
            <a:r>
              <a:rPr lang="en-US" dirty="0">
                <a:ea typeface="ＭＳ Ｐゴシック" charset="0"/>
              </a:rPr>
              <a:t>spent along a calling path (edges in </a:t>
            </a:r>
            <a:r>
              <a:rPr lang="en-US" dirty="0" err="1">
                <a:ea typeface="ＭＳ Ｐゴシック" charset="0"/>
              </a:rPr>
              <a:t>callgraph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/>
            <a:r>
              <a:rPr lang="en-US" altLang="ja-JP" dirty="0" smtClean="0">
                <a:ea typeface="ＭＳ Ｐゴシック" charset="0"/>
              </a:rPr>
              <a:t>“</a:t>
            </a:r>
            <a:r>
              <a:rPr lang="en-US" altLang="ja-JP" i="1" dirty="0" smtClean="0">
                <a:ea typeface="ＭＳ Ｐゴシック" charset="0"/>
              </a:rPr>
              <a:t>main</a:t>
            </a:r>
            <a:r>
              <a:rPr lang="en-US" altLang="ja-JP" i="1" dirty="0">
                <a:ea typeface="ＭＳ Ｐゴシック" charset="0"/>
              </a:rPr>
              <a:t>=&gt; f1 =&gt; f2 =&gt; </a:t>
            </a:r>
            <a:r>
              <a:rPr lang="en-US" altLang="ja-JP" i="1" dirty="0" err="1" smtClean="0">
                <a:ea typeface="ＭＳ Ｐゴシック" charset="0"/>
              </a:rPr>
              <a:t>MPI_Send</a:t>
            </a:r>
            <a:r>
              <a:rPr lang="en-US" altLang="ja-JP" dirty="0" smtClean="0">
                <a:ea typeface="ＭＳ Ｐゴシック" charset="0"/>
              </a:rPr>
              <a:t>”</a:t>
            </a:r>
            <a:endParaRPr lang="en-US" altLang="ja-JP" dirty="0">
              <a:ea typeface="ＭＳ Ｐゴシック" charset="0"/>
            </a:endParaRPr>
          </a:p>
          <a:p>
            <a:r>
              <a:rPr lang="en-US" i="1" dirty="0" smtClean="0">
                <a:solidFill>
                  <a:srgbClr val="FF0900"/>
                </a:solidFill>
                <a:ea typeface="ＭＳ Ｐゴシック" charset="0"/>
                <a:cs typeface="ＭＳ Ｐゴシック" charset="0"/>
              </a:rPr>
              <a:t>Phase</a:t>
            </a:r>
            <a:r>
              <a:rPr lang="en-US" dirty="0" smtClean="0">
                <a:solidFill>
                  <a:srgbClr val="FF09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profiles</a:t>
            </a:r>
          </a:p>
          <a:p>
            <a:pPr lvl="1"/>
            <a:r>
              <a:rPr lang="en-US" dirty="0">
                <a:ea typeface="ＭＳ Ｐゴシック" charset="0"/>
              </a:rPr>
              <a:t>Flat profiles under a phase (nested phases </a:t>
            </a:r>
            <a:r>
              <a:rPr lang="en-US" dirty="0" smtClean="0">
                <a:ea typeface="ＭＳ Ｐゴシック" charset="0"/>
              </a:rPr>
              <a:t>allowed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</a:rPr>
              <a:t>Default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main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phase</a:t>
            </a:r>
          </a:p>
          <a:p>
            <a:pPr lvl="1"/>
            <a:r>
              <a:rPr lang="en-US" dirty="0">
                <a:ea typeface="ＭＳ Ｐゴシック" charset="0"/>
              </a:rPr>
              <a:t>Supports static or dynamic (e.g</a:t>
            </a:r>
            <a:r>
              <a:rPr lang="en-US" dirty="0" smtClean="0">
                <a:ea typeface="ＭＳ Ｐゴシック" charset="0"/>
              </a:rPr>
              <a:t>. </a:t>
            </a:r>
            <a:r>
              <a:rPr lang="en-US" dirty="0">
                <a:ea typeface="ＭＳ Ｐゴシック" charset="0"/>
              </a:rPr>
              <a:t>per-iteration) </a:t>
            </a:r>
            <a:r>
              <a:rPr lang="en-US" dirty="0" smtClean="0">
                <a:ea typeface="ＭＳ Ｐゴシック" charset="0"/>
              </a:rPr>
              <a:t>phases</a:t>
            </a:r>
            <a:endParaRPr lang="en-US" dirty="0"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Interval </a:t>
            </a:r>
            <a:r>
              <a:rPr lang="en-US" dirty="0"/>
              <a:t>events (begin/end events)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ＭＳ Ｐゴシック" pitchFamily="-1" charset="-128"/>
              </a:rPr>
              <a:t>Measures exclusive &amp; inclusive durations between events 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ＭＳ Ｐゴシック" pitchFamily="-1" charset="-128"/>
              </a:rPr>
              <a:t>Metrics monotonically </a:t>
            </a:r>
            <a:r>
              <a:rPr lang="en-US" sz="2000" dirty="0" smtClean="0">
                <a:ea typeface="ＭＳ Ｐゴシック" pitchFamily="-1" charset="-128"/>
              </a:rPr>
              <a:t>increase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-1" charset="-128"/>
              </a:rPr>
              <a:t>Example: Wall-clock timer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Atomic events (trigger with data value)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ＭＳ Ｐゴシック" pitchFamily="-1" charset="-128"/>
              </a:rPr>
              <a:t>Used to capture performance data state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ＭＳ Ｐゴシック" pitchFamily="-1" charset="-128"/>
              </a:rPr>
              <a:t>Shows extent of variation of triggered values (min/max/mean</a:t>
            </a:r>
            <a:r>
              <a:rPr lang="en-US" sz="2000" dirty="0" smtClean="0">
                <a:ea typeface="ＭＳ Ｐゴシック" pitchFamily="-1" charset="-128"/>
              </a:rPr>
              <a:t>)</a:t>
            </a:r>
          </a:p>
          <a:p>
            <a:pPr marL="61722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ea typeface="ＭＳ Ｐゴシック" pitchFamily="-1" charset="-128"/>
              </a:rPr>
              <a:t>Example: heap memory consumed at a particular point</a:t>
            </a:r>
          </a:p>
        </p:txBody>
      </p:sp>
      <p:sp>
        <p:nvSpPr>
          <p:cNvPr id="43009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Direct 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Observation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Events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19"/>
            <a:ext cx="9144000" cy="63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vs. Indirect Measurement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94722" y="1097757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Direct via Probes</a:t>
            </a:r>
            <a:endParaRPr lang="en-US" b="1" dirty="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870449" y="1097757"/>
            <a:ext cx="3816350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Indirect via Sampling</a:t>
            </a: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4478012"/>
            <a:ext cx="4040188" cy="16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8630" lvl="0" indent="-457200" defTabSz="914400" fontAlgn="base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Exact measurement</a:t>
            </a:r>
          </a:p>
          <a:p>
            <a:pPr marL="468630" lvl="0" indent="-457200" defTabSz="914400" fontAlgn="base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Fine-grain control</a:t>
            </a:r>
          </a:p>
          <a:p>
            <a:pPr marL="468630" lvl="0" indent="-457200" defTabSz="914400" fontAlgn="base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Calls inserted into code</a:t>
            </a:r>
            <a:endParaRPr lang="en-US" sz="24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70450" y="4478012"/>
            <a:ext cx="3816349" cy="16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8630" indent="-4572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No code modification</a:t>
            </a:r>
          </a:p>
          <a:p>
            <a:pPr marL="468630" indent="-457200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Minimal effort</a:t>
            </a:r>
          </a:p>
          <a:p>
            <a:pPr marL="468630" indent="-4572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Relies on debug symbols (</a:t>
            </a:r>
            <a:r>
              <a:rPr lang="en-US" sz="2400" b="1" dirty="0" smtClean="0">
                <a:solidFill>
                  <a:srgbClr val="FF09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-g</a:t>
            </a:r>
            <a:r>
              <a:rPr lang="en-US" sz="2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option)</a:t>
            </a:r>
            <a:endParaRPr lang="en-US" sz="2400" b="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567608" y="1971480"/>
            <a:ext cx="3894417" cy="227257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225425" algn="l"/>
                <a:tab pos="514350" algn="l"/>
                <a:tab pos="801688" algn="l"/>
              </a:tabLst>
            </a:pPr>
            <a:r>
              <a:rPr lang="en-US" b="1" dirty="0">
                <a:latin typeface="Courier New" charset="0"/>
              </a:rPr>
              <a:t>call </a:t>
            </a:r>
            <a:r>
              <a:rPr lang="en-US" b="1" dirty="0">
                <a:solidFill>
                  <a:schemeClr val="accent2"/>
                </a:solidFill>
                <a:latin typeface="Courier New" charset="0"/>
              </a:rPr>
              <a:t>TAU_START</a:t>
            </a:r>
            <a:r>
              <a:rPr lang="en-US" b="1" dirty="0" smtClean="0">
                <a:latin typeface="Courier New" charset="0"/>
              </a:rPr>
              <a:t>(‘</a:t>
            </a:r>
            <a:r>
              <a:rPr lang="en-US" altLang="ja-JP" b="1" dirty="0" smtClean="0">
                <a:latin typeface="Courier New" charset="0"/>
              </a:rPr>
              <a:t>potential</a:t>
            </a:r>
            <a:r>
              <a:rPr lang="en-US" b="1" dirty="0" smtClean="0">
                <a:latin typeface="Courier New" charset="0"/>
              </a:rPr>
              <a:t>’</a:t>
            </a:r>
            <a:r>
              <a:rPr lang="en-US" altLang="ja-JP" b="1" dirty="0" smtClean="0">
                <a:latin typeface="Courier New" charset="0"/>
              </a:rPr>
              <a:t>)</a:t>
            </a:r>
            <a:endParaRPr lang="en-US" altLang="ja-JP" b="1" dirty="0">
              <a:latin typeface="Courier New" charset="0"/>
            </a:endParaRPr>
          </a:p>
          <a:p>
            <a:pPr>
              <a:tabLst>
                <a:tab pos="225425" algn="l"/>
                <a:tab pos="514350" algn="l"/>
                <a:tab pos="801688" algn="l"/>
              </a:tabLst>
            </a:pPr>
            <a:r>
              <a:rPr lang="en-US" b="1" dirty="0">
                <a:solidFill>
                  <a:schemeClr val="accent3"/>
                </a:solidFill>
                <a:latin typeface="Courier New" charset="0"/>
              </a:rPr>
              <a:t>// code</a:t>
            </a:r>
          </a:p>
          <a:p>
            <a:pPr>
              <a:tabLst>
                <a:tab pos="225425" algn="l"/>
                <a:tab pos="514350" algn="l"/>
                <a:tab pos="801688" algn="l"/>
              </a:tabLst>
            </a:pPr>
            <a:r>
              <a:rPr lang="en-US" b="1" dirty="0">
                <a:latin typeface="Courier New" charset="0"/>
              </a:rPr>
              <a:t>call </a:t>
            </a:r>
            <a:r>
              <a:rPr lang="en-US" b="1" dirty="0">
                <a:solidFill>
                  <a:srgbClr val="FF0900"/>
                </a:solidFill>
                <a:latin typeface="Courier New" charset="0"/>
              </a:rPr>
              <a:t>TAU_STOP</a:t>
            </a:r>
            <a:r>
              <a:rPr lang="en-US" b="1" dirty="0">
                <a:latin typeface="Courier New" charset="0"/>
              </a:rPr>
              <a:t>(</a:t>
            </a:r>
            <a:r>
              <a:rPr lang="en-US" b="1" dirty="0" smtClean="0">
                <a:latin typeface="Courier New" charset="0"/>
              </a:rPr>
              <a:t>‘</a:t>
            </a:r>
            <a:r>
              <a:rPr lang="en-US" altLang="ja-JP" b="1" dirty="0" smtClean="0">
                <a:latin typeface="Courier New" charset="0"/>
              </a:rPr>
              <a:t>potential</a:t>
            </a:r>
            <a:r>
              <a:rPr lang="en-US" b="1" dirty="0">
                <a:latin typeface="Courier New" charset="0"/>
              </a:rPr>
              <a:t>’</a:t>
            </a:r>
            <a:r>
              <a:rPr lang="en-US" altLang="ja-JP" b="1" dirty="0" smtClean="0">
                <a:latin typeface="Courier New" charset="0"/>
              </a:rPr>
              <a:t>)</a:t>
            </a:r>
            <a:endParaRPr lang="en-US" dirty="0"/>
          </a:p>
        </p:txBody>
      </p:sp>
      <p:pic>
        <p:nvPicPr>
          <p:cNvPr id="17" name="Picture 16" descr="Signal_Sampli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719" y="1971481"/>
            <a:ext cx="3503810" cy="227257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/>
          <p:cNvSpPr>
            <a:spLocks noChangeArrowheads="1"/>
          </p:cNvSpPr>
          <p:nvPr/>
        </p:nvSpPr>
        <p:spPr bwMode="auto">
          <a:xfrm>
            <a:off x="1828800" y="2809875"/>
            <a:ext cx="2209800" cy="2895600"/>
          </a:xfrm>
          <a:prstGeom prst="foldedCorner">
            <a:avLst>
              <a:gd name="adj" fmla="val 12500"/>
            </a:avLst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Lucida Console" pitchFamily="-1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143125" y="3267075"/>
            <a:ext cx="1590675" cy="220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4160838" y="3190875"/>
            <a:ext cx="3216275" cy="2209800"/>
            <a:chOff x="1209" y="2112"/>
            <a:chExt cx="2026" cy="1392"/>
          </a:xfrm>
        </p:grpSpPr>
        <p:sp>
          <p:nvSpPr>
            <p:cNvPr id="44043" name="AutoShape 5"/>
            <p:cNvSpPr>
              <a:spLocks/>
            </p:cNvSpPr>
            <p:nvPr/>
          </p:nvSpPr>
          <p:spPr bwMode="auto">
            <a:xfrm>
              <a:off x="1939" y="2112"/>
              <a:ext cx="240" cy="1392"/>
            </a:xfrm>
            <a:prstGeom prst="leftBrace">
              <a:avLst>
                <a:gd name="adj1" fmla="val 48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4" name="Text Box 6"/>
            <p:cNvSpPr txBox="1">
              <a:spLocks noChangeArrowheads="1"/>
            </p:cNvSpPr>
            <p:nvPr/>
          </p:nvSpPr>
          <p:spPr bwMode="auto">
            <a:xfrm>
              <a:off x="1209" y="2616"/>
              <a:ext cx="682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Inclusive</a:t>
              </a:r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duration</a:t>
              </a:r>
              <a:endParaRPr lang="en-US" sz="2000" dirty="0">
                <a:solidFill>
                  <a:schemeClr val="tx1"/>
                </a:solidFill>
                <a:latin typeface="Comic Sans MS" pitchFamily="-1" charset="0"/>
              </a:endParaRPr>
            </a:p>
          </p:txBody>
        </p:sp>
        <p:sp>
          <p:nvSpPr>
            <p:cNvPr id="44045" name="AutoShape 7"/>
            <p:cNvSpPr>
              <a:spLocks/>
            </p:cNvSpPr>
            <p:nvPr/>
          </p:nvSpPr>
          <p:spPr bwMode="auto">
            <a:xfrm>
              <a:off x="3091" y="2256"/>
              <a:ext cx="144" cy="288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6" name="Text Box 8"/>
            <p:cNvSpPr txBox="1">
              <a:spLocks noChangeArrowheads="1"/>
            </p:cNvSpPr>
            <p:nvPr/>
          </p:nvSpPr>
          <p:spPr bwMode="auto">
            <a:xfrm>
              <a:off x="2194" y="2616"/>
              <a:ext cx="709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/>
                <a:t>Exclusive</a:t>
              </a:r>
              <a:endParaRPr lang="en-US" sz="2000" dirty="0"/>
            </a:p>
            <a:p>
              <a:r>
                <a:rPr lang="en-US" sz="2000" dirty="0"/>
                <a:t>duration</a:t>
              </a:r>
            </a:p>
          </p:txBody>
        </p:sp>
        <p:sp>
          <p:nvSpPr>
            <p:cNvPr id="44047" name="AutoShape 9"/>
            <p:cNvSpPr>
              <a:spLocks/>
            </p:cNvSpPr>
            <p:nvPr/>
          </p:nvSpPr>
          <p:spPr bwMode="auto">
            <a:xfrm>
              <a:off x="3091" y="3120"/>
              <a:ext cx="144" cy="288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AutoShape 10"/>
            <p:cNvSpPr>
              <a:spLocks/>
            </p:cNvSpPr>
            <p:nvPr/>
          </p:nvSpPr>
          <p:spPr bwMode="auto">
            <a:xfrm>
              <a:off x="2947" y="2400"/>
              <a:ext cx="144" cy="86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36" name="Rectangle 11"/>
          <p:cNvSpPr>
            <a:spLocks noChangeArrowheads="1"/>
          </p:cNvSpPr>
          <p:nvPr/>
        </p:nvSpPr>
        <p:spPr bwMode="auto">
          <a:xfrm>
            <a:off x="2209800" y="3343275"/>
            <a:ext cx="1371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Rectangle 12"/>
          <p:cNvSpPr>
            <a:spLocks noChangeArrowheads="1"/>
          </p:cNvSpPr>
          <p:nvPr/>
        </p:nvSpPr>
        <p:spPr bwMode="auto">
          <a:xfrm>
            <a:off x="2209800" y="4714875"/>
            <a:ext cx="1371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1828800" y="2813050"/>
            <a:ext cx="15446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foo</a:t>
            </a:r>
            <a:r>
              <a:rPr lang="en-US" dirty="0"/>
              <a:t>()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a;</a:t>
            </a:r>
          </a:p>
          <a:p>
            <a:r>
              <a:rPr lang="en-US" dirty="0"/>
              <a:t>       a =a + 1;</a:t>
            </a:r>
          </a:p>
          <a:p>
            <a:endParaRPr lang="en-US" dirty="0"/>
          </a:p>
          <a:p>
            <a:r>
              <a:rPr lang="en-US" dirty="0"/>
              <a:t>     bar();</a:t>
            </a:r>
          </a:p>
          <a:p>
            <a:endParaRPr lang="en-US" dirty="0"/>
          </a:p>
          <a:p>
            <a:r>
              <a:rPr lang="en-US" dirty="0"/>
              <a:t>       a =a + 1;</a:t>
            </a:r>
          </a:p>
          <a:p>
            <a:r>
              <a:rPr lang="en-US" dirty="0"/>
              <a:t>       return a;</a:t>
            </a:r>
          </a:p>
          <a:p>
            <a:r>
              <a:rPr lang="en-US" dirty="0"/>
              <a:t>}</a:t>
            </a:r>
          </a:p>
        </p:txBody>
      </p:sp>
      <p:sp>
        <p:nvSpPr>
          <p:cNvPr id="44040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Exclusive measurements for region only</a:t>
            </a:r>
          </a:p>
          <a:p>
            <a:r>
              <a:rPr lang="en-US" smtClean="0"/>
              <a:t>Inclusive measurements includes child regions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4039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Inclusive vs. Exclusive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Submit a batch job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sbatch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dirty="0" err="1" smtClean="0">
                <a:latin typeface="Menlo" charset="0"/>
                <a:ea typeface="Menlo" charset="0"/>
                <a:cs typeface="Menlo" charset="0"/>
              </a:rPr>
              <a:t>script.sh</a:t>
            </a:r>
            <a:endParaRPr lang="en-US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ARL’s KNL System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758756" y="2402733"/>
            <a:ext cx="7048706" cy="362841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#!/</a:t>
            </a:r>
            <a:r>
              <a:rPr lang="en-US" sz="2400" dirty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bin/bash</a:t>
            </a:r>
          </a:p>
          <a:p>
            <a:r>
              <a:rPr lang="en-US" sz="2400" dirty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#SBATCH --partition=quadrant-flat</a:t>
            </a:r>
          </a:p>
          <a:p>
            <a:endParaRPr lang="en-US" sz="2400" dirty="0">
              <a:solidFill>
                <a:schemeClr val="tx1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cd $HOME/FUN3D_Miniapp1</a:t>
            </a:r>
          </a:p>
          <a:p>
            <a:r>
              <a:rPr lang="en-US" sz="2400" dirty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module load intel </a:t>
            </a:r>
            <a:r>
              <a:rPr lang="en-US" sz="2400" dirty="0" err="1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intelmpi</a:t>
            </a:r>
            <a:endParaRPr lang="en-US" sz="2400" dirty="0">
              <a:solidFill>
                <a:schemeClr val="tx1"/>
              </a:solidFill>
              <a:latin typeface="Menlo" charset="0"/>
              <a:ea typeface="Menlo" charset="0"/>
              <a:cs typeface="Menlo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numactl</a:t>
            </a:r>
            <a:r>
              <a:rPr lang="en-US" sz="2400" dirty="0" smtClean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-m 1 ./</a:t>
            </a:r>
            <a:r>
              <a:rPr lang="en-US" sz="2400" dirty="0" err="1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</a:rPr>
              <a:t>point_solve</a:t>
            </a:r>
            <a:endParaRPr lang="en-US" sz="2400" dirty="0">
              <a:solidFill>
                <a:schemeClr val="tx1"/>
              </a:solidFill>
              <a:latin typeface="Menlo" charset="0"/>
              <a:ea typeface="Menlo" charset="0"/>
              <a:cs typeface="Menlo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module load 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intel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intelmpi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export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PATH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=\</a:t>
            </a:r>
            <a:br>
              <a:rPr lang="en-US" sz="2400" dirty="0" smtClean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   $PET_HOME/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pkgs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/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taucmdr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-latest/bin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:$PATH</a:t>
            </a:r>
          </a:p>
          <a:p>
            <a:pPr marL="0" indent="0">
              <a:buNone/>
            </a:pP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 Commander on ARL’s KNL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54093" y="4143982"/>
            <a:ext cx="4241260" cy="10311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This </a:t>
            </a:r>
            <a:r>
              <a:rPr lang="en-US" sz="3200" smtClean="0">
                <a:solidFill>
                  <a:schemeClr val="tx1"/>
                </a:solidFill>
              </a:rPr>
              <a:t>path works </a:t>
            </a:r>
            <a:r>
              <a:rPr lang="en-US" sz="3200" dirty="0" smtClean="0">
                <a:solidFill>
                  <a:schemeClr val="tx1"/>
                </a:solidFill>
              </a:rPr>
              <a:t>on nearly all DSRC systems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4474723" y="2879387"/>
            <a:ext cx="0" cy="1264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55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ssh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-Y </a:t>
            </a:r>
            <a:r>
              <a:rPr lang="en-US" sz="2400" dirty="0" err="1" smtClean="0">
                <a:latin typeface="Menlo" charset="0"/>
                <a:ea typeface="Menlo" charset="0"/>
                <a:cs typeface="Menlo" charset="0"/>
              </a:rPr>
              <a:t>thunder.afrl.hpc.mil</a:t>
            </a:r>
            <a:endParaRPr lang="en-US" sz="2400" dirty="0" smtClean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400BD9"/>
                </a:solidFill>
                <a:latin typeface="Menlo" charset="0"/>
                <a:ea typeface="Menlo" charset="0"/>
                <a:cs typeface="Menlo" charset="0"/>
              </a:rPr>
              <a:t>$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 export 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PATH=\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   $PET_HOME/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pkgs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/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taucmdr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-latest/bin:$</a:t>
            </a:r>
            <a:r>
              <a:rPr lang="en-US" sz="2400" dirty="0" smtClean="0">
                <a:latin typeface="Menlo" charset="0"/>
                <a:ea typeface="Menlo" charset="0"/>
                <a:cs typeface="Menlo" charset="0"/>
              </a:rPr>
              <a:t>PATH</a:t>
            </a:r>
          </a:p>
          <a:p>
            <a:pPr marL="0" indent="0">
              <a:buNone/>
            </a:pP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TAU Commander on Thunder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9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271724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tau </a:t>
            </a:r>
            <a:r>
              <a:rPr lang="en-US" b="1" dirty="0" err="1" smtClean="0">
                <a:solidFill>
                  <a:srgbClr val="FF0000"/>
                </a:solidFill>
              </a:rPr>
              <a:t>init</a:t>
            </a:r>
            <a:r>
              <a:rPr lang="en-US" dirty="0" smtClean="0"/>
              <a:t> [options | --help]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&lt;&lt;your compiler&gt;&gt; </a:t>
            </a:r>
            <a:r>
              <a:rPr lang="en-US" dirty="0" err="1" smtClean="0"/>
              <a:t>foo.c</a:t>
            </a:r>
            <a:endParaRPr lang="en-US" dirty="0" smtClean="0"/>
          </a:p>
          <a:p>
            <a:pPr lvl="1"/>
            <a:r>
              <a:rPr lang="en-US" dirty="0" smtClean="0"/>
              <a:t>e.g. tau mpif90 foo.f90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mpirun</a:t>
            </a:r>
            <a:r>
              <a:rPr lang="en-US" dirty="0" smtClean="0"/>
              <a:t> -np 8 ./</a:t>
            </a:r>
            <a:r>
              <a:rPr lang="en-US" dirty="0" err="1" smtClean="0"/>
              <a:t>a.out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 with TAU Commander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28196" y="3592119"/>
            <a:ext cx="8681405" cy="178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Online Help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tau --help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tau help</a:t>
            </a:r>
            <a:r>
              <a:rPr lang="en-US" dirty="0" smtClean="0"/>
              <a:t> &lt;something&gt;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67054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ea typeface="Menlo" charset="0"/>
                <a:cs typeface="Menlo" charset="0"/>
                <a:hlinkClick r:id="rId2"/>
              </a:rPr>
              <a:t>http://</a:t>
            </a:r>
            <a:r>
              <a:rPr lang="en-US" sz="2800" dirty="0" smtClean="0">
                <a:ea typeface="Menlo" charset="0"/>
                <a:cs typeface="Menlo" charset="0"/>
                <a:hlinkClick r:id="rId2"/>
              </a:rPr>
              <a:t>www.paratools.com/knl-hands-on-exercises/</a:t>
            </a:r>
            <a:endParaRPr lang="en-US" sz="2800" dirty="0" smtClean="0">
              <a:ea typeface="Menlo" charset="0"/>
              <a:cs typeface="Menlo" charset="0"/>
            </a:endParaRPr>
          </a:p>
          <a:p>
            <a:pPr marL="0" indent="0" algn="ctr">
              <a:buNone/>
            </a:pPr>
            <a:endParaRPr lang="en-US" sz="2800" dirty="0">
              <a:ea typeface="Menlo" charset="0"/>
              <a:cs typeface="Menlo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Workshop Materials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43" y="1789660"/>
            <a:ext cx="6439711" cy="42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21364</TotalTime>
  <Words>2302</Words>
  <Application>Microsoft Macintosh PowerPoint</Application>
  <PresentationFormat>On-screen Show (4:3)</PresentationFormat>
  <Paragraphs>494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Calibri</vt:lpstr>
      <vt:lpstr>Comic Sans MS</vt:lpstr>
      <vt:lpstr>Courier New</vt:lpstr>
      <vt:lpstr>Lucida Console</vt:lpstr>
      <vt:lpstr>Menlo</vt:lpstr>
      <vt:lpstr>Menlo-Bold</vt:lpstr>
      <vt:lpstr>Menlo-Regular</vt:lpstr>
      <vt:lpstr>Monaco</vt:lpstr>
      <vt:lpstr>ＭＳ Ｐゴシック</vt:lpstr>
      <vt:lpstr>Arial</vt:lpstr>
      <vt:lpstr>Office Theme</vt:lpstr>
      <vt:lpstr>TAU Commander Hands On Exercises</vt:lpstr>
      <vt:lpstr>MINIAPP 1 Code Structure</vt:lpstr>
      <vt:lpstr>MINIAPP 1 Kernel Unrolled</vt:lpstr>
      <vt:lpstr>ARL’s KNL System</vt:lpstr>
      <vt:lpstr>ARL’s KNL System</vt:lpstr>
      <vt:lpstr>TAU Commander on ARL’s KNL</vt:lpstr>
      <vt:lpstr>TAU Commander on Thunder</vt:lpstr>
      <vt:lpstr>Getting Started with TAU Commander</vt:lpstr>
      <vt:lpstr>Workshop Materials</vt:lpstr>
      <vt:lpstr>Initialize the TAU Project</vt:lpstr>
      <vt:lpstr>Default TAU Project for Miniapp 1</vt:lpstr>
      <vt:lpstr>Modify project if needed</vt:lpstr>
      <vt:lpstr>Use `tau` to compile</vt:lpstr>
      <vt:lpstr>Use `tau` to compile</vt:lpstr>
      <vt:lpstr>Use `tau` to run</vt:lpstr>
      <vt:lpstr>Miniapp 1 Output with TAU</vt:lpstr>
      <vt:lpstr>Use `tau` to view data</vt:lpstr>
      <vt:lpstr>View profile from the head node</vt:lpstr>
      <vt:lpstr>Node 0 Exclusive Time Profile</vt:lpstr>
      <vt:lpstr>View Source Code</vt:lpstr>
      <vt:lpstr>View Source Code</vt:lpstr>
      <vt:lpstr>How to find most expensive line of code</vt:lpstr>
      <vt:lpstr>Use MCDRAM via numactl -m </vt:lpstr>
      <vt:lpstr>Hardware Performance Counters</vt:lpstr>
      <vt:lpstr>`tau target metrics`</vt:lpstr>
      <vt:lpstr>Measuring PAPI Counters</vt:lpstr>
      <vt:lpstr>PAPI Metric Compatibility Checks</vt:lpstr>
      <vt:lpstr>Run exactly as before: `tau ./point_solve`</vt:lpstr>
      <vt:lpstr>View profiles: `tau show`</vt:lpstr>
      <vt:lpstr>L1 Data Cache Misses</vt:lpstr>
      <vt:lpstr>L2 Total Cache Misses</vt:lpstr>
      <vt:lpstr>Line with the most L1/L2 misses</vt:lpstr>
      <vt:lpstr>What percent of L2 accesses are misses?</vt:lpstr>
      <vt:lpstr>Create a new derived metric</vt:lpstr>
      <vt:lpstr>At worst, 29% of L2 fetches miss</vt:lpstr>
      <vt:lpstr>Sort by exclusive time</vt:lpstr>
      <vt:lpstr>About 21% L2 fetches miss in kernel</vt:lpstr>
      <vt:lpstr>% Cycles Stalled Waiting for Memory</vt:lpstr>
      <vt:lpstr>% Cycles Stalled Waiting for Memory</vt:lpstr>
      <vt:lpstr>OpenMP Parallelization</vt:lpstr>
      <vt:lpstr>Create a new OpenMP Application Config</vt:lpstr>
      <vt:lpstr>Compile and run exactly as before</vt:lpstr>
      <vt:lpstr>Reference</vt:lpstr>
      <vt:lpstr>Measurement Approaches</vt:lpstr>
      <vt:lpstr>Types of Performance Profiles</vt:lpstr>
      <vt:lpstr>Direct Observation Events</vt:lpstr>
      <vt:lpstr>Direct vs. Indirect Measurement</vt:lpstr>
      <vt:lpstr>Inclusive vs. Exclusive Measurements</vt:lpstr>
    </vt:vector>
  </TitlesOfParts>
  <Company>ParaTools, Inc.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Intuitive Performance Engineering  at the Exascale  with TAU and TAU Commander</dc:title>
  <dc:creator>John Linford</dc:creator>
  <cp:lastModifiedBy>John Linford</cp:lastModifiedBy>
  <cp:revision>1173</cp:revision>
  <cp:lastPrinted>2017-04-25T11:28:45Z</cp:lastPrinted>
  <dcterms:created xsi:type="dcterms:W3CDTF">2014-07-30T16:00:04Z</dcterms:created>
  <dcterms:modified xsi:type="dcterms:W3CDTF">2017-04-25T12:55:19Z</dcterms:modified>
</cp:coreProperties>
</file>