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73"/>
  </p:notesMasterIdLst>
  <p:handoutMasterIdLst>
    <p:handoutMasterId r:id="rId74"/>
  </p:handoutMasterIdLst>
  <p:sldIdLst>
    <p:sldId id="256" r:id="rId2"/>
    <p:sldId id="726" r:id="rId3"/>
    <p:sldId id="706" r:id="rId4"/>
    <p:sldId id="709" r:id="rId5"/>
    <p:sldId id="707" r:id="rId6"/>
    <p:sldId id="723" r:id="rId7"/>
    <p:sldId id="718" r:id="rId8"/>
    <p:sldId id="721" r:id="rId9"/>
    <p:sldId id="722" r:id="rId10"/>
    <p:sldId id="719" r:id="rId11"/>
    <p:sldId id="720" r:id="rId12"/>
    <p:sldId id="624" r:id="rId13"/>
    <p:sldId id="708" r:id="rId14"/>
    <p:sldId id="486" r:id="rId15"/>
    <p:sldId id="631" r:id="rId16"/>
    <p:sldId id="634" r:id="rId17"/>
    <p:sldId id="637" r:id="rId18"/>
    <p:sldId id="635" r:id="rId19"/>
    <p:sldId id="725" r:id="rId20"/>
    <p:sldId id="705" r:id="rId21"/>
    <p:sldId id="711" r:id="rId22"/>
    <p:sldId id="712" r:id="rId23"/>
    <p:sldId id="713" r:id="rId24"/>
    <p:sldId id="714" r:id="rId25"/>
    <p:sldId id="715" r:id="rId26"/>
    <p:sldId id="638" r:id="rId27"/>
    <p:sldId id="639" r:id="rId28"/>
    <p:sldId id="648" r:id="rId29"/>
    <p:sldId id="649" r:id="rId30"/>
    <p:sldId id="650" r:id="rId31"/>
    <p:sldId id="651" r:id="rId32"/>
    <p:sldId id="652" r:id="rId33"/>
    <p:sldId id="653" r:id="rId34"/>
    <p:sldId id="654" r:id="rId35"/>
    <p:sldId id="655" r:id="rId36"/>
    <p:sldId id="656" r:id="rId37"/>
    <p:sldId id="658" r:id="rId38"/>
    <p:sldId id="664" r:id="rId39"/>
    <p:sldId id="659" r:id="rId40"/>
    <p:sldId id="660" r:id="rId41"/>
    <p:sldId id="661" r:id="rId42"/>
    <p:sldId id="662" r:id="rId43"/>
    <p:sldId id="663" r:id="rId44"/>
    <p:sldId id="665" r:id="rId45"/>
    <p:sldId id="666" r:id="rId46"/>
    <p:sldId id="667" r:id="rId47"/>
    <p:sldId id="668" r:id="rId48"/>
    <p:sldId id="669" r:id="rId49"/>
    <p:sldId id="696" r:id="rId50"/>
    <p:sldId id="697" r:id="rId51"/>
    <p:sldId id="717" r:id="rId52"/>
    <p:sldId id="716" r:id="rId53"/>
    <p:sldId id="671" r:id="rId54"/>
    <p:sldId id="672" r:id="rId55"/>
    <p:sldId id="673" r:id="rId56"/>
    <p:sldId id="670" r:id="rId57"/>
    <p:sldId id="679" r:id="rId58"/>
    <p:sldId id="676" r:id="rId59"/>
    <p:sldId id="677" r:id="rId60"/>
    <p:sldId id="680" r:id="rId61"/>
    <p:sldId id="681" r:id="rId62"/>
    <p:sldId id="724" r:id="rId63"/>
    <p:sldId id="701" r:id="rId64"/>
    <p:sldId id="678" r:id="rId65"/>
    <p:sldId id="702" r:id="rId66"/>
    <p:sldId id="683" r:id="rId67"/>
    <p:sldId id="684" r:id="rId68"/>
    <p:sldId id="685" r:id="rId69"/>
    <p:sldId id="686" r:id="rId70"/>
    <p:sldId id="687" r:id="rId71"/>
    <p:sldId id="688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1" autoAdjust="0"/>
    <p:restoredTop sz="78927" autoAdjust="0"/>
  </p:normalViewPr>
  <p:slideViewPr>
    <p:cSldViewPr snapToGrid="0" snapToObjects="1">
      <p:cViewPr varScale="1">
        <p:scale>
          <a:sx n="126" d="100"/>
          <a:sy n="126" d="100"/>
        </p:scale>
        <p:origin x="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7ACF-D4AD-F041-B5C4-F08D5B16873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D156-6AF2-A640-A995-E6C8E3A1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056-DF4A-3745-AA01-D153CE69C132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41BE-FD6E-8A4C-9F34-513CE688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8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Collect basic routine-level timing profile to determine where most time is being spent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Collect routine-level hardware counter data to determine types of performance problems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Collect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callpath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profiles to determine sequence of events causing performance problems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Conduct finer-grained profiling and/or tracing to pinpoint performance bottlenecks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Loop-level profiling with hardware counters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Tracing of communication operations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1" y="2946584"/>
            <a:ext cx="7772400" cy="809953"/>
            <a:chOff x="-1" y="0"/>
            <a:chExt cx="9144001" cy="80995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aratools_small_shad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680"/>
            <a:ext cx="2057400" cy="5252721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681"/>
            <a:ext cx="6019800" cy="5252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46032" y="1384272"/>
            <a:ext cx="8251882" cy="5033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43875" y="6597650"/>
            <a:ext cx="985838" cy="149225"/>
          </a:xfrm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A5B7ADFF-E941-5842-9497-732693526E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5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3C55C-7023-3547-897B-0650EBB141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5304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35262" y="6492875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22313" y="3732996"/>
            <a:ext cx="7772400" cy="755089"/>
            <a:chOff x="-1" y="0"/>
            <a:chExt cx="9144001" cy="75508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247551"/>
              <a:chOff x="-1" y="507538"/>
              <a:chExt cx="9144001" cy="247551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2475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1"/>
                <a:ext cx="3657600" cy="182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aratools_small_shad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197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62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97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97" y="1671560"/>
            <a:ext cx="4206240" cy="4664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55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55" y="1671560"/>
            <a:ext cx="4206240" cy="4664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31798"/>
            <a:ext cx="5252002" cy="5304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196" y="1031798"/>
            <a:ext cx="3200400" cy="5304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rot="10800000">
            <a:off x="1" y="6441445"/>
            <a:ext cx="9143999" cy="100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1" y="6492874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9144001" cy="809953"/>
            <a:chOff x="-1" y="0"/>
            <a:chExt cx="9144001" cy="809953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Rectangle 22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197" y="1031800"/>
            <a:ext cx="8681405" cy="529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264" y="6492875"/>
            <a:ext cx="6167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02358" y="6492875"/>
            <a:ext cx="907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6AED-BC71-3D4D-8309-CF5F71081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paratools_small_shadow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  <p:sldLayoutId id="214748371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jpe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86" y="1082706"/>
            <a:ext cx="8453028" cy="2509046"/>
          </a:xfrm>
        </p:spPr>
        <p:txBody>
          <a:bodyPr>
            <a:noAutofit/>
          </a:bodyPr>
          <a:lstStyle/>
          <a:p>
            <a:r>
              <a:rPr lang="en-US" sz="4800" dirty="0" smtClean="0"/>
              <a:t>TAU Commander and </a:t>
            </a:r>
            <a:r>
              <a:rPr lang="en-US" sz="4800" dirty="0" err="1" smtClean="0"/>
              <a:t>ParaTools</a:t>
            </a:r>
            <a:r>
              <a:rPr lang="en-US" sz="4800" dirty="0"/>
              <a:t> </a:t>
            </a:r>
            <a:r>
              <a:rPr lang="en-US" sz="4800" dirty="0" err="1" smtClean="0"/>
              <a:t>ThreadSpotter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/>
              <a:t> ParaTools, Inc.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634"/>
            <a:ext cx="6400800" cy="183084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John C. Linford, Sameer </a:t>
            </a:r>
            <a:r>
              <a:rPr lang="en-US" sz="4000" dirty="0" err="1" smtClean="0"/>
              <a:t>Shende</a:t>
            </a:r>
            <a:r>
              <a:rPr lang="en-US" sz="4000" dirty="0" smtClean="0"/>
              <a:t>, et al.</a:t>
            </a:r>
          </a:p>
          <a:p>
            <a:r>
              <a:rPr lang="en-US" sz="4000" dirty="0" smtClean="0"/>
              <a:t>{</a:t>
            </a:r>
            <a:r>
              <a:rPr lang="en-US" sz="4000" dirty="0" err="1" smtClean="0"/>
              <a:t>jlinford,sameer</a:t>
            </a:r>
            <a:r>
              <a:rPr lang="en-US" sz="4000" dirty="0" smtClean="0"/>
              <a:t>}@</a:t>
            </a:r>
            <a:r>
              <a:rPr lang="en-US" sz="4000" dirty="0" err="1" smtClean="0"/>
              <a:t>paratools.com</a:t>
            </a:r>
            <a:endParaRPr lang="en-US" sz="4000" dirty="0" smtClean="0"/>
          </a:p>
          <a:p>
            <a:endParaRPr lang="en-US" dirty="0" smtClean="0"/>
          </a:p>
          <a:p>
            <a:r>
              <a:rPr lang="en-US" dirty="0" smtClean="0"/>
              <a:t>Data Movement Workshop</a:t>
            </a:r>
          </a:p>
          <a:p>
            <a:r>
              <a:rPr lang="en-US" dirty="0" smtClean="0"/>
              <a:t>6 December 2016, ARL, Aberdeen,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TAU Project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34" y="1031875"/>
            <a:ext cx="6614982" cy="53038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Tell the tool what you want</a:t>
            </a:r>
            <a:r>
              <a:rPr lang="en-US" dirty="0" smtClean="0"/>
              <a:t>, not how to get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 Commander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0676" y="3906455"/>
            <a:ext cx="80264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dirty="0" smtClean="0"/>
              <a:t>vs.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76" y="1819855"/>
            <a:ext cx="2967726" cy="3942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57" y="1597332"/>
            <a:ext cx="4387174" cy="43871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271724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tau </a:t>
            </a:r>
            <a:r>
              <a:rPr lang="en-US" b="1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/>
              <a:t> [options | --help]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&lt;&lt;your compiler&gt;&gt; </a:t>
            </a:r>
            <a:r>
              <a:rPr lang="en-US" dirty="0" err="1" smtClean="0"/>
              <a:t>foo.c</a:t>
            </a:r>
            <a:endParaRPr lang="en-US" dirty="0" smtClean="0"/>
          </a:p>
          <a:p>
            <a:pPr lvl="1"/>
            <a:r>
              <a:rPr lang="en-US" dirty="0" smtClean="0"/>
              <a:t>e.g. tau mpif90 foo.f90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mpirun</a:t>
            </a:r>
            <a:r>
              <a:rPr lang="en-US" dirty="0" smtClean="0"/>
              <a:t> -np 8 ./</a:t>
            </a:r>
            <a:r>
              <a:rPr lang="en-US" dirty="0" err="1" smtClean="0"/>
              <a:t>a.out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with TAU Commander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196" y="3592119"/>
            <a:ext cx="8681405" cy="178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Online Help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tau --help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tau help</a:t>
            </a:r>
            <a:r>
              <a:rPr lang="en-US" dirty="0" smtClean="0"/>
              <a:t> &lt;something&gt;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ParaTools</a:t>
            </a:r>
            <a:r>
              <a:rPr lang="en-US" dirty="0" smtClean="0"/>
              <a:t> </a:t>
            </a:r>
            <a:r>
              <a:rPr lang="en-US" dirty="0" err="1" smtClean="0"/>
              <a:t>ThreadSpotter</a:t>
            </a:r>
            <a:endParaRPr lang="en-US" dirty="0" smtClean="0"/>
          </a:p>
          <a:p>
            <a:pPr lvl="1"/>
            <a:r>
              <a:rPr lang="en-US" dirty="0" smtClean="0"/>
              <a:t>High-level cache and memory optimization tool.</a:t>
            </a:r>
          </a:p>
          <a:p>
            <a:pPr lvl="1"/>
            <a:r>
              <a:rPr lang="en-US" dirty="0" smtClean="0"/>
              <a:t>Generates “plain English” reports with annotated source code.</a:t>
            </a:r>
          </a:p>
          <a:p>
            <a:r>
              <a:rPr lang="en-US" dirty="0" smtClean="0"/>
              <a:t>TAU </a:t>
            </a:r>
            <a:r>
              <a:rPr lang="en-US" dirty="0"/>
              <a:t>Commander</a:t>
            </a:r>
          </a:p>
          <a:p>
            <a:pPr lvl="1"/>
            <a:r>
              <a:rPr lang="en-US" dirty="0" smtClean="0"/>
              <a:t>Broad scope, </a:t>
            </a:r>
            <a:r>
              <a:rPr lang="en-US" dirty="0" smtClean="0"/>
              <a:t>powerful performance engineering tool.</a:t>
            </a:r>
          </a:p>
          <a:p>
            <a:pPr lvl="1"/>
            <a:r>
              <a:rPr lang="en-US" dirty="0" smtClean="0"/>
              <a:t>Built on the TAU Performance System.</a:t>
            </a:r>
            <a:endParaRPr lang="en-US" dirty="0"/>
          </a:p>
          <a:p>
            <a:pPr lvl="1"/>
            <a:r>
              <a:rPr lang="en-US" dirty="0"/>
              <a:t>Easy way to get a wide variety of performance data.</a:t>
            </a:r>
          </a:p>
          <a:p>
            <a:pPr lvl="2"/>
            <a:r>
              <a:rPr lang="en-US" dirty="0"/>
              <a:t>PAPI, etc.</a:t>
            </a:r>
          </a:p>
          <a:p>
            <a:pPr lvl="1"/>
            <a:r>
              <a:rPr lang="en-US" dirty="0"/>
              <a:t>Installs and manages TAU and its dependencies.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Point Solver MINIAPP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Movement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8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sweep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1,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n_sweeps</a:t>
            </a:r>
            <a:endParaRPr lang="en-US" sz="1800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sweep_start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sweep_end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sweep_stride</a:t>
            </a:r>
            <a:endParaRPr lang="en-US" sz="1800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err="1" smtClean="0">
                <a:solidFill>
                  <a:srgbClr val="0000C0"/>
                </a:solidFill>
                <a:latin typeface="Monaco" charset="0"/>
              </a:rPr>
              <a:t>ipass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1, 2</a:t>
            </a:r>
          </a:p>
          <a:p>
            <a:pPr marL="0" indent="0">
              <a:buNone/>
            </a:pPr>
            <a:r>
              <a:rPr lang="ro-RO" sz="1800" dirty="0" smtClean="0">
                <a:solidFill>
                  <a:srgbClr val="0000C0"/>
                </a:solidFill>
                <a:latin typeface="Monaco" charset="0"/>
              </a:rPr>
              <a:t>      start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color_indices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      end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color_boundary_end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sz="1800" dirty="0" smtClean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      </a:t>
            </a: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start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end</a:t>
            </a:r>
          </a:p>
          <a:p>
            <a:pPr marL="0" indent="0">
              <a:buNone/>
            </a:pPr>
            <a:r>
              <a:rPr lang="is-IS" sz="1800" dirty="0" smtClean="0">
                <a:solidFill>
                  <a:srgbClr val="0000C0"/>
                </a:solidFill>
                <a:latin typeface="Monaco" charset="0"/>
              </a:rPr>
              <a:t> 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iend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 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+1)-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1</a:t>
            </a:r>
          </a:p>
          <a:p>
            <a:pPr marL="0" indent="0">
              <a:buNone/>
            </a:pPr>
            <a:endParaRPr lang="ro-RO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        f(1:5</a:t>
            </a:r>
            <a:r>
              <a:rPr lang="de-DE" sz="1800" dirty="0">
                <a:solidFill>
                  <a:srgbClr val="0000C0"/>
                </a:solidFill>
                <a:latin typeface="Monaco" charset="0"/>
              </a:rPr>
              <a:t>)</a:t>
            </a:r>
            <a:r>
              <a:rPr lang="de-DE" sz="1800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= (+/-)</a:t>
            </a:r>
            <a:r>
              <a:rPr lang="ro-RO" sz="1800" dirty="0" err="1" smtClean="0">
                <a:solidFill>
                  <a:srgbClr val="0000C0"/>
                </a:solidFill>
                <a:latin typeface="Monaco" charset="0"/>
              </a:rPr>
              <a:t>res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 smtClean="0">
                <a:solidFill>
                  <a:srgbClr val="0000C0"/>
                </a:solidFill>
                <a:latin typeface="Monaco" charset="0"/>
              </a:rPr>
              <a:t>1:5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  <a:endParaRPr lang="en-US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dirty="0" smtClean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sz="1800" dirty="0" err="1" smtClean="0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sz="1800" dirty="0" smtClean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sz="1800" dirty="0" err="1" smtClean="0">
                <a:solidFill>
                  <a:srgbClr val="0000C0"/>
                </a:solidFill>
                <a:latin typeface="Monaco" charset="0"/>
              </a:rPr>
              <a:t>iend</a:t>
            </a:r>
            <a:endParaRPr lang="pl-PL" sz="1800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      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1, 5</a:t>
            </a:r>
            <a:endParaRPr lang="ro-RO" sz="1800" dirty="0" smtClean="0"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    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sz="1800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800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de-DE" sz="1800" b="1" dirty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8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800" dirty="0" smtClean="0"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</a:t>
            </a:r>
            <a:endParaRPr lang="de-DE" sz="1800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 1 Code Structure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8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sweep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1,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n_sweeps</a:t>
            </a:r>
            <a:endParaRPr lang="en-US" sz="1800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sweep_start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sweep_end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sweep_stride</a:t>
            </a:r>
            <a:endParaRPr lang="en-US" sz="1800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err="1" smtClean="0">
                <a:solidFill>
                  <a:srgbClr val="0000C0"/>
                </a:solidFill>
                <a:latin typeface="Monaco" charset="0"/>
              </a:rPr>
              <a:t>ipass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1, 2</a:t>
            </a:r>
          </a:p>
          <a:p>
            <a:pPr marL="0" indent="0">
              <a:buNone/>
            </a:pPr>
            <a:r>
              <a:rPr lang="ro-RO" sz="1800" dirty="0" smtClean="0">
                <a:solidFill>
                  <a:srgbClr val="0000C0"/>
                </a:solidFill>
                <a:latin typeface="Monaco" charset="0"/>
              </a:rPr>
              <a:t>      start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color_indices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      end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color_boundary_end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sz="1800" dirty="0" smtClean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      </a:t>
            </a: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start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end</a:t>
            </a:r>
          </a:p>
          <a:p>
            <a:pPr marL="0" indent="0">
              <a:buNone/>
            </a:pPr>
            <a:r>
              <a:rPr lang="is-IS" sz="1800" dirty="0" smtClean="0">
                <a:solidFill>
                  <a:srgbClr val="0000C0"/>
                </a:solidFill>
                <a:latin typeface="Monaco" charset="0"/>
              </a:rPr>
              <a:t> 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iend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 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+1)-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1</a:t>
            </a:r>
          </a:p>
          <a:p>
            <a:pPr marL="0" indent="0">
              <a:buNone/>
            </a:pPr>
            <a:endParaRPr lang="ro-RO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        f(1:5</a:t>
            </a:r>
            <a:r>
              <a:rPr lang="de-DE" sz="1800" dirty="0">
                <a:solidFill>
                  <a:srgbClr val="0000C0"/>
                </a:solidFill>
                <a:latin typeface="Monaco" charset="0"/>
              </a:rPr>
              <a:t>)</a:t>
            </a:r>
            <a:r>
              <a:rPr lang="de-DE" sz="1800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= (+/-)</a:t>
            </a:r>
            <a:r>
              <a:rPr lang="ro-RO" sz="1800" dirty="0" err="1" smtClean="0">
                <a:solidFill>
                  <a:srgbClr val="0000C0"/>
                </a:solidFill>
                <a:latin typeface="Monaco" charset="0"/>
              </a:rPr>
              <a:t>res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 smtClean="0">
                <a:solidFill>
                  <a:srgbClr val="0000C0"/>
                </a:solidFill>
                <a:latin typeface="Monaco" charset="0"/>
              </a:rPr>
              <a:t>1:5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  <a:endParaRPr lang="en-US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dirty="0" smtClean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sz="1800" dirty="0" err="1" smtClean="0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sz="1800" dirty="0" smtClean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sz="1800" dirty="0" err="1" smtClean="0">
                <a:solidFill>
                  <a:srgbClr val="0000C0"/>
                </a:solidFill>
                <a:latin typeface="Monaco" charset="0"/>
              </a:rPr>
              <a:t>iend</a:t>
            </a:r>
            <a:endParaRPr lang="pl-PL" sz="1800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      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1, 5</a:t>
            </a:r>
            <a:endParaRPr lang="ro-RO" sz="1800" dirty="0" smtClean="0"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    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sz="1800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800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de-DE" sz="1800" b="1" dirty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8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800" dirty="0" smtClean="0"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</a:t>
            </a:r>
            <a:endParaRPr lang="de-DE" sz="1800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 1 Code Structure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4064" y="3015132"/>
            <a:ext cx="383553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Unknown loop trip count</a:t>
            </a:r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3501958" y="2937754"/>
            <a:ext cx="1572106" cy="338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3968886" y="3276742"/>
            <a:ext cx="1105178" cy="1246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16864" y="4600740"/>
            <a:ext cx="217514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Indirect index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3501958" y="4862350"/>
            <a:ext cx="11149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4064" y="3799962"/>
            <a:ext cx="39812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Low FLOP vector(5) kernel</a:t>
            </a: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>
            <a:off x="7064705" y="4323182"/>
            <a:ext cx="1" cy="939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944247"/>
            <a:ext cx="8681405" cy="5304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sz="105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050" b="1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en-US" sz="1050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050" b="1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en-US" sz="1050" b="1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en-US" sz="1050" b="1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en-US" sz="1050" b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sz="1050" dirty="0" smtClean="0">
                <a:solidFill>
                  <a:srgbClr val="0000C0"/>
                </a:solidFill>
                <a:latin typeface="Monaco" charset="0"/>
              </a:rPr>
              <a:t>  </a:t>
            </a:r>
            <a:r>
              <a:rPr lang="ro-RO" sz="105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05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05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05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b="1" dirty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 1 Kernel Unrolled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4722" y="944247"/>
            <a:ext cx="53492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4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4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sz="1400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sz="1400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sz="14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sz="1400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pl-PL" sz="1400" dirty="0">
              <a:solidFill>
                <a:srgbClr val="0000C0"/>
              </a:solidFill>
              <a:latin typeface="Monaco" charset="0"/>
            </a:endParaRPr>
          </a:p>
          <a:p>
            <a:r>
              <a:rPr lang="ro-RO" sz="1400" dirty="0" smtClean="0">
                <a:solidFill>
                  <a:srgbClr val="0000C0"/>
                </a:solidFill>
                <a:latin typeface="Monaco" charset="0"/>
              </a:rPr>
              <a:t>  </a:t>
            </a:r>
            <a:r>
              <a:rPr lang="ro-RO" sz="140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4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40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4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4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4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pl-PL" sz="1400" b="1" dirty="0" smtClean="0">
                <a:solidFill>
                  <a:srgbClr val="7F0055"/>
                </a:solidFill>
                <a:latin typeface="Monaco" charset="0"/>
              </a:rPr>
              <a:t>  </a:t>
            </a:r>
            <a:r>
              <a:rPr lang="pl-PL" sz="140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4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4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sz="1400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400" dirty="0">
                <a:solidFill>
                  <a:srgbClr val="000000"/>
                </a:solidFill>
                <a:latin typeface="Monaco" charset="0"/>
              </a:rPr>
              <a:t>1, 5</a:t>
            </a:r>
            <a:endParaRPr lang="ro-RO" sz="1400" dirty="0">
              <a:latin typeface="Monaco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400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de-DE" sz="1400" dirty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400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4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400" b="1" dirty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05117" y="2339054"/>
            <a:ext cx="3689023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56 Loads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26 Stores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50 FP-ops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Fused to </a:t>
            </a:r>
            <a:r>
              <a:rPr lang="en-US" sz="2000" dirty="0" smtClean="0">
                <a:solidFill>
                  <a:schemeClr val="tx1"/>
                </a:solidFill>
              </a:rPr>
              <a:t>25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~0.17 FP-ops / byte</a:t>
            </a:r>
            <a:endParaRPr lang="en-US" sz="2800" dirty="0">
              <a:solidFill>
                <a:schemeClr val="tx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Fused: </a:t>
            </a:r>
            <a:r>
              <a:rPr lang="en-US" sz="2000" dirty="0" smtClean="0">
                <a:solidFill>
                  <a:srgbClr val="FF0000"/>
                </a:solidFill>
              </a:rPr>
              <a:t>0.083 FP-ops / byte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36282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56 loads, 26 stores, 25 FP-ops </a:t>
            </a:r>
            <a:r>
              <a:rPr lang="en-US" dirty="0" smtClean="0">
                <a:sym typeface="Wingdings"/>
              </a:rPr>
              <a:t> Memory bound</a:t>
            </a:r>
            <a:endParaRPr lang="en-US" dirty="0" smtClean="0"/>
          </a:p>
          <a:p>
            <a:r>
              <a:rPr lang="en-US" dirty="0" smtClean="0"/>
              <a:t>Vector(5) is a pain:</a:t>
            </a:r>
          </a:p>
          <a:p>
            <a:pPr lvl="1"/>
            <a:r>
              <a:rPr lang="en-US" dirty="0" smtClean="0"/>
              <a:t>Want Vector(4) for SSE, Vector(8) for AVX2, Vector(16) for AVX512</a:t>
            </a:r>
          </a:p>
          <a:p>
            <a:pPr lvl="1"/>
            <a:r>
              <a:rPr lang="en-US" dirty="0" smtClean="0"/>
              <a:t>Padding to improve vectorization hurts cache line utilization</a:t>
            </a:r>
          </a:p>
          <a:p>
            <a:r>
              <a:rPr lang="en-US" dirty="0" smtClean="0"/>
              <a:t>Indirect access, unknown loop trip</a:t>
            </a:r>
          </a:p>
          <a:p>
            <a:pPr lvl="1"/>
            <a:r>
              <a:rPr lang="en-US" dirty="0"/>
              <a:t>Calculated load/store in innermost loop</a:t>
            </a:r>
            <a:endParaRPr lang="en-US" dirty="0" smtClean="0"/>
          </a:p>
          <a:p>
            <a:pPr lvl="1"/>
            <a:r>
              <a:rPr lang="en-US" dirty="0" smtClean="0"/>
              <a:t>Dynamic dispatch for </a:t>
            </a:r>
            <a:r>
              <a:rPr lang="en-US" dirty="0" err="1" smtClean="0"/>
              <a:t>vectorized</a:t>
            </a:r>
            <a:r>
              <a:rPr lang="en-US" dirty="0" smtClean="0"/>
              <a:t> loop</a:t>
            </a:r>
          </a:p>
          <a:p>
            <a:r>
              <a:rPr lang="en-US" dirty="0" smtClean="0"/>
              <a:t>Already have coarse grain MPI parallelization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parallelization in </a:t>
            </a:r>
            <a:r>
              <a:rPr lang="en-US" dirty="0" smtClean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=</a:t>
            </a:r>
            <a:r>
              <a:rPr lang="en-US" dirty="0" err="1" smtClean="0">
                <a:solidFill>
                  <a:srgbClr val="0000C0"/>
                </a:solidFill>
                <a:latin typeface="Monaco" charset="0"/>
              </a:rPr>
              <a:t>start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C0"/>
                </a:solidFill>
                <a:latin typeface="Monaco" charset="0"/>
              </a:rPr>
              <a:t>end</a:t>
            </a:r>
            <a:r>
              <a:rPr lang="en-US" dirty="0"/>
              <a:t> </a:t>
            </a:r>
            <a:r>
              <a:rPr lang="en-US" dirty="0" smtClean="0"/>
              <a:t>straightforward,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will it help?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 1 BOTE Analysis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197" y="4660070"/>
            <a:ext cx="8681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pl-PL" dirty="0">
              <a:solidFill>
                <a:srgbClr val="0000C0"/>
              </a:solidFill>
              <a:latin typeface="Monaco" charset="0"/>
            </a:endParaRPr>
          </a:p>
          <a:p>
            <a:r>
              <a:rPr lang="ro-RO" dirty="0" smtClean="0">
                <a:solidFill>
                  <a:srgbClr val="0000C0"/>
                </a:solidFill>
                <a:latin typeface="Monaco" charset="0"/>
              </a:rPr>
              <a:t>  </a:t>
            </a:r>
            <a:r>
              <a:rPr lang="ro-RO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pl-PL" b="1" dirty="0" smtClean="0">
                <a:solidFill>
                  <a:srgbClr val="7F0055"/>
                </a:solidFill>
                <a:latin typeface="Monaco" charset="0"/>
              </a:rPr>
              <a:t>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1, 5</a:t>
            </a:r>
            <a:endParaRPr lang="ro-RO" dirty="0">
              <a:latin typeface="Monaco" charset="0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257970"/>
              </p:ext>
            </p:extLst>
          </p:nvPr>
        </p:nvGraphicFramePr>
        <p:xfrm>
          <a:off x="332010" y="1031875"/>
          <a:ext cx="847998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725"/>
                <a:gridCol w="1730820"/>
                <a:gridCol w="1837436"/>
              </a:tblGrid>
              <a:tr h="3702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Question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Primary Tool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Secondary Tool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Runtime hot spots?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system_clock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Will </a:t>
                      </a:r>
                      <a:r>
                        <a:rPr lang="en-US" sz="2000" dirty="0" err="1" smtClean="0"/>
                        <a:t>OpenMP</a:t>
                      </a:r>
                      <a:r>
                        <a:rPr lang="en-US" sz="2000" dirty="0" smtClean="0"/>
                        <a:t> help?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ThreadSpotter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Cache utilization?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ThreadSpotter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Can MCDRAM help?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ThreadSpotter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Can we shuffle </a:t>
                      </a:r>
                      <a:r>
                        <a:rPr lang="de-DE" sz="2000" dirty="0" err="1" smtClean="0"/>
                        <a:t>a_off</a:t>
                      </a:r>
                      <a:r>
                        <a:rPr lang="en-US" sz="2000" dirty="0" smtClean="0"/>
                        <a:t> for better performance?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ThreadSpotter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Can we vectorize?  How hard should we try?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ThreadSpotter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MINIAPP1 Questions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2009" y="3969435"/>
            <a:ext cx="8479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Reminder: The compiler optimization report is not a </a:t>
            </a:r>
            <a:r>
              <a:rPr lang="en-US" sz="2400" dirty="0" err="1">
                <a:solidFill>
                  <a:srgbClr val="FF0000"/>
                </a:solidFill>
              </a:rPr>
              <a:t>todo</a:t>
            </a:r>
            <a:r>
              <a:rPr lang="en-US" sz="2400" dirty="0">
                <a:solidFill>
                  <a:srgbClr val="FF0000"/>
                </a:solidFill>
              </a:rPr>
              <a:t> list.</a:t>
            </a:r>
          </a:p>
        </p:txBody>
      </p:sp>
    </p:spTree>
    <p:extLst>
      <p:ext uri="{BB962C8B-B14F-4D97-AF65-F5344CB8AC3E}">
        <p14:creationId xmlns:p14="http://schemas.microsoft.com/office/powerpoint/2010/main" val="37459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to </a:t>
            </a:r>
            <a:r>
              <a:rPr lang="en-US" dirty="0" err="1" smtClean="0"/>
              <a:t>HECC_Public_Wireless</a:t>
            </a:r>
            <a:endParaRPr lang="en-US" dirty="0" smtClean="0"/>
          </a:p>
          <a:p>
            <a:r>
              <a:rPr lang="en-US" dirty="0" smtClean="0"/>
              <a:t>Pick a number [1-20]</a:t>
            </a:r>
          </a:p>
          <a:p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en-US" dirty="0" err="1" smtClean="0"/>
              <a:t>studentXX@</a:t>
            </a:r>
            <a:r>
              <a:rPr lang="en-US" dirty="0" err="1" smtClean="0">
                <a:solidFill>
                  <a:srgbClr val="00B050"/>
                </a:solidFill>
              </a:rPr>
              <a:t>knl.nic.uoregon.edu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password</a:t>
            </a:r>
            <a:r>
              <a:rPr lang="en-US" dirty="0"/>
              <a:t>: </a:t>
            </a:r>
            <a:r>
              <a:rPr lang="en-US" dirty="0" err="1" smtClean="0"/>
              <a:t>paratools@XX</a:t>
            </a:r>
            <a:endParaRPr lang="en-US" dirty="0" smtClean="0"/>
          </a:p>
          <a:p>
            <a:pPr lvl="1"/>
            <a:r>
              <a:rPr lang="en-US" dirty="0" smtClean="0"/>
              <a:t>Replace XX with your number, e.g. student03</a:t>
            </a:r>
          </a:p>
          <a:p>
            <a:endParaRPr lang="en-US" dirty="0"/>
          </a:p>
          <a:p>
            <a:r>
              <a:rPr lang="en-US" dirty="0" smtClean="0"/>
              <a:t>cd </a:t>
            </a:r>
            <a:r>
              <a:rPr lang="en-US" dirty="0" err="1" smtClean="0"/>
              <a:t>DataMovement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latin typeface="Menlo" charset="0"/>
              </a:rPr>
              <a:t>DMW_APG16-TAU.pdf</a:t>
            </a:r>
            <a:r>
              <a:rPr lang="en-US" sz="1600" dirty="0">
                <a:latin typeface="Menlo" charset="0"/>
              </a:rPr>
              <a:t>  DMW_APG16-TAU.pptx  </a:t>
            </a:r>
            <a:r>
              <a:rPr lang="en-US" sz="1600" dirty="0">
                <a:solidFill>
                  <a:srgbClr val="4C7AFF"/>
                </a:solidFill>
                <a:latin typeface="Menlo" charset="0"/>
              </a:rPr>
              <a:t>miniapp1</a:t>
            </a:r>
            <a:r>
              <a:rPr lang="en-US" sz="1600" dirty="0">
                <a:latin typeface="Menlo" charset="0"/>
              </a:rPr>
              <a:t>  </a:t>
            </a:r>
            <a:r>
              <a:rPr lang="en-US" sz="1600" dirty="0" smtClean="0">
                <a:solidFill>
                  <a:srgbClr val="4C7AFF"/>
                </a:solidFill>
                <a:latin typeface="Menlo" charset="0"/>
              </a:rPr>
              <a:t>miniapp1-with-tau</a:t>
            </a:r>
            <a:endParaRPr lang="en-US" sz="1600" dirty="0">
              <a:latin typeface="Menl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 On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7040880" y="5262880"/>
            <a:ext cx="961478" cy="9714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68899" y="5832718"/>
            <a:ext cx="249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TAU Project with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Movement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313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sample_ts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-r ./</a:t>
            </a:r>
            <a:r>
              <a:rPr lang="en-US" sz="1800" dirty="0" err="1" smtClean="0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18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report_ts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sample.smp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view-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static_ts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Menlo-Regular" charset="0"/>
              </a:rPr>
              <a:t>report.tsr</a:t>
            </a:r>
            <a:endParaRPr lang="en-US" sz="18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tar 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cvzf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acumem-report.tgz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 charset="0"/>
              </a:rPr>
              <a:t>acumem-report.html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Menlo-Regular" charset="0"/>
              </a:rPr>
              <a:t>acumem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-report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Menlo-Regular" charset="0"/>
              </a:rPr>
              <a:t>scp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Menlo-Regular" charset="0"/>
              </a:rPr>
              <a:t>acumem-report.tgz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 &lt;somewhere with a browser&gt;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ParaTools</a:t>
            </a:r>
            <a:r>
              <a:rPr lang="en-US" dirty="0" smtClean="0"/>
              <a:t> </a:t>
            </a:r>
            <a:r>
              <a:rPr lang="en-US" dirty="0" err="1" smtClean="0"/>
              <a:t>ThreadSpotter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198" y="4163438"/>
            <a:ext cx="672708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Note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When running with MPI use </a:t>
            </a:r>
            <a:r>
              <a:rPr lang="en-US" dirty="0" err="1" smtClean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tau_exec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197" y="4681825"/>
            <a:ext cx="868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mpirun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-np 256 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tau_exec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ptts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./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24" y="1031875"/>
            <a:ext cx="8014201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Front 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81" y="1031875"/>
            <a:ext cx="6865287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Fetch Hotspots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Metrics as a function of cache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Fetch ratio</a:t>
            </a:r>
          </a:p>
          <a:p>
            <a:pPr lvl="1"/>
            <a:r>
              <a:rPr lang="en-US" dirty="0" smtClean="0"/>
              <a:t>Memory </a:t>
            </a:r>
            <a:r>
              <a:rPr lang="en-US" dirty="0"/>
              <a:t>operations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cause </a:t>
            </a:r>
            <a:r>
              <a:rPr lang="en-US" dirty="0"/>
              <a:t>a data transfer </a:t>
            </a:r>
            <a:r>
              <a:rPr lang="en-US" dirty="0" smtClean="0"/>
              <a:t>to/from RAM</a:t>
            </a:r>
          </a:p>
          <a:p>
            <a:r>
              <a:rPr lang="en-US" dirty="0" smtClean="0"/>
              <a:t>Miss ratio</a:t>
            </a:r>
          </a:p>
          <a:p>
            <a:pPr lvl="1"/>
            <a:r>
              <a:rPr lang="en-US" dirty="0" smtClean="0"/>
              <a:t>Memory operations that </a:t>
            </a:r>
            <a:r>
              <a:rPr lang="en-US" dirty="0"/>
              <a:t>stall due to cache misses. </a:t>
            </a:r>
            <a:endParaRPr lang="en-US" dirty="0" smtClean="0"/>
          </a:p>
          <a:p>
            <a:r>
              <a:rPr lang="en-US" dirty="0" smtClean="0"/>
              <a:t>Fetch utilization</a:t>
            </a:r>
          </a:p>
          <a:p>
            <a:pPr lvl="1"/>
            <a:r>
              <a:rPr lang="en-US" dirty="0" smtClean="0"/>
              <a:t>Fraction </a:t>
            </a:r>
            <a:r>
              <a:rPr lang="en-US" dirty="0"/>
              <a:t>of the data </a:t>
            </a:r>
            <a:r>
              <a:rPr lang="en-US" dirty="0" smtClean="0"/>
              <a:t>loaded </a:t>
            </a:r>
            <a:r>
              <a:rPr lang="en-US" dirty="0"/>
              <a:t>into the cache </a:t>
            </a:r>
            <a:r>
              <a:rPr lang="en-US" dirty="0" smtClean="0"/>
              <a:t>that are </a:t>
            </a:r>
            <a:r>
              <a:rPr lang="en-US" dirty="0"/>
              <a:t>actually used</a:t>
            </a: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45204"/>
            <a:ext cx="4038600" cy="1977191"/>
          </a:xfrm>
        </p:spPr>
      </p:pic>
      <p:sp>
        <p:nvSpPr>
          <p:cNvPr id="14" name="Freeform 13"/>
          <p:cNvSpPr/>
          <p:nvPr/>
        </p:nvSpPr>
        <p:spPr>
          <a:xfrm>
            <a:off x="2626660" y="1380565"/>
            <a:ext cx="3364566" cy="1676959"/>
          </a:xfrm>
          <a:custGeom>
            <a:avLst/>
            <a:gdLst>
              <a:gd name="connsiteX0" fmla="*/ 0 w 1933575"/>
              <a:gd name="connsiteY0" fmla="*/ 146050 h 908050"/>
              <a:gd name="connsiteX1" fmla="*/ 1323975 w 1933575"/>
              <a:gd name="connsiteY1" fmla="*/ 127000 h 908050"/>
              <a:gd name="connsiteX2" fmla="*/ 1933575 w 1933575"/>
              <a:gd name="connsiteY2" fmla="*/ 908050 h 908050"/>
              <a:gd name="connsiteX0" fmla="*/ 0 w 1933575"/>
              <a:gd name="connsiteY0" fmla="*/ 369898 h 1131898"/>
              <a:gd name="connsiteX1" fmla="*/ 585788 w 1933575"/>
              <a:gd name="connsiteY1" fmla="*/ 3175 h 1131898"/>
              <a:gd name="connsiteX2" fmla="*/ 1323975 w 1933575"/>
              <a:gd name="connsiteY2" fmla="*/ 350848 h 1131898"/>
              <a:gd name="connsiteX3" fmla="*/ 1933575 w 1933575"/>
              <a:gd name="connsiteY3" fmla="*/ 1131898 h 1131898"/>
              <a:gd name="connsiteX0" fmla="*/ 0 w 1933575"/>
              <a:gd name="connsiteY0" fmla="*/ 493723 h 1255723"/>
              <a:gd name="connsiteX1" fmla="*/ 585788 w 1933575"/>
              <a:gd name="connsiteY1" fmla="*/ 127000 h 1255723"/>
              <a:gd name="connsiteX2" fmla="*/ 1933575 w 1933575"/>
              <a:gd name="connsiteY2" fmla="*/ 1255723 h 1255723"/>
              <a:gd name="connsiteX0" fmla="*/ 0 w 1933575"/>
              <a:gd name="connsiteY0" fmla="*/ 0 h 762000"/>
              <a:gd name="connsiteX1" fmla="*/ 1933575 w 1933575"/>
              <a:gd name="connsiteY1" fmla="*/ 762000 h 762000"/>
              <a:gd name="connsiteX0" fmla="*/ 0 w 2133605"/>
              <a:gd name="connsiteY0" fmla="*/ 0 h 1200161"/>
              <a:gd name="connsiteX1" fmla="*/ 2133605 w 2133605"/>
              <a:gd name="connsiteY1" fmla="*/ 1200161 h 1200161"/>
              <a:gd name="connsiteX0" fmla="*/ 0 w 2133605"/>
              <a:gd name="connsiteY0" fmla="*/ 0 h 1200161"/>
              <a:gd name="connsiteX1" fmla="*/ 2133605 w 2133605"/>
              <a:gd name="connsiteY1" fmla="*/ 1200161 h 1200161"/>
              <a:gd name="connsiteX0" fmla="*/ 0 w 2133605"/>
              <a:gd name="connsiteY0" fmla="*/ 0 h 1200161"/>
              <a:gd name="connsiteX1" fmla="*/ 2133605 w 2133605"/>
              <a:gd name="connsiteY1" fmla="*/ 1200161 h 120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5" h="1200161">
                <a:moveTo>
                  <a:pt x="0" y="0"/>
                </a:moveTo>
                <a:cubicBezTo>
                  <a:pt x="996952" y="12"/>
                  <a:pt x="1812923" y="357200"/>
                  <a:pt x="2133605" y="1200161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Freeform 14"/>
          <p:cNvSpPr/>
          <p:nvPr/>
        </p:nvSpPr>
        <p:spPr>
          <a:xfrm>
            <a:off x="2626659" y="3057524"/>
            <a:ext cx="3374091" cy="819151"/>
          </a:xfrm>
          <a:custGeom>
            <a:avLst/>
            <a:gdLst>
              <a:gd name="connsiteX0" fmla="*/ 0 w 2000250"/>
              <a:gd name="connsiteY0" fmla="*/ 249238 h 487363"/>
              <a:gd name="connsiteX1" fmla="*/ 1447800 w 2000250"/>
              <a:gd name="connsiteY1" fmla="*/ 39688 h 487363"/>
              <a:gd name="connsiteX2" fmla="*/ 2000250 w 2000250"/>
              <a:gd name="connsiteY2" fmla="*/ 487363 h 487363"/>
              <a:gd name="connsiteX0" fmla="*/ 0 w 2071692"/>
              <a:gd name="connsiteY0" fmla="*/ 124619 h 929484"/>
              <a:gd name="connsiteX1" fmla="*/ 1519242 w 2071692"/>
              <a:gd name="connsiteY1" fmla="*/ 481809 h 929484"/>
              <a:gd name="connsiteX2" fmla="*/ 2071692 w 2071692"/>
              <a:gd name="connsiteY2" fmla="*/ 929484 h 929484"/>
              <a:gd name="connsiteX0" fmla="*/ 0 w 2071692"/>
              <a:gd name="connsiteY0" fmla="*/ 0 h 804865"/>
              <a:gd name="connsiteX1" fmla="*/ 1519242 w 2071692"/>
              <a:gd name="connsiteY1" fmla="*/ 357190 h 804865"/>
              <a:gd name="connsiteX2" fmla="*/ 2071692 w 2071692"/>
              <a:gd name="connsiteY2" fmla="*/ 804865 h 804865"/>
              <a:gd name="connsiteX0" fmla="*/ 0 w 2071692"/>
              <a:gd name="connsiteY0" fmla="*/ 0 h 804865"/>
              <a:gd name="connsiteX1" fmla="*/ 1571636 w 2071692"/>
              <a:gd name="connsiteY1" fmla="*/ 285752 h 804865"/>
              <a:gd name="connsiteX2" fmla="*/ 2071692 w 2071692"/>
              <a:gd name="connsiteY2" fmla="*/ 804865 h 804865"/>
              <a:gd name="connsiteX0" fmla="*/ 0 w 2071692"/>
              <a:gd name="connsiteY0" fmla="*/ 0 h 804865"/>
              <a:gd name="connsiteX1" fmla="*/ 2071692 w 2071692"/>
              <a:gd name="connsiteY1" fmla="*/ 804865 h 804865"/>
              <a:gd name="connsiteX0" fmla="*/ 0 w 2071692"/>
              <a:gd name="connsiteY0" fmla="*/ 60324 h 865189"/>
              <a:gd name="connsiteX1" fmla="*/ 2071692 w 2071692"/>
              <a:gd name="connsiteY1" fmla="*/ 865189 h 865189"/>
              <a:gd name="connsiteX0" fmla="*/ 0 w 2071692"/>
              <a:gd name="connsiteY0" fmla="*/ 60324 h 865189"/>
              <a:gd name="connsiteX1" fmla="*/ 2071692 w 2071692"/>
              <a:gd name="connsiteY1" fmla="*/ 865189 h 8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692" h="865189">
                <a:moveTo>
                  <a:pt x="0" y="60324"/>
                </a:moveTo>
                <a:cubicBezTo>
                  <a:pt x="1066801" y="0"/>
                  <a:pt x="1704973" y="320675"/>
                  <a:pt x="2071692" y="865189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Freeform 15"/>
          <p:cNvSpPr/>
          <p:nvPr/>
        </p:nvSpPr>
        <p:spPr>
          <a:xfrm>
            <a:off x="3299012" y="4044949"/>
            <a:ext cx="3347851" cy="1229517"/>
          </a:xfrm>
          <a:custGeom>
            <a:avLst/>
            <a:gdLst>
              <a:gd name="connsiteX0" fmla="*/ 0 w 3006725"/>
              <a:gd name="connsiteY0" fmla="*/ 771525 h 1119188"/>
              <a:gd name="connsiteX1" fmla="*/ 2514600 w 3006725"/>
              <a:gd name="connsiteY1" fmla="*/ 990600 h 1119188"/>
              <a:gd name="connsiteX2" fmla="*/ 2952750 w 3006725"/>
              <a:gd name="connsiteY2" fmla="*/ 0 h 1119188"/>
              <a:gd name="connsiteX0" fmla="*/ 0 w 2951169"/>
              <a:gd name="connsiteY0" fmla="*/ 704859 h 1108076"/>
              <a:gd name="connsiteX1" fmla="*/ 2466981 w 2951169"/>
              <a:gd name="connsiteY1" fmla="*/ 990600 h 1108076"/>
              <a:gd name="connsiteX2" fmla="*/ 2905131 w 2951169"/>
              <a:gd name="connsiteY2" fmla="*/ 0 h 1108076"/>
              <a:gd name="connsiteX0" fmla="*/ 0 w 3201202"/>
              <a:gd name="connsiteY0" fmla="*/ 776297 h 1119983"/>
              <a:gd name="connsiteX1" fmla="*/ 2681295 w 3201202"/>
              <a:gd name="connsiteY1" fmla="*/ 990600 h 1119983"/>
              <a:gd name="connsiteX2" fmla="*/ 3119445 w 3201202"/>
              <a:gd name="connsiteY2" fmla="*/ 0 h 1119983"/>
              <a:gd name="connsiteX0" fmla="*/ 0 w 2789243"/>
              <a:gd name="connsiteY0" fmla="*/ 704859 h 1108076"/>
              <a:gd name="connsiteX1" fmla="*/ 2324106 w 2789243"/>
              <a:gd name="connsiteY1" fmla="*/ 990600 h 1108076"/>
              <a:gd name="connsiteX2" fmla="*/ 2762256 w 2789243"/>
              <a:gd name="connsiteY2" fmla="*/ 0 h 1108076"/>
              <a:gd name="connsiteX0" fmla="*/ 0 w 2789243"/>
              <a:gd name="connsiteY0" fmla="*/ 704859 h 1264442"/>
              <a:gd name="connsiteX1" fmla="*/ 2324106 w 2789243"/>
              <a:gd name="connsiteY1" fmla="*/ 990600 h 1264442"/>
              <a:gd name="connsiteX2" fmla="*/ 2762256 w 2789243"/>
              <a:gd name="connsiteY2" fmla="*/ 0 h 126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243" h="1264442">
                <a:moveTo>
                  <a:pt x="0" y="704859"/>
                </a:moveTo>
                <a:cubicBezTo>
                  <a:pt x="915985" y="1264442"/>
                  <a:pt x="1863730" y="1108076"/>
                  <a:pt x="2324106" y="990600"/>
                </a:cubicBezTo>
                <a:cubicBezTo>
                  <a:pt x="2784482" y="873124"/>
                  <a:pt x="2789243" y="431006"/>
                  <a:pt x="2762256" y="0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C55C-7023-3547-897B-0650EBB141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Commander Analysis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Movement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cd ~/</a:t>
            </a:r>
            <a:r>
              <a:rPr lang="en-US" sz="2000" dirty="0" err="1">
                <a:solidFill>
                  <a:srgbClr val="000000"/>
                </a:solidFill>
                <a:latin typeface="Menlo-Regular" charset="0"/>
              </a:rPr>
              <a:t>DataMovement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/miniapp1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which tau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usr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/local/packages/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taucmdr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-unstable/bin/tau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tau initialize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Initialize TAU Project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566153" y="3394953"/>
            <a:ext cx="1157592" cy="271401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3745" y="4143984"/>
            <a:ext cx="6185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Creates a new project configuration using defaults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Project files exist in a directory named “.tau”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Like </a:t>
            </a:r>
            <a:r>
              <a:rPr lang="en-US" sz="2000" dirty="0" err="1" smtClean="0"/>
              <a:t>git</a:t>
            </a:r>
            <a:r>
              <a:rPr lang="en-US" sz="2000" dirty="0" smtClean="0"/>
              <a:t>, all directories below the directory containing the “.tau” directory can access the project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E.g. `tau dashboard` works in miniapp1/baseline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69" y="1031875"/>
            <a:ext cx="5836512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MINIAPP1 TAU Project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cd ~/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DataMovement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/miniapp1/baseline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 vi 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Makefile</a:t>
            </a: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1651C"/>
                </a:solidFill>
                <a:latin typeface="Menlo-Regular" charset="0"/>
              </a:rPr>
              <a:t>  </a:t>
            </a: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1 </a:t>
            </a:r>
            <a:r>
              <a:rPr lang="en-US" sz="2000" dirty="0">
                <a:solidFill>
                  <a:srgbClr val="400BD9"/>
                </a:solidFill>
                <a:latin typeface="Menlo-Regular" charset="0"/>
              </a:rPr>
              <a:t># Fortran Compiler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  2 </a:t>
            </a:r>
            <a:r>
              <a:rPr lang="en-US" sz="2000" dirty="0">
                <a:solidFill>
                  <a:srgbClr val="2EAEBB"/>
                </a:solidFill>
                <a:latin typeface="Menlo-Regular" charset="0"/>
              </a:rPr>
              <a:t>FC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Menlo-Regular" charset="0"/>
              </a:rPr>
              <a:t>tau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enlo-Regular" charset="0"/>
              </a:rPr>
              <a:t>ifort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1651C"/>
                </a:solidFill>
                <a:latin typeface="Menlo-Regular" charset="0"/>
              </a:rPr>
              <a:t>  3 </a:t>
            </a:r>
            <a:r>
              <a:rPr lang="de-DE" sz="2000" dirty="0">
                <a:solidFill>
                  <a:srgbClr val="400BD9"/>
                </a:solidFill>
                <a:latin typeface="Menlo-Regular" charset="0"/>
              </a:rPr>
              <a:t>#FC = mpif90</a:t>
            </a:r>
            <a:endParaRPr lang="de-DE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1651C"/>
                </a:solidFill>
                <a:latin typeface="Menlo-Regular" charset="0"/>
              </a:rPr>
              <a:t>  4 </a:t>
            </a:r>
            <a:endParaRPr lang="de-DE" sz="2000" dirty="0" smtClean="0">
              <a:solidFill>
                <a:srgbClr val="C1651C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1651C"/>
                </a:solidFill>
                <a:latin typeface="Menlo-Regular" charset="0"/>
              </a:rPr>
              <a:t>...</a:t>
            </a:r>
            <a:endParaRPr lang="de-DE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1651C"/>
                </a:solidFill>
                <a:latin typeface="Menlo-Regular" charset="0"/>
              </a:rPr>
              <a:t> 16 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 17 </a:t>
            </a:r>
            <a:r>
              <a:rPr lang="en-US" sz="2000" dirty="0">
                <a:solidFill>
                  <a:srgbClr val="400BD9"/>
                </a:solidFill>
                <a:latin typeface="Menlo-Regular" charset="0"/>
              </a:rPr>
              <a:t># Program name(s)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 18 </a:t>
            </a:r>
            <a:r>
              <a:rPr lang="en-US" sz="2000" dirty="0">
                <a:solidFill>
                  <a:srgbClr val="2EAEBB"/>
                </a:solidFill>
                <a:latin typeface="Menlo-Regular" charset="0"/>
              </a:rPr>
              <a:t>PROGRAMS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en-US" sz="2000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C1651C"/>
                </a:solidFill>
                <a:latin typeface="Menlo-Regular" charset="0"/>
              </a:rPr>
              <a:t> 19 </a:t>
            </a:r>
            <a:endParaRPr lang="fi-FI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C1651C"/>
                </a:solidFill>
                <a:latin typeface="Menlo-Regular" charset="0"/>
              </a:rPr>
              <a:t> 20 .PHONY:</a:t>
            </a:r>
            <a:r>
              <a:rPr lang="fi-FI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enlo-Regular" charset="0"/>
              </a:rPr>
              <a:t>all</a:t>
            </a:r>
            <a:r>
              <a:rPr lang="fi-FI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enlo-Regular" charset="0"/>
              </a:rPr>
              <a:t>clean</a:t>
            </a:r>
            <a:r>
              <a:rPr lang="fi-FI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enlo-Regular" charset="0"/>
              </a:rPr>
              <a:t>run</a:t>
            </a:r>
            <a:endParaRPr lang="fi-FI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1651C"/>
                </a:solidFill>
                <a:latin typeface="Menlo-Regular" charset="0"/>
              </a:rPr>
              <a:t> 21 </a:t>
            </a:r>
            <a:endParaRPr lang="cs-CZ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1651C"/>
                </a:solidFill>
                <a:latin typeface="Menlo-Regular" charset="0"/>
              </a:rPr>
              <a:t> 22 </a:t>
            </a:r>
            <a:r>
              <a:rPr lang="cs-CZ" sz="2000" dirty="0" err="1">
                <a:solidFill>
                  <a:srgbClr val="2EAEBB"/>
                </a:solidFill>
                <a:latin typeface="Menlo-Regular" charset="0"/>
              </a:rPr>
              <a:t>all</a:t>
            </a:r>
            <a:r>
              <a:rPr lang="cs-CZ" sz="2000" dirty="0">
                <a:solidFill>
                  <a:srgbClr val="2EAEBB"/>
                </a:solidFill>
                <a:latin typeface="Menlo-Regular" charset="0"/>
              </a:rPr>
              <a:t>:</a:t>
            </a:r>
            <a:r>
              <a:rPr lang="cs-CZ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cs-CZ" sz="2000" dirty="0">
                <a:solidFill>
                  <a:srgbClr val="2EAEBB"/>
                </a:solidFill>
                <a:latin typeface="Menlo-Regular" charset="0"/>
              </a:rPr>
              <a:t>$(PROGRAMS)</a:t>
            </a:r>
            <a:endParaRPr lang="cs-CZ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s-IS" sz="2000" dirty="0">
                <a:solidFill>
                  <a:srgbClr val="C1651C"/>
                </a:solidFill>
                <a:latin typeface="Menlo-Regular" charset="0"/>
              </a:rPr>
              <a:t> 23 </a:t>
            </a:r>
            <a:endParaRPr lang="is-I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C1651C"/>
                </a:solidFill>
                <a:latin typeface="Menlo-Regular" charset="0"/>
              </a:rPr>
              <a:t> 24 </a:t>
            </a:r>
            <a:r>
              <a:rPr lang="it-IT" sz="2000" dirty="0" err="1">
                <a:solidFill>
                  <a:srgbClr val="2EAEBB"/>
                </a:solidFill>
                <a:latin typeface="Menlo-Regular" charset="0"/>
              </a:rPr>
              <a:t>run</a:t>
            </a:r>
            <a:r>
              <a:rPr lang="it-IT" sz="2000" dirty="0">
                <a:solidFill>
                  <a:srgbClr val="2EAEBB"/>
                </a:solidFill>
                <a:latin typeface="Menlo-Regular" charset="0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Menlo-Regular" charset="0"/>
              </a:rPr>
              <a:t>all</a:t>
            </a:r>
            <a:endParaRPr lang="it-IT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C1651C"/>
                </a:solidFill>
                <a:latin typeface="Menlo-Regular" charset="0"/>
              </a:rPr>
              <a:t> 25 </a:t>
            </a:r>
            <a:r>
              <a:rPr lang="it-IT" sz="2000" dirty="0">
                <a:solidFill>
                  <a:srgbClr val="400BD9"/>
                </a:solidFill>
                <a:latin typeface="Menlo-Regular" charset="0"/>
              </a:rPr>
              <a:t>  </a:t>
            </a:r>
            <a:r>
              <a:rPr lang="it-IT" sz="2000" b="1" dirty="0">
                <a:solidFill>
                  <a:srgbClr val="FF0000"/>
                </a:solidFill>
                <a:latin typeface="Menlo-Regular" charset="0"/>
              </a:rPr>
              <a:t>tau</a:t>
            </a:r>
            <a:r>
              <a:rPr lang="it-IT" sz="2000" dirty="0">
                <a:solidFill>
                  <a:srgbClr val="B42419"/>
                </a:solidFill>
                <a:latin typeface="Menlo-Regular" charset="0"/>
              </a:rPr>
              <a:t> ./</a:t>
            </a:r>
            <a:r>
              <a:rPr lang="it-IT" sz="2000" dirty="0" err="1">
                <a:solidFill>
                  <a:srgbClr val="B42419"/>
                </a:solidFill>
                <a:latin typeface="Menlo-Regular" charset="0"/>
              </a:rPr>
              <a:t>point_solve</a:t>
            </a:r>
            <a:endParaRPr lang="it-IT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s-IS" sz="2000" dirty="0">
                <a:solidFill>
                  <a:srgbClr val="C1651C"/>
                </a:solidFill>
                <a:latin typeface="Menlo-Regular" charset="0"/>
              </a:rPr>
              <a:t> 26 </a:t>
            </a: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`tau` to compile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122577" y="1517514"/>
            <a:ext cx="3725695" cy="14299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Prepend `</a:t>
            </a:r>
            <a:r>
              <a:rPr lang="en-US" sz="2400" b="1" dirty="0" smtClean="0">
                <a:solidFill>
                  <a:schemeClr val="accent2"/>
                </a:solidFill>
              </a:rPr>
              <a:t>tau</a:t>
            </a:r>
            <a:r>
              <a:rPr lang="en-US" sz="2400" smtClean="0">
                <a:solidFill>
                  <a:schemeClr val="tx1"/>
                </a:solidFill>
              </a:rPr>
              <a:t>` command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508441" y="4905950"/>
            <a:ext cx="3725695" cy="14299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Prepend `</a:t>
            </a:r>
            <a:r>
              <a:rPr lang="en-US" sz="2400" b="1" dirty="0" smtClean="0">
                <a:solidFill>
                  <a:schemeClr val="accent2"/>
                </a:solidFill>
              </a:rPr>
              <a:t>tau</a:t>
            </a:r>
            <a:r>
              <a:rPr lang="en-US" sz="2400" smtClean="0">
                <a:solidFill>
                  <a:schemeClr val="tx1"/>
                </a:solidFill>
              </a:rPr>
              <a:t>` command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47"/>
          <a:stretch/>
        </p:blipFill>
        <p:spPr>
          <a:xfrm>
            <a:off x="690949" y="1031875"/>
            <a:ext cx="7755751" cy="218798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`tau` to compile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949" y="3501957"/>
            <a:ext cx="7610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TAU Commander constructs a new compilation command line to match the selected experiment.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May replace compiler commands with TAU’s compiler wrapper scripts.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May set environment variables, parse configuration files, etc.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If no changes are required then nothing is changed.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cache and memory optimization tool</a:t>
            </a:r>
          </a:p>
          <a:p>
            <a:pPr lvl="1"/>
            <a:r>
              <a:rPr lang="en-US" dirty="0" smtClean="0"/>
              <a:t>Analyzes memory bandwidth and latency, data locality and thread communications</a:t>
            </a:r>
          </a:p>
          <a:p>
            <a:pPr lvl="1"/>
            <a:r>
              <a:rPr lang="en-US" dirty="0" smtClean="0"/>
              <a:t>Identifies specific issues and pinpoints troublesome areas in source code</a:t>
            </a:r>
          </a:p>
          <a:p>
            <a:pPr lvl="1"/>
            <a:r>
              <a:rPr lang="en-US" dirty="0" smtClean="0"/>
              <a:t>Provides guidance towards a resolution</a:t>
            </a:r>
          </a:p>
          <a:p>
            <a:pPr lvl="1"/>
            <a:r>
              <a:rPr lang="en-US" dirty="0" smtClean="0"/>
              <a:t>Increase productivity for experts and non-experts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10" y="1031875"/>
            <a:ext cx="8653630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`tau` to run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2083" y="2480553"/>
            <a:ext cx="3385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Sets appropriate </a:t>
            </a:r>
            <a:r>
              <a:rPr lang="en-US" smtClean="0"/>
              <a:t>environment variables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0754" y="1755641"/>
            <a:ext cx="33852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Tracks experiment metadata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00551" y="4967591"/>
            <a:ext cx="3385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Stores generated data in a performance database.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3482502" y="1755641"/>
            <a:ext cx="1588252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 flipV="1">
            <a:off x="2597285" y="2803718"/>
            <a:ext cx="142479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2354094" y="5290757"/>
            <a:ext cx="1246457" cy="738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tau show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profile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929" y="1472713"/>
            <a:ext cx="6640143" cy="48632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Node 0 Exclusive Time Profile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43489"/>
            <a:ext cx="8680450" cy="408061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43489"/>
            <a:ext cx="8680450" cy="408061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Source Code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492230" y="1108953"/>
            <a:ext cx="1313234" cy="1488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8825" y="1074435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Source Code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20" y="1031875"/>
            <a:ext cx="5327410" cy="5303838"/>
          </a:xfrm>
        </p:spPr>
      </p:pic>
      <p:sp>
        <p:nvSpPr>
          <p:cNvPr id="9" name="Left Arrow 8"/>
          <p:cNvSpPr/>
          <p:nvPr/>
        </p:nvSpPr>
        <p:spPr>
          <a:xfrm>
            <a:off x="5222818" y="1342417"/>
            <a:ext cx="3686783" cy="118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Most </a:t>
            </a:r>
            <a:r>
              <a:rPr lang="en-US" dirty="0" smtClean="0">
                <a:solidFill>
                  <a:schemeClr val="tx1"/>
                </a:solidFill>
              </a:rPr>
              <a:t>expensive source code line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127" y="3070274"/>
            <a:ext cx="3190673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Reminder</a:t>
            </a:r>
            <a:r>
              <a:rPr lang="en-US" dirty="0" smtClean="0">
                <a:solidFill>
                  <a:schemeClr val="tx1"/>
                </a:solidFill>
              </a:rPr>
              <a:t>: We built with -O3.  Samples from nearby lines may have resolved here.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find most expensive line of code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initialize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ifort</a:t>
            </a:r>
            <a:r>
              <a:rPr lang="en-US" dirty="0" smtClean="0"/>
              <a:t> *.f90 -o foo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tau </a:t>
            </a:r>
            <a:r>
              <a:rPr lang="en-US" dirty="0" smtClean="0"/>
              <a:t>./foo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This works on any supported system, even if TAU is not installed or has not been configured appropriately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TAU and all its dependencies will be downloaded and installed if required.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228197" y="3142034"/>
            <a:ext cx="1536971" cy="25875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98060" y="4212076"/>
            <a:ext cx="253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put `</a:t>
            </a:r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/>
              <a:t>` in front of everything and see what happens.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Menlo-Regular" charset="0"/>
              </a:rPr>
              <a:t>papi_avail</a:t>
            </a:r>
            <a:r>
              <a:rPr lang="en-US" sz="105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| grep Yes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PAPI_L1_DCM  0x80000000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1 data cache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PAPI_L1_ICM  0x80000001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1 instruction cache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PAPI_L1_TCM  0x80000006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Level 1 cache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PAPI_L2_TCM  0x80000007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2 cache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PAPI_TLB_DM  0x80000014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Data translation lookaside buffer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PAPI_L1_LDM  0x80000017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1 load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PAPI_L2_LDM  0x80000019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2 load misses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PAPI_STL_ICY 0x80000025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Cycles with no instruction issue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PAPI_BR_UCN  0x8000002a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Unconditional branch instructions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PAPI_BR_CN   0x8000002b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Conditional branch instructions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PAPI_BR_TKN  0x8000002c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Conditional branch instructions taken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PAPI_BR_NTK  0x8000002d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Conditional branch instructions not taken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PAPI_BR_MSP  0x8000002e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Conditional branch instructions </a:t>
            </a:r>
            <a:r>
              <a:rPr lang="en-US" sz="1050" dirty="0" err="1">
                <a:solidFill>
                  <a:srgbClr val="000000"/>
                </a:solidFill>
                <a:latin typeface="Menlo-Regular" charset="0"/>
              </a:rPr>
              <a:t>mispredicted</a:t>
            </a:r>
            <a:endParaRPr lang="en-US" sz="105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PAPI_TOT_INS 0x80000032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Instructions completed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PAPI_LD_INS  0x80000035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Load instructions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PAPI_SR_INS  0x80000036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Store instructions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PAPI_BR_INS  0x80000037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Branch instructions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PAPI_RES_STL 0x80000039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Cycles stalled on any resource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PAPI_TOT_CYC 0x8000003b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Total cycles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PAPI_LST_INS 0x8000003c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Load/store instructions completed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PAPI_L1_DCA  0x80000040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Level 1 data cache accesses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PAPI_L1_ICH  0x80000049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1 instruction cache hits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PAPI_L1_ICA  0x8000004c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1 instruction cache accesses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PAPI_L2_TCH  0x80000056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Level 2 total cache hits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PAPI_L2_TCA  0x80000059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Level 2 total cache accesses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PAPI_REF_CYC 0x8000006b  </a:t>
            </a:r>
            <a:r>
              <a:rPr lang="en-US" sz="1050" b="1" dirty="0">
                <a:solidFill>
                  <a:srgbClr val="B42419"/>
                </a:solidFill>
                <a:latin typeface="Menlo-Bold" charset="0"/>
              </a:rPr>
              <a:t>Yes</a:t>
            </a:r>
            <a:r>
              <a:rPr lang="en-US" sz="1050" dirty="0">
                <a:solidFill>
                  <a:srgbClr val="000000"/>
                </a:solidFill>
                <a:latin typeface="Menlo-Regular" charset="0"/>
              </a:rPr>
              <a:t>   No   Reference clock cycles</a:t>
            </a:r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papi_avail</a:t>
            </a:r>
            <a:r>
              <a:rPr lang="en-US" dirty="0" smtClean="0"/>
              <a:t> on U. Oregon KNL (Grover)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 tau measurement copy sample </a:t>
            </a:r>
            <a:r>
              <a:rPr lang="en-US" sz="1600" dirty="0" err="1" smtClean="0">
                <a:solidFill>
                  <a:srgbClr val="000000"/>
                </a:solidFill>
                <a:latin typeface="Menlo-Regular" charset="0"/>
              </a:rPr>
              <a:t>sample.papi</a:t>
            </a:r>
            <a:r>
              <a:rPr lang="en-US" sz="1600" dirty="0" smtClean="0">
                <a:solidFill>
                  <a:srgbClr val="000000"/>
                </a:solidFill>
                <a:latin typeface="Menlo-Regular" charset="0"/>
              </a:rPr>
              <a:t> \</a:t>
            </a:r>
            <a:br>
              <a:rPr lang="en-US" sz="1600" dirty="0" smtClean="0">
                <a:solidFill>
                  <a:srgbClr val="000000"/>
                </a:solidFill>
                <a:latin typeface="Menlo-Regular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Menlo-Regular" charset="0"/>
              </a:rPr>
              <a:t>      --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metrics </a:t>
            </a:r>
            <a:r>
              <a:rPr lang="en-US" sz="1600" dirty="0" smtClean="0">
                <a:solidFill>
                  <a:srgbClr val="000000"/>
                </a:solidFill>
                <a:latin typeface="Menlo-Regular" charset="0"/>
              </a:rPr>
              <a:t>TIME PAPI_L1_DCM PAPI_L2_TCM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 tau select </a:t>
            </a:r>
            <a:r>
              <a:rPr lang="en-US" sz="1600" dirty="0" err="1">
                <a:solidFill>
                  <a:srgbClr val="000000"/>
                </a:solidFill>
                <a:latin typeface="Menlo-Regular" charset="0"/>
              </a:rPr>
              <a:t>sample.papi</a:t>
            </a:r>
            <a:endParaRPr lang="en-US" sz="16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Selected experiment 'grover-miniapp1-sample.papi'.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Application rebuild required: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- metrics changed from [TIME] to [TIME, PAPI_L1_DCM, PAPI_L2_TCM]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PAPI Counters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768503" y="874840"/>
            <a:ext cx="3277286" cy="90400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Space-separated list of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089497" y="3394953"/>
            <a:ext cx="933856" cy="21789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3353" y="406565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TAU Commander advises when application should be rebuilt.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PAPI Metric Compatibility Checks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42982"/>
            <a:ext cx="8680450" cy="3681623"/>
          </a:xfrm>
        </p:spPr>
      </p:pic>
      <p:sp>
        <p:nvSpPr>
          <p:cNvPr id="7" name="TextBox 6"/>
          <p:cNvSpPr txBox="1"/>
          <p:nvPr/>
        </p:nvSpPr>
        <p:spPr>
          <a:xfrm>
            <a:off x="237115" y="4726937"/>
            <a:ext cx="757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</a:t>
            </a:r>
            <a:r>
              <a:rPr lang="en-US" dirty="0" err="1" smtClean="0"/>
              <a:t>papi_event_chooser</a:t>
            </a:r>
            <a:r>
              <a:rPr lang="en-US" dirty="0" smtClean="0"/>
              <a:t> to check metric compatibility.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973431"/>
            <a:ext cx="8681405" cy="53041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make run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tau ./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== BEGIN Experiment at 2016-12-05 18:59:55.777171 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===============================================================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TAU_CALLPATH=1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TAU_CALLPATH_DEPTH=100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TAU_COMM_MATRIX=0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TAU_METRICS=TIME,PAPI_L1_DCM,PAPI_L2_TCM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TAU_PROFILE=1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TAU_SAMPLING=1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TAU_THROTTLE=1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TAU_THROTTLE_NUMCALLS=100000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TAU_THROTTLE_PERCALL=10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TAU_TRACE=0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TAU_TRACK_HEAP=0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TAU_VERBOSE=0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tau_exec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T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serial,papi,icpc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ebs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./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Loading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data...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0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Number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block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5x5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equations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in data file: 1123718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Done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loading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data...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Solving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Ax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=b...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1.369700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1.356500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1.358500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1.353100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1.347900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1.348200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1.348400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1.345000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1.350200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1.344700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1.344700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1.344000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1.343200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1.343400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1.343500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Total seconds taken on master =    20.24260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Test passed.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== END Experiment at 2016-12-05 19:00:19.648510 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===================================================================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Trial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0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produced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3 profile files.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exactly as before: `tau ./</a:t>
            </a:r>
            <a:r>
              <a:rPr lang="en-US" dirty="0" err="1" smtClean="0"/>
              <a:t>point_solve</a:t>
            </a:r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9668" y="3774332"/>
            <a:ext cx="35399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Trial produced 3 profile files, one for each metric.</a:t>
            </a:r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926077" y="4097498"/>
            <a:ext cx="3443591" cy="1992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24" y="1031875"/>
            <a:ext cx="8014201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Report Front 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22" y="1031875"/>
            <a:ext cx="684260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View profiles: `tau show`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72374" y="2033081"/>
            <a:ext cx="146479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08" y="1031875"/>
            <a:ext cx="8481433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L1 Data Cache Misses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82" y="1031875"/>
            <a:ext cx="7435286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L2 Total Cache Misses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697" y="1031875"/>
            <a:ext cx="503825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with the most L1/L2 misses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tau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meas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copy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sample.papi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"sample.L2%" --metrics TIME PAPI_L2_TCM PAPI_L2_TCA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Added measurement 'sample.L2%' to project configuration 'miniapp1'.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tau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sel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sample.L2%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Created a new experiment named 'grover-miniapp1-sample.L2%'.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Selected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experiment 'grover-miniapp1-sample.L2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%'.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make run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tau ./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== BEGIN Experiment at 2016-12-05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19:29:24.677341 ===============</a:t>
            </a:r>
          </a:p>
          <a:p>
            <a:pPr marL="0" indent="0">
              <a:buNone/>
            </a:pPr>
            <a:r>
              <a:rPr lang="pt-BR" sz="1400" dirty="0" smtClean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sz="1400" dirty="0" smtClean="0">
                <a:solidFill>
                  <a:srgbClr val="B42419"/>
                </a:solidFill>
                <a:latin typeface="Menlo-Regular" charset="0"/>
              </a:rPr>
              <a:t>[</a:t>
            </a: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TAU_CALLPATH=1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TAU_CALLPATH_DEPTH=100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TAU_COMM_MATRIX=0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TAU_METRICS=TIME,PAPI_L2_TCM,PAPI_L2_TCA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percent of L2 accesses are misses?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4" y="1031875"/>
            <a:ext cx="8264362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new derived metric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48" y="1031875"/>
            <a:ext cx="6540354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worst, 29% of L2 fetches miss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239" y="1031875"/>
            <a:ext cx="6531172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 by exclusive time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48" y="1031875"/>
            <a:ext cx="6540354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21% L2 fetches miss in kernel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852" y="1031875"/>
            <a:ext cx="653394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 Cycles Stalled Waiting for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81" y="1031875"/>
            <a:ext cx="6865287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77" y="1031875"/>
            <a:ext cx="575389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% Cycles Stalled Waiting for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know all runtime </a:t>
            </a:r>
            <a:r>
              <a:rPr lang="en-US" dirty="0"/>
              <a:t>hot </a:t>
            </a:r>
            <a:r>
              <a:rPr lang="en-US" dirty="0" smtClean="0"/>
              <a:t>spots</a:t>
            </a:r>
            <a:endParaRPr lang="en-US" dirty="0"/>
          </a:p>
          <a:p>
            <a:r>
              <a:rPr lang="en-US" dirty="0" smtClean="0"/>
              <a:t>We know cache utilization characteristics</a:t>
            </a:r>
          </a:p>
          <a:p>
            <a:pPr lvl="1"/>
            <a:r>
              <a:rPr lang="en-US" dirty="0" smtClean="0"/>
              <a:t>DRAM is the bottleneck</a:t>
            </a:r>
            <a:endParaRPr lang="en-US" dirty="0"/>
          </a:p>
          <a:p>
            <a:r>
              <a:rPr lang="en-US" dirty="0" smtClean="0"/>
              <a:t>MCDRAM will likely </a:t>
            </a:r>
            <a:r>
              <a:rPr lang="en-US" dirty="0" smtClean="0"/>
              <a:t>help</a:t>
            </a:r>
          </a:p>
          <a:p>
            <a:r>
              <a:rPr lang="en-US" dirty="0" err="1" smtClean="0"/>
              <a:t>OpenMP</a:t>
            </a:r>
            <a:r>
              <a:rPr lang="en-US" dirty="0" smtClean="0"/>
              <a:t> will likely help</a:t>
            </a:r>
            <a:endParaRPr lang="en-US" dirty="0"/>
          </a:p>
          <a:p>
            <a:r>
              <a:rPr lang="en-US" dirty="0"/>
              <a:t>Can we shuffle </a:t>
            </a:r>
            <a:r>
              <a:rPr lang="de-DE" dirty="0" err="1"/>
              <a:t>a_off</a:t>
            </a:r>
            <a:r>
              <a:rPr lang="en-US" dirty="0"/>
              <a:t> for better </a:t>
            </a:r>
            <a:r>
              <a:rPr lang="en-US" dirty="0" smtClean="0"/>
              <a:t>performance?</a:t>
            </a:r>
          </a:p>
          <a:p>
            <a:pPr lvl="1"/>
            <a:r>
              <a:rPr lang="en-US" dirty="0" smtClean="0"/>
              <a:t>No: fetch utilization is already close to </a:t>
            </a:r>
            <a:r>
              <a:rPr lang="en-US" dirty="0" smtClean="0"/>
              <a:t>100%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vectorize?  </a:t>
            </a:r>
            <a:endParaRPr lang="en-US" dirty="0" smtClean="0"/>
          </a:p>
          <a:p>
            <a:pPr lvl="1"/>
            <a:r>
              <a:rPr lang="en-US" dirty="0" smtClean="0"/>
              <a:t>Yes, but don’t try too hard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" b="38478"/>
          <a:stretch/>
        </p:blipFill>
        <p:spPr>
          <a:xfrm>
            <a:off x="992642" y="4358640"/>
            <a:ext cx="6814820" cy="10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MINIAPP1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Movement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cd ~/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DataMovement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/miniapp1/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openmp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B46432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46432"/>
                </a:solidFill>
                <a:latin typeface="Monaco" charset="0"/>
              </a:rPr>
              <a:t>!$</a:t>
            </a:r>
            <a:r>
              <a:rPr lang="en-US" dirty="0" err="1">
                <a:solidFill>
                  <a:srgbClr val="B46432"/>
                </a:solidFill>
                <a:latin typeface="Monaco" charset="0"/>
              </a:rPr>
              <a:t>omp</a:t>
            </a:r>
            <a:r>
              <a:rPr lang="en-US" dirty="0">
                <a:solidFill>
                  <a:srgbClr val="B46432"/>
                </a:solidFill>
                <a:latin typeface="Monaco" charset="0"/>
              </a:rPr>
              <a:t> parallel default(shared)</a:t>
            </a:r>
            <a:endParaRPr lang="pl-PL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 smtClean="0">
                <a:solidFill>
                  <a:srgbClr val="0000C0"/>
                </a:solidFill>
                <a:latin typeface="Monaco" charset="0"/>
              </a:rPr>
              <a:t>sweep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 = 1, </a:t>
            </a:r>
            <a:r>
              <a:rPr lang="en-US" dirty="0" err="1" smtClean="0">
                <a:solidFill>
                  <a:srgbClr val="0000C0"/>
                </a:solidFill>
                <a:latin typeface="Monaco" charset="0"/>
              </a:rPr>
              <a:t>n_sweeps</a:t>
            </a:r>
            <a:endParaRPr lang="en-US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7F0055"/>
                </a:solidFill>
                <a:latin typeface="Monaco" charset="0"/>
              </a:rPr>
              <a:t>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sweep_start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sweep_end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sweep_stride</a:t>
            </a:r>
            <a:endParaRPr lang="en-US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7F0055"/>
                </a:solidFill>
                <a:latin typeface="Monaco" charset="0"/>
              </a:rPr>
              <a:t>    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ipass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1, 2</a:t>
            </a:r>
          </a:p>
          <a:p>
            <a:pPr marL="0" indent="0">
              <a:buNone/>
            </a:pPr>
            <a:r>
              <a:rPr lang="ro-RO" dirty="0">
                <a:solidFill>
                  <a:srgbClr val="0000C0"/>
                </a:solidFill>
                <a:latin typeface="Monaco" charset="0"/>
              </a:rPr>
              <a:t>      start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color_indices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C0"/>
                </a:solidFill>
                <a:latin typeface="Monaco" charset="0"/>
              </a:rPr>
              <a:t>      end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color_boundary_end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dirty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  <a:p>
            <a:endParaRPr lang="en-US" dirty="0">
              <a:latin typeface="Monaco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46432"/>
                </a:solidFill>
                <a:latin typeface="Monaco" charset="0"/>
              </a:rPr>
              <a:t>      </a:t>
            </a:r>
            <a:r>
              <a:rPr lang="en-US" dirty="0" smtClean="0">
                <a:solidFill>
                  <a:srgbClr val="B46432"/>
                </a:solidFill>
                <a:latin typeface="Monaco" charset="0"/>
              </a:rPr>
              <a:t>!$</a:t>
            </a:r>
            <a:r>
              <a:rPr lang="en-US" dirty="0" err="1">
                <a:solidFill>
                  <a:srgbClr val="B46432"/>
                </a:solidFill>
                <a:latin typeface="Monaco" charset="0"/>
              </a:rPr>
              <a:t>omp</a:t>
            </a:r>
            <a:r>
              <a:rPr lang="en-US" dirty="0">
                <a:solidFill>
                  <a:srgbClr val="B46432"/>
                </a:solidFill>
                <a:latin typeface="Monaco" charset="0"/>
              </a:rPr>
              <a:t> do private(f1,f2,f3,f4,f5,n,j,icol,istart,iend) schedule(auto)</a:t>
            </a:r>
            <a:endParaRPr lang="en-US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C0"/>
                </a:solidFill>
                <a:latin typeface="Monaco" charset="0"/>
              </a:rPr>
              <a:t>    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end</a:t>
            </a:r>
          </a:p>
          <a:p>
            <a:pPr marL="0" indent="0">
              <a:buNone/>
            </a:pPr>
            <a:r>
              <a:rPr lang="is-IS" dirty="0">
                <a:solidFill>
                  <a:srgbClr val="0000C0"/>
                </a:solidFill>
                <a:latin typeface="Monaco" charset="0"/>
              </a:rPr>
              <a:t>       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ro-RO" dirty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iend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 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+1)-1</a:t>
            </a:r>
          </a:p>
          <a:p>
            <a:pPr marL="0" indent="0">
              <a:buNone/>
            </a:pPr>
            <a:endParaRPr lang="ro-RO" dirty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C0"/>
                </a:solidFill>
                <a:latin typeface="Monaco" charset="0"/>
              </a:rPr>
              <a:t>        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= (+/-)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res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1:5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dirty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pl-PL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dirty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pl-PL" b="1" dirty="0">
                <a:solidFill>
                  <a:srgbClr val="7F0055"/>
                </a:solidFill>
                <a:latin typeface="Monaco" charset="0"/>
              </a:rPr>
              <a:t>          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1, 5</a:t>
            </a:r>
            <a:endParaRPr lang="ro-RO" dirty="0">
              <a:latin typeface="Monaco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onaco" charset="0"/>
              </a:rPr>
              <a:t>            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b="1" dirty="0" smtClean="0">
                <a:solidFill>
                  <a:srgbClr val="7F0055"/>
                </a:solidFill>
                <a:latin typeface="Monaco" charset="0"/>
              </a:rPr>
              <a:t>do</a:t>
            </a:r>
            <a:endParaRPr lang="en-US" dirty="0">
              <a:latin typeface="Monac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cd ~/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DataMovement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/miniapp1/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openmp</a:t>
            </a: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# Edit </a:t>
            </a:r>
            <a:r>
              <a:rPr lang="en-US" sz="2000" dirty="0" err="1" smtClean="0"/>
              <a:t>Makefile</a:t>
            </a:r>
            <a:r>
              <a:rPr lang="en-US" sz="2000" dirty="0" smtClean="0"/>
              <a:t> as before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tau app copy miniapp1 miniapp1.openmp --</a:t>
            </a:r>
            <a:r>
              <a:rPr lang="en-US" sz="2000" dirty="0" err="1">
                <a:solidFill>
                  <a:srgbClr val="000000"/>
                </a:solidFill>
                <a:latin typeface="Menlo-Regular" charset="0"/>
              </a:rPr>
              <a:t>openmp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Added application 'miniapp1.openmp' to project configuration 'miniapp1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'.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tau 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select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miniapp1.openmp 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sample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Selected experiment 'grover-miniapp1.openmp-sample'.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Application rebuild required: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-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openmp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changed from False to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True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new </a:t>
            </a:r>
            <a:r>
              <a:rPr lang="en-US" dirty="0" err="1" smtClean="0"/>
              <a:t>OpenMP</a:t>
            </a:r>
            <a:r>
              <a:rPr lang="en-US" dirty="0" smtClean="0"/>
              <a:t> Application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561" y="1031875"/>
            <a:ext cx="6814528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 and run exactly as 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1379" y="4717915"/>
            <a:ext cx="321012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About 30x speedup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2.5x vs 24 Haswell 2.4GHz cores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095345" y="5041081"/>
            <a:ext cx="856034" cy="45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21588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tau app copy miniapp1 miniapp1.MCDRAM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Added application 'miniapp1.MCDRAM' to project configuration 'miniapp1'.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tau select miniapp1.MCDRAM sample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Created a new experiment named 'grover-miniapp1.MCDRAM-sample'.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Selected experiment 'grover-miniapp1.MCDRAM-sample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'.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numactl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-m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1 tau ./</a:t>
            </a:r>
            <a:r>
              <a:rPr lang="en-US" sz="1400" dirty="0" err="1" smtClean="0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MCDRAM via </a:t>
            </a:r>
            <a:r>
              <a:rPr lang="en-US" dirty="0" err="1" smtClean="0"/>
              <a:t>numactl</a:t>
            </a:r>
            <a:r>
              <a:rPr lang="en-US" dirty="0" smtClean="0"/>
              <a:t> -m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197" y="3395223"/>
            <a:ext cx="8681404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numastat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$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point_sovlve_pid</a:t>
            </a:r>
            <a:endParaRPr lang="tr-TR" sz="1400" dirty="0">
              <a:solidFill>
                <a:srgbClr val="000000"/>
              </a:solidFill>
              <a:latin typeface="Menlo-Regular" charset="0"/>
            </a:endParaRPr>
          </a:p>
          <a:p>
            <a:pPr lvl="0">
              <a:spcBef>
                <a:spcPct val="20000"/>
              </a:spcBef>
            </a:pPr>
            <a:endParaRPr lang="tr-TR" sz="1400" dirty="0">
              <a:solidFill>
                <a:srgbClr val="000000"/>
              </a:solidFill>
              <a:latin typeface="Menlo-Regular" charset="0"/>
            </a:endParaRPr>
          </a:p>
          <a:p>
            <a:pPr lvl="0">
              <a:spcBef>
                <a:spcPct val="20000"/>
              </a:spcBef>
            </a:pP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Per-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node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process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memory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usage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(in 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MBs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) 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for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 PID 236528 (</a:t>
            </a:r>
            <a:r>
              <a:rPr lang="tr-TR" sz="1400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r>
              <a:rPr lang="tr-TR" sz="1400" dirty="0">
                <a:solidFill>
                  <a:srgbClr val="000000"/>
                </a:solidFill>
                <a:latin typeface="Menlo-Regular" charset="0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                           </a:t>
            </a:r>
            <a:r>
              <a:rPr lang="de-DE" sz="1400" dirty="0" err="1">
                <a:solidFill>
                  <a:srgbClr val="000000"/>
                </a:solidFill>
                <a:latin typeface="Menlo-Regular" charset="0"/>
              </a:rPr>
              <a:t>Node</a:t>
            </a: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 0          </a:t>
            </a:r>
            <a:r>
              <a:rPr lang="de-DE" sz="1400" dirty="0" err="1">
                <a:solidFill>
                  <a:srgbClr val="000000"/>
                </a:solidFill>
                <a:latin typeface="Menlo-Regular" charset="0"/>
              </a:rPr>
              <a:t>Node</a:t>
            </a: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 1           Total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                --------------- --------------- ---------------</a:t>
            </a:r>
          </a:p>
          <a:p>
            <a:pPr lvl="0">
              <a:spcBef>
                <a:spcPct val="20000"/>
              </a:spcBef>
            </a:pPr>
            <a:r>
              <a:rPr lang="de-DE" sz="1400" dirty="0" err="1">
                <a:solidFill>
                  <a:srgbClr val="000000"/>
                </a:solidFill>
                <a:latin typeface="Menlo-Regular" charset="0"/>
              </a:rPr>
              <a:t>Huge</a:t>
            </a: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                         0.00            0.00            0.00</a:t>
            </a: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Heap                         0.00            0.08            0.08</a:t>
            </a: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Stack                        0.00            0.04            0.04</a:t>
            </a: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Private                      7.50         2169.79         2177.29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----------------  --------------- --------------- ---------------</a:t>
            </a:r>
          </a:p>
          <a:p>
            <a:pPr lvl="0">
              <a:spcBef>
                <a:spcPct val="20000"/>
              </a:spcBef>
            </a:pPr>
            <a:r>
              <a:rPr lang="de-DE" sz="1400" dirty="0">
                <a:solidFill>
                  <a:srgbClr val="000000"/>
                </a:solidFill>
                <a:latin typeface="Menlo-Regular" charset="0"/>
              </a:rPr>
              <a:t>Total                        7.50         2169.91         </a:t>
            </a:r>
            <a:r>
              <a:rPr lang="de-DE" sz="1400" dirty="0" smtClean="0">
                <a:solidFill>
                  <a:srgbClr val="000000"/>
                </a:solidFill>
                <a:latin typeface="Menlo-Regular" charset="0"/>
              </a:rPr>
              <a:t>2177.41</a:t>
            </a:r>
            <a:endParaRPr lang="de-DE" sz="1400" dirty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Monaco" charset="0"/>
              </a:rPr>
              <a:t>real</a:t>
            </a:r>
            <a:r>
              <a:rPr lang="en-US" sz="1800" b="1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sz="1800" b="1" dirty="0" err="1" smtClean="0">
                <a:solidFill>
                  <a:srgbClr val="0000C0"/>
                </a:solidFill>
                <a:latin typeface="Monaco" charset="0"/>
              </a:rPr>
              <a:t>odp</a:t>
            </a:r>
            <a:r>
              <a:rPr lang="en-US" sz="1800" b="1" dirty="0">
                <a:solidFill>
                  <a:srgbClr val="000000"/>
                </a:solidFill>
                <a:latin typeface="Monaco" charset="0"/>
              </a:rPr>
              <a:t>), </a:t>
            </a:r>
            <a:r>
              <a:rPr lang="en-US" sz="1800" b="1" dirty="0">
                <a:solidFill>
                  <a:srgbClr val="7F0055"/>
                </a:solidFill>
                <a:latin typeface="Monaco" charset="0"/>
              </a:rPr>
              <a:t>dimension</a:t>
            </a:r>
            <a:r>
              <a:rPr lang="en-US" sz="1800" b="1" dirty="0">
                <a:solidFill>
                  <a:srgbClr val="000000"/>
                </a:solidFill>
                <a:latin typeface="Monaco" charset="0"/>
              </a:rPr>
              <a:t>(:,:,:), </a:t>
            </a:r>
            <a:r>
              <a:rPr lang="en-US" sz="1800" b="1" dirty="0" err="1">
                <a:solidFill>
                  <a:srgbClr val="7F0055"/>
                </a:solidFill>
                <a:latin typeface="Monaco" charset="0"/>
              </a:rPr>
              <a:t>allocatable</a:t>
            </a:r>
            <a:r>
              <a:rPr lang="en-US" sz="1800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b="1" dirty="0">
                <a:solidFill>
                  <a:srgbClr val="7F0055"/>
                </a:solidFill>
                <a:latin typeface="Monaco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 charset="0"/>
              </a:rPr>
              <a:t> :: </a:t>
            </a:r>
            <a:r>
              <a:rPr lang="en-US" sz="1800" b="1" dirty="0" err="1">
                <a:solidFill>
                  <a:srgbClr val="0000C0"/>
                </a:solidFill>
                <a:latin typeface="Monaco" charset="0"/>
              </a:rPr>
              <a:t>a_off</a:t>
            </a:r>
            <a:endParaRPr lang="en-US" sz="1800" b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3F7F5F"/>
                </a:solidFill>
                <a:latin typeface="Monaco" charset="0"/>
              </a:rPr>
              <a:t>!</a:t>
            </a:r>
            <a:r>
              <a:rPr lang="en-US" sz="1800" dirty="0" err="1">
                <a:solidFill>
                  <a:srgbClr val="3F7F5F"/>
                </a:solidFill>
                <a:latin typeface="Monaco" charset="0"/>
              </a:rPr>
              <a:t>dec</a:t>
            </a:r>
            <a:r>
              <a:rPr lang="en-US" sz="1800" dirty="0">
                <a:solidFill>
                  <a:srgbClr val="3F7F5F"/>
                </a:solidFill>
                <a:latin typeface="Monaco" charset="0"/>
              </a:rPr>
              <a:t>$ attributes </a:t>
            </a:r>
            <a:r>
              <a:rPr lang="en-US" sz="1800" dirty="0" err="1">
                <a:solidFill>
                  <a:srgbClr val="3F7F5F"/>
                </a:solidFill>
                <a:latin typeface="Monaco" charset="0"/>
              </a:rPr>
              <a:t>fastmem</a:t>
            </a:r>
            <a:r>
              <a:rPr lang="en-US" sz="1800" dirty="0">
                <a:solidFill>
                  <a:srgbClr val="3F7F5F"/>
                </a:solidFill>
                <a:latin typeface="Monaco" charset="0"/>
              </a:rPr>
              <a:t> :: </a:t>
            </a:r>
            <a:r>
              <a:rPr lang="en-US" sz="1800" dirty="0" err="1" smtClean="0">
                <a:solidFill>
                  <a:srgbClr val="3F7F5F"/>
                </a:solidFill>
                <a:latin typeface="Monaco" charset="0"/>
              </a:rPr>
              <a:t>a_off</a:t>
            </a:r>
            <a:endParaRPr lang="en-US" sz="1800" dirty="0" smtClean="0">
              <a:solidFill>
                <a:srgbClr val="3F7F5F"/>
              </a:solidFill>
              <a:latin typeface="Monaco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F7F5F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Monaco" charset="0"/>
              </a:rPr>
              <a:t>And in </a:t>
            </a:r>
            <a:r>
              <a:rPr lang="en-US" sz="1800" dirty="0" err="1" smtClean="0">
                <a:latin typeface="Monaco" charset="0"/>
              </a:rPr>
              <a:t>Makefile</a:t>
            </a:r>
            <a:r>
              <a:rPr lang="en-US" sz="1800" dirty="0">
                <a:latin typeface="Monaco" charset="0"/>
              </a:rPr>
              <a:t>:</a:t>
            </a:r>
            <a:endParaRPr lang="en-US" sz="1800" dirty="0" smtClean="0">
              <a:latin typeface="Monaco" charset="0"/>
            </a:endParaRPr>
          </a:p>
          <a:p>
            <a:pPr marL="0" indent="0">
              <a:buNone/>
            </a:pPr>
            <a:endParaRPr lang="en-US" sz="1800" dirty="0">
              <a:latin typeface="Monaco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E76D6"/>
                </a:solidFill>
                <a:latin typeface="Monaco" charset="0"/>
              </a:rPr>
              <a:t>MEMKIND 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= /</a:t>
            </a:r>
            <a:r>
              <a:rPr lang="en-US" sz="1400" b="1" dirty="0" err="1">
                <a:solidFill>
                  <a:srgbClr val="000000"/>
                </a:solidFill>
                <a:latin typeface="Monaco" charset="0"/>
              </a:rPr>
              <a:t>usr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/local/packages/memkind-1.0</a:t>
            </a:r>
          </a:p>
          <a:p>
            <a:pPr marL="0" indent="0">
              <a:buNone/>
            </a:pPr>
            <a:endParaRPr lang="en-US" sz="1400" dirty="0">
              <a:latin typeface="Monaco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E76D6"/>
                </a:solidFill>
                <a:latin typeface="Monaco" charset="0"/>
              </a:rPr>
              <a:t>LDFLAGS 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= -L</a:t>
            </a:r>
            <a:r>
              <a:rPr lang="en-US" sz="1400" b="1" dirty="0">
                <a:solidFill>
                  <a:srgbClr val="0000C0"/>
                </a:solidFill>
                <a:latin typeface="Monaco" charset="0"/>
              </a:rPr>
              <a:t>$(MEMKIND)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/lib </a:t>
            </a:r>
            <a:r>
              <a:rPr lang="en-US" sz="1400" b="1" dirty="0" smtClean="0">
                <a:solidFill>
                  <a:srgbClr val="000000"/>
                </a:solidFill>
                <a:latin typeface="Monaco" charset="0"/>
              </a:rPr>
              <a:t>–</a:t>
            </a:r>
            <a:r>
              <a:rPr lang="en-US" sz="1400" b="1" dirty="0" err="1" smtClean="0">
                <a:solidFill>
                  <a:srgbClr val="000000"/>
                </a:solidFill>
                <a:latin typeface="Monaco" charset="0"/>
              </a:rPr>
              <a:t>lmemkind</a:t>
            </a:r>
            <a:endParaRPr lang="en-US" sz="1400" b="1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en-US" sz="1400" dirty="0" smtClean="0">
              <a:latin typeface="Monaco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Monaco" charset="0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Monaco" charset="0"/>
              </a:rPr>
              <a:t>: all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onaco" charset="0"/>
              </a:rPr>
              <a:t>	</a:t>
            </a:r>
            <a:r>
              <a:rPr lang="en-US" sz="1400" b="1" dirty="0">
                <a:solidFill>
                  <a:srgbClr val="4E76D6"/>
                </a:solidFill>
                <a:latin typeface="Monaco" charset="0"/>
              </a:rPr>
              <a:t>LD_LIBRARY_PATH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=</a:t>
            </a:r>
            <a:r>
              <a:rPr lang="en-US" sz="1400" b="1" dirty="0">
                <a:solidFill>
                  <a:srgbClr val="0000C0"/>
                </a:solidFill>
                <a:latin typeface="Monaco" charset="0"/>
              </a:rPr>
              <a:t>$(MEMKIND)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/lib:$$LD_LIBRARY_PATH </a:t>
            </a:r>
            <a:r>
              <a:rPr lang="en-US" sz="1400" b="1" dirty="0" smtClean="0">
                <a:solidFill>
                  <a:srgbClr val="000000"/>
                </a:solidFill>
                <a:latin typeface="Monaco" charset="0"/>
              </a:rPr>
              <a:t>tau </a:t>
            </a:r>
            <a:r>
              <a:rPr lang="en-US" sz="1400" b="1" dirty="0">
                <a:solidFill>
                  <a:srgbClr val="000000"/>
                </a:solidFill>
                <a:latin typeface="Monaco" charset="0"/>
              </a:rPr>
              <a:t>./</a:t>
            </a:r>
            <a:r>
              <a:rPr lang="en-US" sz="1400" b="1" dirty="0" err="1" smtClean="0">
                <a:solidFill>
                  <a:srgbClr val="000000"/>
                </a:solidFill>
                <a:latin typeface="Monaco" charset="0"/>
              </a:rPr>
              <a:t>point_solve</a:t>
            </a:r>
            <a:endParaRPr lang="en-US" sz="1400" b="1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MEMKIND: Move </a:t>
            </a:r>
            <a:r>
              <a:rPr lang="en-US" dirty="0" err="1" smtClean="0"/>
              <a:t>a_off</a:t>
            </a:r>
            <a:r>
              <a:rPr lang="en-US" dirty="0" smtClean="0"/>
              <a:t> to MCDRAM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Tuning: Threads per Tile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5113832"/>
              </p:ext>
            </p:extLst>
          </p:nvPr>
        </p:nvGraphicFramePr>
        <p:xfrm>
          <a:off x="228600" y="1031875"/>
          <a:ext cx="420550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753"/>
                <a:gridCol w="2102753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Thread per Tile</a:t>
                      </a:r>
                      <a:endParaRPr lang="en-US" dirty="0"/>
                    </a:p>
                  </a:txBody>
                  <a:tcPr marL="98706" marR="9870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DRAM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0.6992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MEMKIND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0.6659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numactl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0.6741</a:t>
                      </a:r>
                      <a:endParaRPr lang="en-US" dirty="0"/>
                    </a:p>
                  </a:txBody>
                  <a:tcPr marL="98706" marR="98706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03362" y="1031800"/>
            <a:ext cx="4206240" cy="147835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export KMP_AFFINITY=</a:t>
            </a:r>
            <a:r>
              <a:rPr lang="en-US" dirty="0" err="1"/>
              <a:t>proclist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[0,2,4,6,8,10,12,14,16,18,20,22,24,26,28,30,32,34,36,38,40,42,44,46,48,50,52,54,56,58,60,62,64,66</a:t>
            </a:r>
            <a:r>
              <a:rPr lang="en-US" dirty="0"/>
              <a:t>],explicit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export OMP_NUM_THREADS=34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103123" y="2062264"/>
            <a:ext cx="817124" cy="1492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20247" y="3231606"/>
            <a:ext cx="321012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About 30x speedup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2.5x vs 24 Haswell 2.4GHz cores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Tuning: Threads per Core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9686950"/>
              </p:ext>
            </p:extLst>
          </p:nvPr>
        </p:nvGraphicFramePr>
        <p:xfrm>
          <a:off x="228600" y="1031875"/>
          <a:ext cx="420550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753"/>
                <a:gridCol w="2102753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Thread per Core</a:t>
                      </a:r>
                      <a:endParaRPr lang="en-US" dirty="0"/>
                    </a:p>
                  </a:txBody>
                  <a:tcPr marL="98706" marR="9870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DRAM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0.5604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MEMKIND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0.4235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numactl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4336</a:t>
                      </a:r>
                      <a:endParaRPr lang="en-US" dirty="0"/>
                    </a:p>
                  </a:txBody>
                  <a:tcPr marL="98706" marR="98706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03362" y="1031800"/>
            <a:ext cx="4206240" cy="1478356"/>
          </a:xfrm>
        </p:spPr>
        <p:txBody>
          <a:bodyPr>
            <a:normAutofit/>
          </a:bodyPr>
          <a:lstStyle/>
          <a:p>
            <a:r>
              <a:rPr lang="en-US" sz="2000" dirty="0"/>
              <a:t>export KMP_HW_SUBSET=1T</a:t>
            </a:r>
          </a:p>
          <a:p>
            <a:r>
              <a:rPr lang="en-US" sz="2000" dirty="0"/>
              <a:t>export KMP_AFFINITY=compact</a:t>
            </a:r>
          </a:p>
          <a:p>
            <a:r>
              <a:rPr lang="en-US" sz="2000" dirty="0"/>
              <a:t>export OMP_NUM_THREADS=68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86463"/>
              </p:ext>
            </p:extLst>
          </p:nvPr>
        </p:nvGraphicFramePr>
        <p:xfrm>
          <a:off x="228600" y="2614241"/>
          <a:ext cx="420550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753"/>
                <a:gridCol w="2102753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Two </a:t>
                      </a:r>
                      <a:r>
                        <a:rPr lang="en-US" baseline="0" dirty="0" smtClean="0"/>
                        <a:t>Threads per Core (1 per VPU)</a:t>
                      </a:r>
                      <a:endParaRPr lang="en-US" dirty="0"/>
                    </a:p>
                  </a:txBody>
                  <a:tcPr marL="98706" marR="9870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DRAM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0.5804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MEMKIND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0.3829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numactl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3830</a:t>
                      </a:r>
                      <a:endParaRPr lang="en-US" dirty="0"/>
                    </a:p>
                  </a:txBody>
                  <a:tcPr marL="98706" marR="98706"/>
                </a:tc>
              </a:tr>
            </a:tbl>
          </a:graphicData>
        </a:graphic>
      </p:graphicFrame>
      <p:sp>
        <p:nvSpPr>
          <p:cNvPr id="13" name="Content Placeholder 10"/>
          <p:cNvSpPr txBox="1">
            <a:spLocks/>
          </p:cNvSpPr>
          <p:nvPr/>
        </p:nvSpPr>
        <p:spPr>
          <a:xfrm>
            <a:off x="4703362" y="2711443"/>
            <a:ext cx="4206240" cy="147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export KMP_HW_SUBSET=2T</a:t>
            </a:r>
          </a:p>
          <a:p>
            <a:r>
              <a:rPr lang="en-US" sz="2000" dirty="0"/>
              <a:t>export KMP_AFFINITY=compact</a:t>
            </a:r>
          </a:p>
          <a:p>
            <a:r>
              <a:rPr lang="en-US" sz="2000" dirty="0"/>
              <a:t>export OMP_NUM_THREADS=136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774758"/>
              </p:ext>
            </p:extLst>
          </p:nvPr>
        </p:nvGraphicFramePr>
        <p:xfrm>
          <a:off x="228600" y="4196607"/>
          <a:ext cx="420550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753"/>
                <a:gridCol w="2102753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Three</a:t>
                      </a:r>
                      <a:r>
                        <a:rPr lang="en-US" baseline="0" dirty="0" smtClean="0"/>
                        <a:t> Threads per Core</a:t>
                      </a:r>
                      <a:endParaRPr lang="en-US" dirty="0"/>
                    </a:p>
                  </a:txBody>
                  <a:tcPr marL="98706" marR="9870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DRAM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0.6280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MEMKIND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0.4404</a:t>
                      </a:r>
                      <a:endParaRPr lang="en-US" dirty="0"/>
                    </a:p>
                  </a:txBody>
                  <a:tcPr marL="98706" marR="987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numactl</a:t>
                      </a:r>
                      <a:endParaRPr lang="en-US" dirty="0"/>
                    </a:p>
                  </a:txBody>
                  <a:tcPr marL="98706" marR="98706"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4371</a:t>
                      </a:r>
                      <a:endParaRPr lang="en-US" dirty="0"/>
                    </a:p>
                  </a:txBody>
                  <a:tcPr marL="98706" marR="98706"/>
                </a:tc>
              </a:tr>
            </a:tbl>
          </a:graphicData>
        </a:graphic>
      </p:graphicFrame>
      <p:sp>
        <p:nvSpPr>
          <p:cNvPr id="14" name="Content Placeholder 10"/>
          <p:cNvSpPr txBox="1">
            <a:spLocks/>
          </p:cNvSpPr>
          <p:nvPr/>
        </p:nvSpPr>
        <p:spPr>
          <a:xfrm>
            <a:off x="4703362" y="4293809"/>
            <a:ext cx="4206240" cy="147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export KMP_HW_SUBSET=3T</a:t>
            </a:r>
          </a:p>
          <a:p>
            <a:r>
              <a:rPr lang="en-US" sz="2000" dirty="0"/>
              <a:t>export KMP_AFFINITY=compact</a:t>
            </a:r>
          </a:p>
          <a:p>
            <a:r>
              <a:rPr lang="en-US" sz="2000" dirty="0"/>
              <a:t>export OMP_NUM_THREADS=204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3362" y="5553009"/>
            <a:ext cx="321012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53x speedup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4.5x vs 24 Haswell 2.4GHz cores</a:t>
            </a:r>
          </a:p>
        </p:txBody>
      </p:sp>
      <p:cxnSp>
        <p:nvCxnSpPr>
          <p:cNvPr id="8" name="Straight Arrow Connector 7"/>
          <p:cNvCxnSpPr>
            <a:stCxn id="16" idx="1"/>
          </p:cNvCxnSpPr>
          <p:nvPr/>
        </p:nvCxnSpPr>
        <p:spPr>
          <a:xfrm flipH="1" flipV="1">
            <a:off x="3200400" y="3599234"/>
            <a:ext cx="1502962" cy="2276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74" y="1031875"/>
            <a:ext cx="5389302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Online Help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use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intrinsic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:: </a:t>
            </a:r>
            <a:r>
              <a:rPr lang="en-US" b="1" dirty="0" err="1">
                <a:solidFill>
                  <a:srgbClr val="0000C0"/>
                </a:solidFill>
                <a:latin typeface="Monaco" charset="0"/>
              </a:rPr>
              <a:t>iso_c_binding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dirty="0">
                <a:solidFill>
                  <a:srgbClr val="0000C0"/>
                </a:solidFill>
                <a:latin typeface="Monaco" charset="0"/>
              </a:rPr>
              <a:t>only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: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C_F_POINTER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C_FLOAT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C_PTR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C_INT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 smtClean="0">
                <a:solidFill>
                  <a:srgbClr val="6000C0"/>
                </a:solidFill>
                <a:latin typeface="Monaco" charset="0"/>
              </a:rPr>
              <a:t>C_SIZE_T</a:t>
            </a:r>
          </a:p>
          <a:p>
            <a:pPr marL="0" indent="0">
              <a:buNone/>
            </a:pPr>
            <a:endParaRPr lang="en-US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type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b="1" i="1" dirty="0" smtClean="0">
                <a:solidFill>
                  <a:srgbClr val="6000C0"/>
                </a:solidFill>
                <a:latin typeface="Monaco" charset="0"/>
              </a:rPr>
              <a:t>C_PTR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) :: </a:t>
            </a:r>
            <a:r>
              <a:rPr lang="en-US" b="1" i="1" dirty="0" err="1">
                <a:solidFill>
                  <a:srgbClr val="0000C0"/>
                </a:solidFill>
                <a:latin typeface="Monaco" charset="0"/>
              </a:rPr>
              <a:t>a_off_huge_ptr</a:t>
            </a:r>
            <a:endParaRPr lang="en-US" b="1" i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integer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b="1" i="1" dirty="0" smtClean="0">
                <a:solidFill>
                  <a:srgbClr val="6000C0"/>
                </a:solidFill>
                <a:latin typeface="Monaco" charset="0"/>
              </a:rPr>
              <a:t>C_SIZE_T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) :: </a:t>
            </a:r>
            <a:r>
              <a:rPr lang="en-US" b="1" i="1" dirty="0" err="1">
                <a:solidFill>
                  <a:srgbClr val="0000C0"/>
                </a:solidFill>
                <a:latin typeface="Monaco" charset="0"/>
              </a:rPr>
              <a:t>nelm</a:t>
            </a:r>
            <a:endParaRPr lang="en-US" b="1" i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real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b="1" dirty="0" err="1" smtClean="0">
                <a:solidFill>
                  <a:srgbClr val="0000C0"/>
                </a:solidFill>
                <a:latin typeface="Monaco" charset="0"/>
              </a:rPr>
              <a:t>odp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),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dimension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(:,:,:), </a:t>
            </a:r>
            <a:r>
              <a:rPr lang="en-US" b="1" dirty="0" err="1">
                <a:solidFill>
                  <a:srgbClr val="7F0055"/>
                </a:solidFill>
                <a:latin typeface="Monaco" charset="0"/>
              </a:rPr>
              <a:t>allocatable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:: </a:t>
            </a:r>
            <a:r>
              <a:rPr lang="en-US" b="1" dirty="0" err="1">
                <a:solidFill>
                  <a:srgbClr val="0000C0"/>
                </a:solidFill>
                <a:latin typeface="Monaco" charset="0"/>
              </a:rPr>
              <a:t>a_off_huge</a:t>
            </a:r>
            <a:endParaRPr lang="en-US" b="1" dirty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interface</a:t>
            </a:r>
            <a:endParaRPr lang="en-US" b="1" dirty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function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1" dirty="0" err="1">
                <a:solidFill>
                  <a:srgbClr val="0000C0"/>
                </a:solidFill>
                <a:latin typeface="Monaco" charset="0"/>
              </a:rPr>
              <a:t>alloc_a_off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b="1" dirty="0" err="1">
                <a:solidFill>
                  <a:srgbClr val="0000C0"/>
                </a:solidFill>
                <a:latin typeface="Monaco" charset="0"/>
              </a:rPr>
              <a:t>memptr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dirty="0" err="1">
                <a:solidFill>
                  <a:srgbClr val="0000C0"/>
                </a:solidFill>
                <a:latin typeface="Monaco" charset="0"/>
              </a:rPr>
              <a:t>nelm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)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BIND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b="1" dirty="0">
                <a:solidFill>
                  <a:srgbClr val="0000C0"/>
                </a:solidFill>
                <a:latin typeface="Monaco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dirty="0">
                <a:solidFill>
                  <a:srgbClr val="0000C0"/>
                </a:solidFill>
                <a:latin typeface="Monaco" charset="0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=</a:t>
            </a:r>
            <a:r>
              <a:rPr lang="en-US" b="1" dirty="0">
                <a:solidFill>
                  <a:srgbClr val="2A00FF"/>
                </a:solidFill>
                <a:latin typeface="Monaco" charset="0"/>
              </a:rPr>
              <a:t>'</a:t>
            </a:r>
            <a:r>
              <a:rPr lang="en-US" b="1" dirty="0" err="1">
                <a:solidFill>
                  <a:srgbClr val="2A00FF"/>
                </a:solidFill>
                <a:latin typeface="Monaco" charset="0"/>
              </a:rPr>
              <a:t>alloc_a_off</a:t>
            </a:r>
            <a:r>
              <a:rPr lang="en-US" b="1" dirty="0">
                <a:solidFill>
                  <a:srgbClr val="2A00FF"/>
                </a:solidFill>
                <a:latin typeface="Monaco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::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C_PTR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C_INT</a:t>
            </a:r>
            <a:r>
              <a:rPr lang="en-US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>
                <a:solidFill>
                  <a:srgbClr val="6000C0"/>
                </a:solidFill>
                <a:latin typeface="Monaco" charset="0"/>
              </a:rPr>
              <a:t>C_SIZE_T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type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b="1" i="1" dirty="0">
                <a:solidFill>
                  <a:srgbClr val="6000C0"/>
                </a:solidFill>
                <a:latin typeface="Monaco" charset="0"/>
              </a:rPr>
              <a:t>C_PTR</a:t>
            </a:r>
            <a:r>
              <a:rPr lang="de-DE" b="1" i="1" dirty="0">
                <a:solidFill>
                  <a:srgbClr val="000000"/>
                </a:solidFill>
                <a:latin typeface="Monaco" charset="0"/>
              </a:rPr>
              <a:t>) :: </a:t>
            </a:r>
            <a:r>
              <a:rPr lang="de-DE" b="1" i="1" dirty="0" err="1">
                <a:solidFill>
                  <a:srgbClr val="0000C0"/>
                </a:solidFill>
                <a:latin typeface="Monaco" charset="0"/>
              </a:rPr>
              <a:t>memptr</a:t>
            </a:r>
            <a:endParaRPr lang="de-DE" b="1" i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integer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b="1" i="1" dirty="0">
                <a:solidFill>
                  <a:srgbClr val="6000C0"/>
                </a:solidFill>
                <a:latin typeface="Monaco" charset="0"/>
              </a:rPr>
              <a:t>C_SIZE_T</a:t>
            </a:r>
            <a:r>
              <a:rPr lang="de-DE" b="1" i="1" dirty="0">
                <a:solidFill>
                  <a:srgbClr val="000000"/>
                </a:solidFill>
                <a:latin typeface="Monaco" charset="0"/>
              </a:rPr>
              <a:t>), </a:t>
            </a:r>
            <a:r>
              <a:rPr lang="de-DE" b="1" i="1" dirty="0" err="1">
                <a:solidFill>
                  <a:srgbClr val="7F0055"/>
                </a:solidFill>
                <a:latin typeface="Monaco" charset="0"/>
              </a:rPr>
              <a:t>value</a:t>
            </a:r>
            <a:r>
              <a:rPr lang="de-DE" b="1" i="1" dirty="0">
                <a:solidFill>
                  <a:srgbClr val="000000"/>
                </a:solidFill>
                <a:latin typeface="Monaco" charset="0"/>
              </a:rPr>
              <a:t> :: </a:t>
            </a:r>
            <a:r>
              <a:rPr lang="de-DE" b="1" i="1" dirty="0" err="1">
                <a:solidFill>
                  <a:srgbClr val="0000C0"/>
                </a:solidFill>
                <a:latin typeface="Monaco" charset="0"/>
              </a:rPr>
              <a:t>nelm</a:t>
            </a:r>
            <a:endParaRPr lang="de-DE" b="1" i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integer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b="1" i="1" dirty="0">
                <a:solidFill>
                  <a:srgbClr val="6000C0"/>
                </a:solidFill>
                <a:latin typeface="Monaco" charset="0"/>
              </a:rPr>
              <a:t>C_INT</a:t>
            </a:r>
            <a:r>
              <a:rPr lang="de-DE" b="1" i="1" dirty="0">
                <a:solidFill>
                  <a:srgbClr val="000000"/>
                </a:solidFill>
                <a:latin typeface="Monaco" charset="0"/>
              </a:rPr>
              <a:t>) :: </a:t>
            </a:r>
            <a:r>
              <a:rPr lang="de-DE" b="1" i="1" dirty="0" err="1">
                <a:solidFill>
                  <a:srgbClr val="0000C0"/>
                </a:solidFill>
                <a:latin typeface="Monaco" charset="0"/>
              </a:rPr>
              <a:t>alloc_a_off</a:t>
            </a:r>
            <a:endParaRPr lang="de-DE" b="1" i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b="1" dirty="0" err="1">
                <a:solidFill>
                  <a:srgbClr val="7F0055"/>
                </a:solidFill>
                <a:latin typeface="Monaco" charset="0"/>
              </a:rPr>
              <a:t>function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b="1" dirty="0" err="1">
                <a:solidFill>
                  <a:srgbClr val="0000C0"/>
                </a:solidFill>
                <a:latin typeface="Monaco" charset="0"/>
              </a:rPr>
              <a:t>alloc_a_off</a:t>
            </a:r>
            <a:endParaRPr lang="de-DE" b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b="1" dirty="0" err="1" smtClean="0">
                <a:solidFill>
                  <a:srgbClr val="7F0055"/>
                </a:solidFill>
                <a:latin typeface="Monaco" charset="0"/>
              </a:rPr>
              <a:t>interface</a:t>
            </a:r>
            <a:endParaRPr lang="de-DE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endParaRPr lang="de-DE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C0"/>
                </a:solidFill>
                <a:latin typeface="Monaco" charset="0"/>
              </a:rPr>
              <a:t>nelm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nm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*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nm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*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nja</a:t>
            </a:r>
            <a:endParaRPr lang="en-US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C0"/>
                </a:solidFill>
                <a:latin typeface="Monaco" charset="0"/>
              </a:rPr>
              <a:t>err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alloc_a_off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a_off_huge_ptr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nelm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 (</a:t>
            </a:r>
            <a:r>
              <a:rPr lang="en-US" b="1" dirty="0" smtClean="0">
                <a:solidFill>
                  <a:srgbClr val="0000C0"/>
                </a:solidFill>
                <a:latin typeface="Monaco" charset="0"/>
              </a:rPr>
              <a:t>err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 /= 0) </a:t>
            </a: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then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  write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(*,*) </a:t>
            </a:r>
            <a:r>
              <a:rPr lang="en-US" b="1" dirty="0" smtClean="0">
                <a:solidFill>
                  <a:srgbClr val="2A00FF"/>
                </a:solidFill>
                <a:latin typeface="Monaco" charset="0"/>
              </a:rPr>
              <a:t>'</a:t>
            </a:r>
            <a:r>
              <a:rPr lang="en-US" b="1" dirty="0" err="1" smtClean="0">
                <a:solidFill>
                  <a:srgbClr val="2A00FF"/>
                </a:solidFill>
                <a:latin typeface="Monaco" charset="0"/>
              </a:rPr>
              <a:t>alloc_a_off</a:t>
            </a:r>
            <a:r>
              <a:rPr lang="en-US" b="1" dirty="0" smtClean="0">
                <a:solidFill>
                  <a:srgbClr val="2A00FF"/>
                </a:solidFill>
                <a:latin typeface="Monaco" charset="0"/>
              </a:rPr>
              <a:t> </a:t>
            </a:r>
            <a:r>
              <a:rPr lang="en-US" b="1" dirty="0" err="1" smtClean="0">
                <a:solidFill>
                  <a:srgbClr val="2A00FF"/>
                </a:solidFill>
                <a:latin typeface="Monaco" charset="0"/>
              </a:rPr>
              <a:t>failed:'</a:t>
            </a:r>
            <a:r>
              <a:rPr lang="en-US" b="1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en-US" b="1" dirty="0" err="1" smtClean="0">
                <a:solidFill>
                  <a:srgbClr val="0000C0"/>
                </a:solidFill>
                <a:latin typeface="Monaco" charset="0"/>
              </a:rPr>
              <a:t>err</a:t>
            </a:r>
            <a:endParaRPr lang="en-US" b="1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b="1" dirty="0" err="1" smtClean="0">
                <a:solidFill>
                  <a:srgbClr val="7F0055"/>
                </a:solidFill>
                <a:latin typeface="Monaco" charset="0"/>
              </a:rPr>
              <a:t>stop</a:t>
            </a:r>
            <a:endParaRPr lang="de-DE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if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F0055"/>
                </a:solidFill>
                <a:latin typeface="Monaco" charset="0"/>
              </a:rPr>
              <a:t>call</a:t>
            </a:r>
            <a:r>
              <a:rPr lang="en-US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1" i="1" dirty="0" smtClean="0">
                <a:solidFill>
                  <a:srgbClr val="6000C0"/>
                </a:solidFill>
                <a:latin typeface="Monaco" charset="0"/>
              </a:rPr>
              <a:t>C_F_POINTER</a:t>
            </a:r>
            <a:r>
              <a:rPr lang="en-US" b="1" i="1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b="1" i="1" dirty="0" err="1" smtClean="0">
                <a:solidFill>
                  <a:srgbClr val="0000C0"/>
                </a:solidFill>
                <a:latin typeface="Monaco" charset="0"/>
              </a:rPr>
              <a:t>a_off_huge_ptr</a:t>
            </a:r>
            <a:r>
              <a:rPr lang="en-US" b="1" i="1" dirty="0" smtClean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b="1" i="1" dirty="0" err="1" smtClean="0">
                <a:solidFill>
                  <a:srgbClr val="0000C0"/>
                </a:solidFill>
                <a:latin typeface="Monaco" charset="0"/>
              </a:rPr>
              <a:t>a_off_huge</a:t>
            </a:r>
            <a:r>
              <a:rPr lang="en-US" b="1" i="1" dirty="0" smtClean="0">
                <a:solidFill>
                  <a:srgbClr val="000000"/>
                </a:solidFill>
                <a:latin typeface="Monaco" charset="0"/>
              </a:rPr>
              <a:t>, [</a:t>
            </a:r>
            <a:r>
              <a:rPr lang="en-US" b="1" i="1" dirty="0" err="1" smtClean="0">
                <a:solidFill>
                  <a:srgbClr val="0000C0"/>
                </a:solidFill>
                <a:latin typeface="Monaco" charset="0"/>
              </a:rPr>
              <a:t>nm</a:t>
            </a:r>
            <a:r>
              <a:rPr lang="en-US" b="1" i="1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en-US" b="1" i="1" dirty="0" err="1" smtClean="0">
                <a:solidFill>
                  <a:srgbClr val="0000C0"/>
                </a:solidFill>
                <a:latin typeface="Monaco" charset="0"/>
              </a:rPr>
              <a:t>nm</a:t>
            </a:r>
            <a:r>
              <a:rPr lang="en-US" b="1" i="1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en-US" b="1" i="1" dirty="0" err="1" smtClean="0">
                <a:solidFill>
                  <a:srgbClr val="0000C0"/>
                </a:solidFill>
                <a:latin typeface="Monaco" charset="0"/>
              </a:rPr>
              <a:t>nja</a:t>
            </a:r>
            <a:r>
              <a:rPr lang="en-US" b="1" i="1" dirty="0" smtClean="0">
                <a:solidFill>
                  <a:srgbClr val="000000"/>
                </a:solidFill>
                <a:latin typeface="Monaco" charset="0"/>
              </a:rPr>
              <a:t>])</a:t>
            </a:r>
          </a:p>
          <a:p>
            <a:pPr marL="0" indent="0">
              <a:buNone/>
            </a:pPr>
            <a:endParaRPr lang="en-US" dirty="0">
              <a:latin typeface="Monaco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C0"/>
                </a:solidFill>
                <a:latin typeface="Monaco" charset="0"/>
              </a:rPr>
              <a:t>a_off_huge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a_off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2M </a:t>
            </a:r>
            <a:r>
              <a:rPr lang="en-US" dirty="0" err="1" smtClean="0"/>
              <a:t>Hugepages</a:t>
            </a:r>
            <a:r>
              <a:rPr lang="en-US" dirty="0" smtClean="0"/>
              <a:t> in MCDRAM: Fortran Side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alloc_a_off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**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memptr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nelm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* poke;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size;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span;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  <a:r>
              <a:rPr lang="en-US" dirty="0">
                <a:solidFill>
                  <a:srgbClr val="400BD9"/>
                </a:solidFill>
                <a:latin typeface="Menlo-Regular" charset="0"/>
              </a:rPr>
              <a:t>·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 size 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nelm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*</a:t>
            </a:r>
            <a:r>
              <a:rPr lang="en-US" dirty="0" err="1">
                <a:solidFill>
                  <a:srgbClr val="C1651C"/>
                </a:solidFill>
                <a:latin typeface="Menlo-Regular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span = (size + PAGESIZE-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 &amp; ~(PAGESIZE-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hbw_posix_memalign_psize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(&amp;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PAGESIZE,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nelm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*</a:t>
            </a:r>
            <a:r>
              <a:rPr lang="en-US" dirty="0" err="1">
                <a:solidFill>
                  <a:srgbClr val="C1651C"/>
                </a:solidFill>
                <a:latin typeface="Menlo-Regular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), PAGESIZE_FLAG);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!=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errstr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strerror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errno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hbw_posix_memalign_psize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 failed: </a:t>
            </a:r>
            <a:r>
              <a:rPr lang="en-US" dirty="0">
                <a:solidFill>
                  <a:srgbClr val="C814C9"/>
                </a:solidFill>
                <a:latin typeface="Menlo-Regular" charset="0"/>
              </a:rPr>
              <a:t>%s\n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errstr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enlo-Regular" charset="0"/>
              </a:rPr>
              <a:t>  }</a:t>
            </a:r>
          </a:p>
          <a:p>
            <a:pPr marL="0" indent="0">
              <a:buNone/>
            </a:pPr>
            <a:endParaRPr lang="de-DE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de-DE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de-DE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de-DE" dirty="0" err="1">
                <a:solidFill>
                  <a:srgbClr val="000000"/>
                </a:solidFill>
                <a:latin typeface="Menlo-Regular" charset="0"/>
              </a:rPr>
              <a:t>mlock</a:t>
            </a:r>
            <a:r>
              <a:rPr lang="de-DE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de-DE" dirty="0" err="1">
                <a:solidFill>
                  <a:srgbClr val="000000"/>
                </a:solidFill>
                <a:latin typeface="Menlo-Regular" charset="0"/>
              </a:rPr>
              <a:t>ptr</a:t>
            </a:r>
            <a:r>
              <a:rPr lang="de-DE" dirty="0">
                <a:solidFill>
                  <a:srgbClr val="000000"/>
                </a:solidFill>
                <a:latin typeface="Menlo-Regular" charset="0"/>
              </a:rPr>
              <a:t>, span);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!=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errstr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strerror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errno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mlock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 failed: </a:t>
            </a:r>
            <a:r>
              <a:rPr lang="en-US" dirty="0">
                <a:solidFill>
                  <a:srgbClr val="C814C9"/>
                </a:solidFill>
                <a:latin typeface="Menlo-Regular" charset="0"/>
              </a:rPr>
              <a:t>%s\n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errstr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enlo-Regular" charset="0"/>
              </a:rPr>
              <a:t>  }</a:t>
            </a:r>
          </a:p>
          <a:p>
            <a:pPr marL="0" indent="0">
              <a:buNone/>
            </a:pPr>
            <a:endParaRPr lang="de-DE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de-DE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de-DE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de-DE" dirty="0" err="1">
                <a:solidFill>
                  <a:srgbClr val="000000"/>
                </a:solidFill>
                <a:latin typeface="Menlo-Regular" charset="0"/>
              </a:rPr>
              <a:t>posix_madvise</a:t>
            </a:r>
            <a:r>
              <a:rPr lang="de-DE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de-DE" dirty="0" err="1">
                <a:solidFill>
                  <a:srgbClr val="000000"/>
                </a:solidFill>
                <a:latin typeface="Menlo-Regular" charset="0"/>
              </a:rPr>
              <a:t>ptr</a:t>
            </a:r>
            <a:r>
              <a:rPr lang="de-DE" dirty="0">
                <a:solidFill>
                  <a:srgbClr val="000000"/>
                </a:solidFill>
                <a:latin typeface="Menlo-Regular" charset="0"/>
              </a:rPr>
              <a:t>, span, POSIX_MADV_WILLNEED | POSIX_MADV_SEQUENTIAL);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!=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2FB41D"/>
                </a:solidFill>
                <a:latin typeface="Menlo-Regular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2FB41D"/>
                </a:solidFill>
                <a:latin typeface="Menlo-Regular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errstr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strerror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errno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B42419"/>
                </a:solidFill>
                <a:latin typeface="Menlo-Regular" charset="0"/>
              </a:rPr>
              <a:t>posix_madvise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 failed: </a:t>
            </a:r>
            <a:r>
              <a:rPr lang="en-US" dirty="0">
                <a:solidFill>
                  <a:srgbClr val="C814C9"/>
                </a:solidFill>
                <a:latin typeface="Menlo-Regular" charset="0"/>
              </a:rPr>
              <a:t>%s\n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errstr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retval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enlo-Regular" charset="0"/>
              </a:rPr>
              <a:t>  }</a:t>
            </a: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hr-HR" dirty="0" err="1">
                <a:solidFill>
                  <a:srgbClr val="000000"/>
                </a:solidFill>
                <a:latin typeface="Menlo-Regular" charset="0"/>
              </a:rPr>
              <a:t>poke</a:t>
            </a:r>
            <a:r>
              <a:rPr lang="hr-HR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hr-HR" dirty="0" err="1">
                <a:solidFill>
                  <a:srgbClr val="000000"/>
                </a:solidFill>
                <a:latin typeface="Menlo-Regular" charset="0"/>
              </a:rPr>
              <a:t>ptr</a:t>
            </a:r>
            <a:r>
              <a:rPr lang="hr-HR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pl-PL" dirty="0">
                <a:solidFill>
                  <a:srgbClr val="C1651C"/>
                </a:solidFill>
                <a:latin typeface="Menlo-Regular" charset="0"/>
              </a:rPr>
              <a:t>do</a:t>
            </a:r>
            <a:r>
              <a:rPr lang="pl-PL" dirty="0">
                <a:solidFill>
                  <a:srgbClr val="000000"/>
                </a:solidFill>
                <a:latin typeface="Menlo-Regular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*poke =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0xf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  poke += PAGESIZE;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}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(poke &lt; (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ptr+span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));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*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memptr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ptr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dirty="0">
                <a:solidFill>
                  <a:srgbClr val="C1651C"/>
                </a:solidFill>
                <a:latin typeface="Menlo-Regular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B42419"/>
                </a:solidFill>
                <a:latin typeface="Menlo-Regular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}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2M </a:t>
            </a:r>
            <a:r>
              <a:rPr lang="en-US" dirty="0" err="1" smtClean="0"/>
              <a:t>Hugepages</a:t>
            </a:r>
            <a:r>
              <a:rPr lang="en-US" dirty="0" smtClean="0"/>
              <a:t> in MCDRAM: C side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0485" y="874840"/>
            <a:ext cx="3492230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100">
                <a:solidFill>
                  <a:srgbClr val="C814C9"/>
                </a:solidFill>
                <a:latin typeface="Menlo-Regular" charset="0"/>
              </a:rPr>
              <a:t>#</a:t>
            </a:r>
            <a:r>
              <a:rPr lang="pt-BR" sz="1100" dirty="0" err="1">
                <a:solidFill>
                  <a:srgbClr val="C814C9"/>
                </a:solidFill>
                <a:latin typeface="Menlo-Regular" charset="0"/>
              </a:rPr>
              <a:t>if</a:t>
            </a:r>
            <a:r>
              <a:rPr lang="pt-BR" sz="1100" dirty="0">
                <a:solidFill>
                  <a:srgbClr val="C814C9"/>
                </a:solidFill>
                <a:latin typeface="Menlo-Regular" charset="0"/>
              </a:rPr>
              <a:t> PAGESIZE == </a:t>
            </a:r>
            <a:r>
              <a:rPr lang="pt-BR" sz="1100" dirty="0">
                <a:solidFill>
                  <a:srgbClr val="B42419"/>
                </a:solidFill>
                <a:latin typeface="Menlo-Regular" charset="0"/>
              </a:rPr>
              <a:t>0x200000</a:t>
            </a:r>
            <a:endParaRPr lang="pt-BR" sz="11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pt-BR" sz="1100" dirty="0">
                <a:solidFill>
                  <a:srgbClr val="C814C9"/>
                </a:solidFill>
                <a:latin typeface="Menlo-Regular" charset="0"/>
              </a:rPr>
              <a:t>#define PAGESIZE_FLAG HBW_PAGESIZE_2MB</a:t>
            </a:r>
            <a:endParaRPr lang="pt-BR" sz="11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pt-BR" sz="1100" dirty="0">
                <a:solidFill>
                  <a:srgbClr val="C814C9"/>
                </a:solidFill>
                <a:latin typeface="Menlo-Regular" charset="0"/>
              </a:rPr>
              <a:t>#</a:t>
            </a:r>
            <a:r>
              <a:rPr lang="pt-BR" sz="1100" dirty="0" err="1">
                <a:solidFill>
                  <a:srgbClr val="C814C9"/>
                </a:solidFill>
                <a:latin typeface="Menlo-Regular" charset="0"/>
              </a:rPr>
              <a:t>elif</a:t>
            </a:r>
            <a:r>
              <a:rPr lang="pt-BR" sz="1100" dirty="0">
                <a:solidFill>
                  <a:srgbClr val="C814C9"/>
                </a:solidFill>
                <a:latin typeface="Menlo-Regular" charset="0"/>
              </a:rPr>
              <a:t> PAGESIZE == </a:t>
            </a:r>
            <a:r>
              <a:rPr lang="pt-BR" sz="1100" dirty="0">
                <a:solidFill>
                  <a:srgbClr val="B42419"/>
                </a:solidFill>
                <a:latin typeface="Menlo-Regular" charset="0"/>
              </a:rPr>
              <a:t>0x1000</a:t>
            </a:r>
            <a:endParaRPr lang="pt-BR" sz="11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pt-BR" sz="1100" dirty="0">
                <a:solidFill>
                  <a:srgbClr val="C814C9"/>
                </a:solidFill>
                <a:latin typeface="Menlo-Regular" charset="0"/>
              </a:rPr>
              <a:t>#define PAGESIZE_FLAG HBW_PAGESIZE_4KB</a:t>
            </a:r>
            <a:endParaRPr lang="pt-BR" sz="1100" dirty="0">
              <a:solidFill>
                <a:srgbClr val="000000"/>
              </a:solidFill>
              <a:latin typeface="Menlo-Regular" charset="0"/>
            </a:endParaRPr>
          </a:p>
          <a:p>
            <a:r>
              <a:rPr lang="pt-BR" sz="1100" dirty="0">
                <a:solidFill>
                  <a:srgbClr val="C814C9"/>
                </a:solidFill>
                <a:latin typeface="Menlo-Regular" charset="0"/>
              </a:rPr>
              <a:t>#</a:t>
            </a:r>
            <a:r>
              <a:rPr lang="pt-BR" sz="1100" dirty="0" err="1">
                <a:solidFill>
                  <a:srgbClr val="C814C9"/>
                </a:solidFill>
                <a:latin typeface="Menlo-Regular" charset="0"/>
              </a:rPr>
              <a:t>endif</a:t>
            </a:r>
            <a:endParaRPr lang="pt-BR" sz="1100" dirty="0">
              <a:solidFill>
                <a:srgbClr val="000000"/>
              </a:solidFill>
              <a:latin typeface="Menlo-Regula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40" y="4310770"/>
            <a:ext cx="2763661" cy="20251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Per-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node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process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memory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usage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(in MBs) 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for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PID 15047 (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point_solve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                           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Node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0          </a:t>
            </a:r>
            <a:r>
              <a:rPr lang="de-DE" sz="1400" dirty="0" err="1">
                <a:latin typeface="Menlo" charset="0"/>
                <a:ea typeface="Menlo" charset="0"/>
                <a:cs typeface="Menlo" charset="0"/>
              </a:rPr>
              <a:t>Node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 1          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Total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                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--------------- ---------------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---------------</a:t>
            </a:r>
          </a:p>
          <a:p>
            <a:pPr marL="0" indent="0">
              <a:buNone/>
            </a:pPr>
            <a:r>
              <a:rPr lang="de-DE" sz="1400" dirty="0" err="1" smtClean="0">
                <a:latin typeface="Menlo" charset="0"/>
                <a:ea typeface="Menlo" charset="0"/>
                <a:cs typeface="Menlo" charset="0"/>
              </a:rPr>
              <a:t>Huge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                     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788.00         1024.00        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1812.00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Heap                       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0.18            0.00           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0.18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Stack                      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0.03            0.00           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0.03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Private                  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455.11         1812.00        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2267.11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----------------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--------------- --------------- </a:t>
            </a: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---------------</a:t>
            </a:r>
          </a:p>
          <a:p>
            <a:pPr marL="0" indent="0">
              <a:buNone/>
            </a:pPr>
            <a:r>
              <a:rPr lang="de-DE" sz="1400" dirty="0" smtClean="0">
                <a:latin typeface="Menlo" charset="0"/>
                <a:ea typeface="Menlo" charset="0"/>
                <a:cs typeface="Menlo" charset="0"/>
              </a:rPr>
              <a:t>Total                     </a:t>
            </a:r>
            <a:r>
              <a:rPr lang="de-DE" sz="1400" dirty="0">
                <a:latin typeface="Menlo" charset="0"/>
                <a:ea typeface="Menlo" charset="0"/>
                <a:cs typeface="Menlo" charset="0"/>
              </a:rPr>
              <a:t>1243.32         2836.00         4079.32</a:t>
            </a:r>
            <a:endParaRPr lang="en-US" sz="1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2M </a:t>
            </a:r>
            <a:r>
              <a:rPr lang="en-US" dirty="0" err="1" smtClean="0"/>
              <a:t>Hugepages</a:t>
            </a:r>
            <a:r>
              <a:rPr lang="en-US" dirty="0" smtClean="0"/>
              <a:t> in MCDRAM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197" y="3683857"/>
            <a:ext cx="27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But no performance gain</a:t>
            </a:r>
            <a:r>
              <a:rPr lang="is-I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4962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Army HPC User Group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MINIAPP1 Summary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worked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directives</a:t>
            </a:r>
          </a:p>
          <a:p>
            <a:r>
              <a:rPr lang="en-US" dirty="0" smtClean="0"/>
              <a:t>MEMKIND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umactl</a:t>
            </a:r>
            <a:r>
              <a:rPr lang="en-US" dirty="0" smtClean="0"/>
              <a:t> --</a:t>
            </a:r>
            <a:r>
              <a:rPr lang="en-US" dirty="0" err="1" smtClean="0"/>
              <a:t>membind</a:t>
            </a:r>
            <a:endParaRPr lang="en-US" dirty="0" smtClean="0"/>
          </a:p>
          <a:p>
            <a:pPr lvl="1"/>
            <a:r>
              <a:rPr lang="en-US" dirty="0" smtClean="0"/>
              <a:t>But MEMKIND slightly faster.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didn’t work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2M </a:t>
            </a:r>
            <a:r>
              <a:rPr lang="en-US" dirty="0" err="1" smtClean="0"/>
              <a:t>hugepages</a:t>
            </a:r>
            <a:endParaRPr lang="en-US" dirty="0" smtClean="0"/>
          </a:p>
          <a:p>
            <a:pPr lvl="1"/>
            <a:r>
              <a:rPr lang="en-US" dirty="0" smtClean="0"/>
              <a:t>No change in most tests, performance loss in some</a:t>
            </a:r>
            <a:endParaRPr lang="en-US" dirty="0"/>
          </a:p>
          <a:p>
            <a:r>
              <a:rPr lang="en-US" dirty="0"/>
              <a:t>Blocking </a:t>
            </a:r>
            <a:r>
              <a:rPr lang="en-US" dirty="0" smtClean="0"/>
              <a:t>in </a:t>
            </a:r>
            <a:r>
              <a:rPr lang="en-US" dirty="0" err="1" smtClean="0"/>
              <a:t>a_off</a:t>
            </a:r>
            <a:r>
              <a:rPr lang="en-US" dirty="0" smtClean="0"/>
              <a:t>(:,1,1)</a:t>
            </a:r>
            <a:endParaRPr lang="en-US" dirty="0"/>
          </a:p>
          <a:p>
            <a:pPr lvl="1"/>
            <a:r>
              <a:rPr lang="en-US" dirty="0"/>
              <a:t>Facilitates vectorization, but average loop trip count is too low to gain anything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Transposing </a:t>
            </a:r>
            <a:r>
              <a:rPr lang="en-US" dirty="0" err="1" smtClean="0"/>
              <a:t>a_off</a:t>
            </a:r>
            <a:endParaRPr lang="en-US" dirty="0" smtClean="0"/>
          </a:p>
          <a:p>
            <a:pPr lvl="1"/>
            <a:r>
              <a:rPr lang="en-US" dirty="0"/>
              <a:t>Facilitates vectorization, but average loop trip count is </a:t>
            </a:r>
            <a:r>
              <a:rPr lang="en-US" dirty="0" smtClean="0"/>
              <a:t>low.</a:t>
            </a:r>
          </a:p>
          <a:p>
            <a:r>
              <a:rPr lang="en-US" dirty="0" err="1" smtClean="0"/>
              <a:t>Vectorizing</a:t>
            </a:r>
            <a:r>
              <a:rPr lang="en-US" dirty="0" smtClean="0"/>
              <a:t> via </a:t>
            </a:r>
            <a:r>
              <a:rPr lang="en-US" dirty="0" err="1" smtClean="0"/>
              <a:t>intrinsics</a:t>
            </a:r>
            <a:endParaRPr lang="en-US" dirty="0" smtClean="0"/>
          </a:p>
          <a:p>
            <a:pPr lvl="1"/>
            <a:r>
              <a:rPr lang="en-US" dirty="0" smtClean="0"/>
              <a:t>Not CPU bound, no performance gain.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2" descr="fzj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9147" y="5469966"/>
            <a:ext cx="2362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HPCMP DoD PETTT Program</a:t>
            </a:r>
          </a:p>
          <a:p>
            <a:r>
              <a:rPr lang="en-US" dirty="0" smtClean="0"/>
              <a:t>Department of Energy</a:t>
            </a:r>
          </a:p>
          <a:p>
            <a:pPr lvl="1"/>
            <a:r>
              <a:rPr lang="en-US" dirty="0" smtClean="0"/>
              <a:t>Office of Science</a:t>
            </a:r>
          </a:p>
          <a:p>
            <a:pPr lvl="1"/>
            <a:r>
              <a:rPr lang="en-US" dirty="0" smtClean="0"/>
              <a:t>Argonne National Laboratory</a:t>
            </a:r>
          </a:p>
          <a:p>
            <a:pPr lvl="1"/>
            <a:r>
              <a:rPr lang="en-US" dirty="0" smtClean="0"/>
              <a:t>Oak Ridge National Laboratory</a:t>
            </a:r>
          </a:p>
          <a:p>
            <a:pPr lvl="1"/>
            <a:r>
              <a:rPr lang="en-US" dirty="0" smtClean="0"/>
              <a:t>NNSA/ASC </a:t>
            </a:r>
            <a:r>
              <a:rPr lang="en-US" dirty="0" err="1" smtClean="0"/>
              <a:t>Trilabs</a:t>
            </a:r>
            <a:r>
              <a:rPr lang="en-US" dirty="0" smtClean="0"/>
              <a:t> (SNL, LLNL, LANL)</a:t>
            </a:r>
          </a:p>
          <a:p>
            <a:r>
              <a:rPr lang="en-US" dirty="0" smtClean="0"/>
              <a:t>National Science Foundation</a:t>
            </a:r>
          </a:p>
          <a:p>
            <a:pPr lvl="1"/>
            <a:r>
              <a:rPr lang="en-US" dirty="0" err="1" smtClean="0"/>
              <a:t>Glassbox</a:t>
            </a:r>
            <a:r>
              <a:rPr lang="en-US" dirty="0" smtClean="0"/>
              <a:t>, SI-2</a:t>
            </a:r>
          </a:p>
          <a:p>
            <a:r>
              <a:rPr lang="en-US" dirty="0" smtClean="0"/>
              <a:t>University of Tennessee</a:t>
            </a:r>
          </a:p>
          <a:p>
            <a:pPr marL="342900" lvl="2" indent="-342900"/>
            <a:r>
              <a:rPr lang="en-US" sz="3300" dirty="0" smtClean="0"/>
              <a:t>University of New Hampshire </a:t>
            </a:r>
            <a:endParaRPr lang="en-US" sz="2900" dirty="0"/>
          </a:p>
          <a:p>
            <a:pPr marL="800100" lvl="3" indent="-342900"/>
            <a:r>
              <a:rPr lang="en-US" sz="2700" dirty="0" smtClean="0"/>
              <a:t>Jean Perez, Benjamin </a:t>
            </a:r>
            <a:r>
              <a:rPr lang="en-US" sz="2700" dirty="0" err="1" smtClean="0"/>
              <a:t>Chandran</a:t>
            </a:r>
            <a:endParaRPr lang="en-US" sz="2700" dirty="0" smtClean="0"/>
          </a:p>
          <a:p>
            <a:r>
              <a:rPr lang="en-US" dirty="0" smtClean="0"/>
              <a:t>University of Oregon</a:t>
            </a:r>
          </a:p>
          <a:p>
            <a:pPr lvl="1"/>
            <a:r>
              <a:rPr lang="en-US" dirty="0" smtClean="0"/>
              <a:t>Allen D. </a:t>
            </a:r>
            <a:r>
              <a:rPr lang="en-US" dirty="0" err="1" smtClean="0"/>
              <a:t>Malony</a:t>
            </a:r>
            <a:r>
              <a:rPr lang="en-US" dirty="0" smtClean="0"/>
              <a:t>, Sameer </a:t>
            </a:r>
            <a:r>
              <a:rPr lang="en-US" dirty="0" err="1" smtClean="0"/>
              <a:t>Shende</a:t>
            </a:r>
            <a:endParaRPr lang="en-US" dirty="0" smtClean="0"/>
          </a:p>
          <a:p>
            <a:pPr lvl="1"/>
            <a:r>
              <a:rPr lang="en-US" dirty="0" smtClean="0"/>
              <a:t>Kevin Huck, Wyatt Spear</a:t>
            </a:r>
          </a:p>
          <a:p>
            <a:r>
              <a:rPr lang="en-US" dirty="0" smtClean="0"/>
              <a:t>TU Dresden</a:t>
            </a:r>
          </a:p>
          <a:p>
            <a:pPr lvl="1"/>
            <a:r>
              <a:rPr lang="en-US" dirty="0" err="1" smtClean="0"/>
              <a:t>Holger</a:t>
            </a:r>
            <a:r>
              <a:rPr lang="en-US" dirty="0" smtClean="0"/>
              <a:t> </a:t>
            </a:r>
            <a:r>
              <a:rPr lang="en-US" dirty="0" err="1" smtClean="0"/>
              <a:t>Brunst</a:t>
            </a:r>
            <a:r>
              <a:rPr lang="en-US" dirty="0" smtClean="0"/>
              <a:t>, Andreas </a:t>
            </a:r>
            <a:r>
              <a:rPr lang="en-US" dirty="0" err="1" smtClean="0"/>
              <a:t>Knupfer</a:t>
            </a:r>
            <a:endParaRPr lang="en-US" dirty="0" smtClean="0"/>
          </a:p>
          <a:p>
            <a:pPr lvl="1"/>
            <a:r>
              <a:rPr lang="en-US" dirty="0" smtClean="0"/>
              <a:t>Wolfgang Nagel</a:t>
            </a:r>
          </a:p>
          <a:p>
            <a:r>
              <a:rPr lang="en-US" dirty="0" smtClean="0"/>
              <a:t>Research Centre </a:t>
            </a:r>
            <a:r>
              <a:rPr lang="en-US" dirty="0" err="1" smtClean="0"/>
              <a:t>Jülich</a:t>
            </a:r>
            <a:endParaRPr lang="en-US" dirty="0" smtClean="0"/>
          </a:p>
          <a:p>
            <a:pPr lvl="1"/>
            <a:r>
              <a:rPr lang="en-US" dirty="0" smtClean="0"/>
              <a:t>Bernd Mohr</a:t>
            </a:r>
          </a:p>
          <a:p>
            <a:pPr lvl="1"/>
            <a:r>
              <a:rPr lang="en-US" dirty="0" smtClean="0"/>
              <a:t>Felix Wolf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7" name="Picture 4" descr="office_of_scien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2472" y="1295856"/>
            <a:ext cx="1668463" cy="517525"/>
          </a:xfrm>
          <a:prstGeom prst="rect">
            <a:avLst/>
          </a:prstGeom>
          <a:noFill/>
        </p:spPr>
      </p:pic>
      <p:pic>
        <p:nvPicPr>
          <p:cNvPr id="8" name="Picture 6" descr="LAN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8512" y="5708091"/>
            <a:ext cx="2132013" cy="6127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2131" y="3879224"/>
            <a:ext cx="79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512" y="1067256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2657" y="4776073"/>
            <a:ext cx="15668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3041024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19024" y="2668715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nsf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349" y="387922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1" y="2143732"/>
            <a:ext cx="2690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ACTS-logo-small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66088" y="4057383"/>
            <a:ext cx="644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sandia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6700" y="5000061"/>
            <a:ext cx="12636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pnnl_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618" y="2808455"/>
            <a:ext cx="10937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uologo.gif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88" y="2073402"/>
            <a:ext cx="8382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Logo1_230x80_tweis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4139933"/>
            <a:ext cx="1323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argonne_logo.jpg                                               000AA94FMacintosh HD                   7C2604DF: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063900"/>
            <a:ext cx="1486597" cy="6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Army HPC User Group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1623" y="96171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Profiling</a:t>
            </a:r>
            <a:endParaRPr lang="en-US" sz="4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70451" y="961718"/>
            <a:ext cx="3816350" cy="6397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Tracing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1623" y="3734008"/>
            <a:ext cx="4040188" cy="22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" lvl="0" algn="ctr" defTabSz="914400" fontAlgn="base">
              <a:spcAft>
                <a:spcPts val="600"/>
              </a:spcAft>
              <a:defRPr/>
            </a:pPr>
            <a:r>
              <a:rPr lang="en-US" sz="36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Shows</a:t>
            </a:r>
            <a:r>
              <a:rPr lang="en-US" sz="36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br>
              <a:rPr lang="en-US" sz="36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how </a:t>
            </a:r>
            <a:r>
              <a:rPr lang="en-US" sz="3600" b="1" dirty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much</a:t>
            </a:r>
            <a:r>
              <a:rPr lang="en-US" sz="36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36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time </a:t>
            </a:r>
            <a:r>
              <a:rPr lang="en-US" sz="36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was spent in each routine</a:t>
            </a: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27" y="1761887"/>
            <a:ext cx="3816350" cy="1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f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54" b="20780"/>
          <a:stretch/>
        </p:blipFill>
        <p:spPr bwMode="auto">
          <a:xfrm>
            <a:off x="491624" y="1761888"/>
            <a:ext cx="4040188" cy="1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870450" y="3734007"/>
            <a:ext cx="3816349" cy="229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" algn="ctr"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Shows</a:t>
            </a:r>
            <a: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b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when</a:t>
            </a:r>
            <a:r>
              <a:rPr lang="en-US" sz="36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3600" b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events take place on a timeline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0" y="-20619"/>
            <a:ext cx="9144000" cy="63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Approaches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20619"/>
            <a:ext cx="9144000" cy="63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Performance Profiles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Flat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profiles</a:t>
            </a:r>
          </a:p>
          <a:p>
            <a:pPr lvl="1"/>
            <a:r>
              <a:rPr lang="en-US" dirty="0">
                <a:ea typeface="ＭＳ Ｐゴシック" charset="0"/>
              </a:rPr>
              <a:t>Metric (e.g., time) spent in an </a:t>
            </a:r>
            <a:r>
              <a:rPr lang="en-US" dirty="0" smtClean="0">
                <a:ea typeface="ＭＳ Ｐゴシック" charset="0"/>
              </a:rPr>
              <a:t>event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Exclusive/inclusive, # of calls, child </a:t>
            </a:r>
            <a:r>
              <a:rPr lang="en-US" dirty="0" smtClean="0">
                <a:ea typeface="ＭＳ Ｐゴシック" charset="0"/>
              </a:rPr>
              <a:t>calls, …</a:t>
            </a:r>
            <a:endParaRPr lang="en-US" dirty="0">
              <a:ea typeface="ＭＳ Ｐゴシック" charset="0"/>
            </a:endParaRPr>
          </a:p>
          <a:p>
            <a:r>
              <a:rPr lang="en-US" i="1" dirty="0" err="1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Callpath</a:t>
            </a:r>
            <a:r>
              <a:rPr lang="en-US" dirty="0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profiles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Time </a:t>
            </a:r>
            <a:r>
              <a:rPr lang="en-US" dirty="0">
                <a:ea typeface="ＭＳ Ｐゴシック" charset="0"/>
              </a:rPr>
              <a:t>spent along a calling path (edges in </a:t>
            </a:r>
            <a:r>
              <a:rPr lang="en-US" dirty="0" err="1">
                <a:ea typeface="ＭＳ Ｐゴシック" charset="0"/>
              </a:rPr>
              <a:t>callgraph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/>
            <a:r>
              <a:rPr lang="en-US" altLang="ja-JP" dirty="0" smtClean="0">
                <a:ea typeface="ＭＳ Ｐゴシック" charset="0"/>
              </a:rPr>
              <a:t>“</a:t>
            </a:r>
            <a:r>
              <a:rPr lang="en-US" altLang="ja-JP" i="1" dirty="0" smtClean="0">
                <a:ea typeface="ＭＳ Ｐゴシック" charset="0"/>
              </a:rPr>
              <a:t>main</a:t>
            </a:r>
            <a:r>
              <a:rPr lang="en-US" altLang="ja-JP" i="1" dirty="0">
                <a:ea typeface="ＭＳ Ｐゴシック" charset="0"/>
              </a:rPr>
              <a:t>=&gt; f1 =&gt; f2 =&gt; </a:t>
            </a:r>
            <a:r>
              <a:rPr lang="en-US" altLang="ja-JP" i="1" dirty="0" err="1" smtClean="0">
                <a:ea typeface="ＭＳ Ｐゴシック" charset="0"/>
              </a:rPr>
              <a:t>MPI_Send</a:t>
            </a:r>
            <a:r>
              <a:rPr lang="en-US" altLang="ja-JP" dirty="0" smtClean="0">
                <a:ea typeface="ＭＳ Ｐゴシック" charset="0"/>
              </a:rPr>
              <a:t>”</a:t>
            </a:r>
            <a:endParaRPr lang="en-US" altLang="ja-JP" dirty="0">
              <a:ea typeface="ＭＳ Ｐゴシック" charset="0"/>
            </a:endParaRPr>
          </a:p>
          <a:p>
            <a:r>
              <a:rPr lang="en-US" i="1" dirty="0" smtClean="0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Phase</a:t>
            </a:r>
            <a:r>
              <a:rPr lang="en-US" dirty="0" smtClean="0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profiles</a:t>
            </a:r>
          </a:p>
          <a:p>
            <a:pPr lvl="1"/>
            <a:r>
              <a:rPr lang="en-US" dirty="0">
                <a:ea typeface="ＭＳ Ｐゴシック" charset="0"/>
              </a:rPr>
              <a:t>Flat profiles under a phase (nested phases </a:t>
            </a:r>
            <a:r>
              <a:rPr lang="en-US" dirty="0" smtClean="0">
                <a:ea typeface="ＭＳ Ｐゴシック" charset="0"/>
              </a:rPr>
              <a:t>allowed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</a:rPr>
              <a:t>Default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main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phase</a:t>
            </a:r>
          </a:p>
          <a:p>
            <a:pPr lvl="1"/>
            <a:r>
              <a:rPr lang="en-US" dirty="0">
                <a:ea typeface="ＭＳ Ｐゴシック" charset="0"/>
              </a:rPr>
              <a:t>Supports static or dynamic (e.g</a:t>
            </a:r>
            <a:r>
              <a:rPr lang="en-US" dirty="0" smtClean="0">
                <a:ea typeface="ＭＳ Ｐゴシック" charset="0"/>
              </a:rPr>
              <a:t>. </a:t>
            </a:r>
            <a:r>
              <a:rPr lang="en-US" dirty="0">
                <a:ea typeface="ＭＳ Ｐゴシック" charset="0"/>
              </a:rPr>
              <a:t>per-iteration) </a:t>
            </a:r>
            <a:r>
              <a:rPr lang="en-US" dirty="0" smtClean="0">
                <a:ea typeface="ＭＳ Ｐゴシック" charset="0"/>
              </a:rPr>
              <a:t>phases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Interval </a:t>
            </a:r>
            <a:r>
              <a:rPr lang="en-US" dirty="0"/>
              <a:t>events (begin/end events)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Measures exclusive &amp; inclusive durations between events 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Metrics monotonically </a:t>
            </a:r>
            <a:r>
              <a:rPr lang="en-US" sz="2000" dirty="0" smtClean="0">
                <a:ea typeface="ＭＳ Ｐゴシック" pitchFamily="-1" charset="-128"/>
              </a:rPr>
              <a:t>increase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-1" charset="-128"/>
              </a:rPr>
              <a:t>Example: Wall-clock timer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Atomic events (trigger with data value)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Used to capture performance data state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Shows extent of variation of triggered values (min/max/mean</a:t>
            </a:r>
            <a:r>
              <a:rPr lang="en-US" sz="2000" dirty="0" smtClean="0">
                <a:ea typeface="ＭＳ Ｐゴシック" pitchFamily="-1" charset="-128"/>
              </a:rPr>
              <a:t>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-1" charset="-128"/>
              </a:rPr>
              <a:t>Example: heap memory consumed at a particular point</a:t>
            </a:r>
          </a:p>
        </p:txBody>
      </p:sp>
      <p:sp>
        <p:nvSpPr>
          <p:cNvPr id="4300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Direct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Observation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Events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674" y="934597"/>
            <a:ext cx="4684301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 Commander: The TAU User Interface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19"/>
            <a:ext cx="9144000" cy="63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vs. Indirect Measurement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94722" y="109775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Direct via Probes</a:t>
            </a:r>
            <a:endParaRPr lang="en-US" b="1" dirty="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870449" y="1097757"/>
            <a:ext cx="3816350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Indirect via Sampling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478012"/>
            <a:ext cx="4040188" cy="16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630" lvl="0" indent="-457200" defTabSz="914400" fontAlgn="base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Exact measurement</a:t>
            </a:r>
          </a:p>
          <a:p>
            <a:pPr marL="468630" lvl="0" indent="-457200" defTabSz="914400" fontAlgn="base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Fine-grain control</a:t>
            </a:r>
          </a:p>
          <a:p>
            <a:pPr marL="468630" lvl="0" indent="-457200" defTabSz="914400" fontAlgn="base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Calls inserted into code</a:t>
            </a:r>
            <a:endParaRPr lang="en-US" sz="24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70450" y="4478012"/>
            <a:ext cx="3816349" cy="16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63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No code modification</a:t>
            </a:r>
          </a:p>
          <a:p>
            <a:pPr marL="468630" indent="-45720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Minimal effort</a:t>
            </a:r>
          </a:p>
          <a:p>
            <a:pPr marL="46863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Relies on debug symbols (</a:t>
            </a:r>
            <a:r>
              <a:rPr lang="en-US" sz="24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-g</a:t>
            </a: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option)</a:t>
            </a:r>
            <a:endParaRPr lang="en-US" sz="2400" b="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67608" y="1971480"/>
            <a:ext cx="3894417" cy="227257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25425" algn="l"/>
                <a:tab pos="514350" algn="l"/>
                <a:tab pos="801688" algn="l"/>
              </a:tabLst>
            </a:pPr>
            <a:r>
              <a:rPr lang="en-US" b="1" dirty="0">
                <a:latin typeface="Courier New" charset="0"/>
              </a:rPr>
              <a:t>call </a:t>
            </a:r>
            <a:r>
              <a:rPr lang="en-US" b="1" dirty="0">
                <a:solidFill>
                  <a:schemeClr val="accent2"/>
                </a:solidFill>
                <a:latin typeface="Courier New" charset="0"/>
              </a:rPr>
              <a:t>TAU_START</a:t>
            </a:r>
            <a:r>
              <a:rPr lang="en-US" b="1" dirty="0" smtClean="0">
                <a:latin typeface="Courier New" charset="0"/>
              </a:rPr>
              <a:t>(‘</a:t>
            </a:r>
            <a:r>
              <a:rPr lang="en-US" altLang="ja-JP" b="1" dirty="0" smtClean="0">
                <a:latin typeface="Courier New" charset="0"/>
              </a:rPr>
              <a:t>potential</a:t>
            </a:r>
            <a:r>
              <a:rPr lang="en-US" b="1" dirty="0" smtClean="0">
                <a:latin typeface="Courier New" charset="0"/>
              </a:rPr>
              <a:t>’</a:t>
            </a:r>
            <a:r>
              <a:rPr lang="en-US" altLang="ja-JP" b="1" dirty="0" smtClean="0">
                <a:latin typeface="Courier New" charset="0"/>
              </a:rPr>
              <a:t>)</a:t>
            </a:r>
            <a:endParaRPr lang="en-US" altLang="ja-JP" b="1" dirty="0">
              <a:latin typeface="Courier New" charset="0"/>
            </a:endParaRPr>
          </a:p>
          <a:p>
            <a:pPr>
              <a:tabLst>
                <a:tab pos="225425" algn="l"/>
                <a:tab pos="514350" algn="l"/>
                <a:tab pos="801688" algn="l"/>
              </a:tabLst>
            </a:pPr>
            <a:r>
              <a:rPr lang="en-US" b="1" dirty="0">
                <a:solidFill>
                  <a:schemeClr val="accent3"/>
                </a:solidFill>
                <a:latin typeface="Courier New" charset="0"/>
              </a:rPr>
              <a:t>// code</a:t>
            </a:r>
          </a:p>
          <a:p>
            <a:pPr>
              <a:tabLst>
                <a:tab pos="225425" algn="l"/>
                <a:tab pos="514350" algn="l"/>
                <a:tab pos="801688" algn="l"/>
              </a:tabLst>
            </a:pPr>
            <a:r>
              <a:rPr lang="en-US" b="1" dirty="0">
                <a:latin typeface="Courier New" charset="0"/>
              </a:rPr>
              <a:t>call </a:t>
            </a:r>
            <a:r>
              <a:rPr lang="en-US" b="1" dirty="0">
                <a:solidFill>
                  <a:srgbClr val="FF0900"/>
                </a:solidFill>
                <a:latin typeface="Courier New" charset="0"/>
              </a:rPr>
              <a:t>TAU_STOP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smtClean="0">
                <a:latin typeface="Courier New" charset="0"/>
              </a:rPr>
              <a:t>‘</a:t>
            </a:r>
            <a:r>
              <a:rPr lang="en-US" altLang="ja-JP" b="1" dirty="0" smtClean="0">
                <a:latin typeface="Courier New" charset="0"/>
              </a:rPr>
              <a:t>potential</a:t>
            </a:r>
            <a:r>
              <a:rPr lang="en-US" b="1" dirty="0">
                <a:latin typeface="Courier New" charset="0"/>
              </a:rPr>
              <a:t>’</a:t>
            </a:r>
            <a:r>
              <a:rPr lang="en-US" altLang="ja-JP" b="1" dirty="0" smtClean="0">
                <a:latin typeface="Courier New" charset="0"/>
              </a:rPr>
              <a:t>)</a:t>
            </a:r>
            <a:endParaRPr lang="en-US" dirty="0"/>
          </a:p>
        </p:txBody>
      </p:sp>
      <p:pic>
        <p:nvPicPr>
          <p:cNvPr id="17" name="Picture 16" descr="Signal_Sampli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719" y="1971481"/>
            <a:ext cx="3503810" cy="227257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ChangeArrowheads="1"/>
          </p:cNvSpPr>
          <p:nvPr/>
        </p:nvSpPr>
        <p:spPr bwMode="auto">
          <a:xfrm>
            <a:off x="1828800" y="2809875"/>
            <a:ext cx="2209800" cy="2895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Lucida Console" pitchFamily="-1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143125" y="3267075"/>
            <a:ext cx="1590675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4160838" y="3190875"/>
            <a:ext cx="3216275" cy="2209800"/>
            <a:chOff x="1209" y="2112"/>
            <a:chExt cx="2026" cy="1392"/>
          </a:xfrm>
        </p:grpSpPr>
        <p:sp>
          <p:nvSpPr>
            <p:cNvPr id="44043" name="AutoShape 5"/>
            <p:cNvSpPr>
              <a:spLocks/>
            </p:cNvSpPr>
            <p:nvPr/>
          </p:nvSpPr>
          <p:spPr bwMode="auto">
            <a:xfrm>
              <a:off x="1939" y="2112"/>
              <a:ext cx="240" cy="1392"/>
            </a:xfrm>
            <a:prstGeom prst="leftBrace">
              <a:avLst>
                <a:gd name="adj1" fmla="val 48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4" name="Text Box 6"/>
            <p:cNvSpPr txBox="1">
              <a:spLocks noChangeArrowheads="1"/>
            </p:cNvSpPr>
            <p:nvPr/>
          </p:nvSpPr>
          <p:spPr bwMode="auto">
            <a:xfrm>
              <a:off x="1209" y="2616"/>
              <a:ext cx="682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Inclusive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duration</a:t>
              </a:r>
              <a:endParaRPr lang="en-US" sz="2000" dirty="0">
                <a:solidFill>
                  <a:schemeClr val="tx1"/>
                </a:solidFill>
                <a:latin typeface="Comic Sans MS" pitchFamily="-1" charset="0"/>
              </a:endParaRPr>
            </a:p>
          </p:txBody>
        </p:sp>
        <p:sp>
          <p:nvSpPr>
            <p:cNvPr id="44045" name="AutoShape 7"/>
            <p:cNvSpPr>
              <a:spLocks/>
            </p:cNvSpPr>
            <p:nvPr/>
          </p:nvSpPr>
          <p:spPr bwMode="auto">
            <a:xfrm>
              <a:off x="3091" y="2256"/>
              <a:ext cx="144" cy="288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Text Box 8"/>
            <p:cNvSpPr txBox="1">
              <a:spLocks noChangeArrowheads="1"/>
            </p:cNvSpPr>
            <p:nvPr/>
          </p:nvSpPr>
          <p:spPr bwMode="auto">
            <a:xfrm>
              <a:off x="2194" y="2616"/>
              <a:ext cx="709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Exclusive</a:t>
              </a:r>
              <a:endParaRPr lang="en-US" sz="2000" dirty="0"/>
            </a:p>
            <a:p>
              <a:r>
                <a:rPr lang="en-US" sz="2000" dirty="0"/>
                <a:t>duration</a:t>
              </a:r>
            </a:p>
          </p:txBody>
        </p:sp>
        <p:sp>
          <p:nvSpPr>
            <p:cNvPr id="44047" name="AutoShape 9"/>
            <p:cNvSpPr>
              <a:spLocks/>
            </p:cNvSpPr>
            <p:nvPr/>
          </p:nvSpPr>
          <p:spPr bwMode="auto">
            <a:xfrm>
              <a:off x="3091" y="3120"/>
              <a:ext cx="144" cy="288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AutoShape 10"/>
            <p:cNvSpPr>
              <a:spLocks/>
            </p:cNvSpPr>
            <p:nvPr/>
          </p:nvSpPr>
          <p:spPr bwMode="auto">
            <a:xfrm>
              <a:off x="2947" y="2400"/>
              <a:ext cx="144" cy="86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36" name="Rectangle 11"/>
          <p:cNvSpPr>
            <a:spLocks noChangeArrowheads="1"/>
          </p:cNvSpPr>
          <p:nvPr/>
        </p:nvSpPr>
        <p:spPr bwMode="auto">
          <a:xfrm>
            <a:off x="2209800" y="3343275"/>
            <a:ext cx="137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12"/>
          <p:cNvSpPr>
            <a:spLocks noChangeArrowheads="1"/>
          </p:cNvSpPr>
          <p:nvPr/>
        </p:nvSpPr>
        <p:spPr bwMode="auto">
          <a:xfrm>
            <a:off x="2209800" y="4714875"/>
            <a:ext cx="137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1828800" y="2813050"/>
            <a:ext cx="15446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foo</a:t>
            </a:r>
            <a:r>
              <a:rPr lang="en-US" dirty="0"/>
              <a:t>()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a;</a:t>
            </a:r>
          </a:p>
          <a:p>
            <a:r>
              <a:rPr lang="en-US" dirty="0"/>
              <a:t>       a =a + 1;</a:t>
            </a:r>
          </a:p>
          <a:p>
            <a:endParaRPr lang="en-US" dirty="0"/>
          </a:p>
          <a:p>
            <a:r>
              <a:rPr lang="en-US" dirty="0"/>
              <a:t>     bar();</a:t>
            </a:r>
          </a:p>
          <a:p>
            <a:endParaRPr lang="en-US" dirty="0"/>
          </a:p>
          <a:p>
            <a:r>
              <a:rPr lang="en-US" dirty="0"/>
              <a:t>       a =a + 1;</a:t>
            </a:r>
          </a:p>
          <a:p>
            <a:r>
              <a:rPr lang="en-US" dirty="0"/>
              <a:t>       return a;</a:t>
            </a:r>
          </a:p>
          <a:p>
            <a:r>
              <a:rPr lang="en-US" dirty="0"/>
              <a:t>}</a:t>
            </a:r>
          </a:p>
        </p:txBody>
      </p:sp>
      <p:sp>
        <p:nvSpPr>
          <p:cNvPr id="44040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measurements for region only</a:t>
            </a:r>
          </a:p>
          <a:p>
            <a:r>
              <a:rPr lang="en-US" smtClean="0"/>
              <a:t>Inclusive measurements includes child regions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4039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Inclusive vs. Exclusive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74320">
              <a:spcBef>
                <a:spcPts val="0"/>
              </a:spcBef>
              <a:spcAft>
                <a:spcPts val="600"/>
              </a:spcAft>
              <a:buFont typeface="Arial" pitchFamily="-1" charset="0"/>
              <a:buChar char="•"/>
            </a:pP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How much time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is spent in each application routine and outer </a:t>
            </a:r>
            <a:r>
              <a:rPr lang="en-US" i="1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loops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? Within loops, what is the contribution of each </a:t>
            </a:r>
            <a:r>
              <a:rPr lang="en-US" i="1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statement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? 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Arial" pitchFamily="-1" charset="0"/>
              <a:buChar char="•"/>
            </a:pP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How many instructions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are executed in these code regions?  </a:t>
            </a:r>
            <a:br>
              <a:rPr lang="en-US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Floating point, Level 1 and 2 </a:t>
            </a:r>
            <a:r>
              <a:rPr lang="en-US" i="1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data cache misses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, hits, branches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taken,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vector instructions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? 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Arial" pitchFamily="-1" charset="0"/>
              <a:buChar char="•"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 is the </a:t>
            </a: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memory usage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of the code? When and where is memory allocated/de-allocated? Are there any </a:t>
            </a:r>
            <a:r>
              <a:rPr lang="en-US" i="1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memory leaks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? 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Arial" pitchFamily="-1" charset="0"/>
              <a:buChar char="•"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 are the </a:t>
            </a: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I/O characteristics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of the code?  What is the peak read and write </a:t>
            </a:r>
            <a:r>
              <a:rPr lang="en-US" i="1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bandwidth</a:t>
            </a:r>
            <a:r>
              <a:rPr lang="en-US" dirty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of individual calls, total volume? </a:t>
            </a: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Arial" pitchFamily="-1" charset="0"/>
              <a:buChar char="•"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What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is the</a:t>
            </a: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 time </a:t>
            </a:r>
            <a:r>
              <a:rPr lang="en-US" b="1" dirty="0" smtClean="0">
                <a:ea typeface="ＭＳ Ｐゴシック" pitchFamily="-1" charset="-128"/>
                <a:cs typeface="ＭＳ Ｐゴシック" pitchFamily="-1" charset="-128"/>
              </a:rPr>
              <a:t>spent </a:t>
            </a: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waiting for </a:t>
            </a:r>
            <a:r>
              <a:rPr lang="en-US" b="1" dirty="0" smtClean="0">
                <a:ea typeface="ＭＳ Ｐゴシック" pitchFamily="-1" charset="-128"/>
                <a:cs typeface="ＭＳ Ｐゴシック" pitchFamily="-1" charset="-128"/>
              </a:rPr>
              <a:t>collectives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?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indent="-274320">
              <a:spcBef>
                <a:spcPts val="0"/>
              </a:spcBef>
              <a:spcAft>
                <a:spcPts val="600"/>
              </a:spcAft>
              <a:buFont typeface="Arial" pitchFamily="-1" charset="0"/>
              <a:buChar char="•"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does the application </a:t>
            </a:r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scale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?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TAU Can Answer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 Supports All HPC Platforms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ParaTools, Inc.    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983159" y="142898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Fortran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9759" y="819386"/>
            <a:ext cx="1667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C/C++</a:t>
            </a:r>
            <a:endParaRPr lang="en-US" sz="4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783759" y="1809986"/>
            <a:ext cx="1325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Java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5159" y="2876786"/>
            <a:ext cx="1324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GNU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55359" y="1733786"/>
            <a:ext cx="1042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MPI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88559" y="2419586"/>
            <a:ext cx="2255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OpenMP</a:t>
            </a:r>
            <a:endParaRPr lang="en-US" sz="4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488359" y="3181586"/>
            <a:ext cx="106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PGI</a:t>
            </a:r>
            <a:endParaRPr lang="en-US" sz="4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659559" y="895586"/>
            <a:ext cx="164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CUDA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2159" y="819386"/>
            <a:ext cx="1267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UPC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07559" y="3257786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Cray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74359" y="895586"/>
            <a:ext cx="192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Python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759" y="2876786"/>
            <a:ext cx="1239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Intel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64359" y="3333986"/>
            <a:ext cx="154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LLVM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5959" y="2114786"/>
            <a:ext cx="2350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pthreads</a:t>
            </a:r>
            <a:endParaRPr lang="en-US" sz="4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02159" y="3638786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MinGW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35759" y="4095986"/>
            <a:ext cx="155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Linux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40759" y="4019786"/>
            <a:ext cx="2431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Windows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55359" y="3867386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AIX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31559" y="3105386"/>
            <a:ext cx="1153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64A2"/>
                </a:solidFill>
              </a:rPr>
              <a:t>Sun</a:t>
            </a:r>
            <a:endParaRPr lang="en-US" sz="4000" b="1" dirty="0">
              <a:solidFill>
                <a:srgbClr val="8064A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0559" y="1657586"/>
            <a:ext cx="260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OpenACC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5959" y="4553186"/>
            <a:ext cx="1981200" cy="1569660"/>
          </a:xfrm>
          <a:prstGeom prst="rect">
            <a:avLst/>
          </a:prstGeom>
          <a:noFill/>
          <a:ln w="28575" cap="flat" cmpd="sng" algn="ctr">
            <a:solidFill>
              <a:srgbClr val="4F81BD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Insert yours </a:t>
            </a:r>
            <a:br>
              <a:rPr lang="en-US" sz="3200" b="1" dirty="0" smtClean="0"/>
            </a:br>
            <a:r>
              <a:rPr lang="en-US" sz="3200" b="1" dirty="0" smtClean="0"/>
              <a:t>here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345359" y="2419586"/>
            <a:ext cx="232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Intel MIC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35759" y="4781786"/>
            <a:ext cx="257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BlueGene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83759" y="1200386"/>
            <a:ext cx="106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GPI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26559" y="4705586"/>
            <a:ext cx="1865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64A2"/>
                </a:solidFill>
              </a:rPr>
              <a:t>Fujitsu</a:t>
            </a:r>
            <a:endParaRPr lang="en-US" sz="4000" b="1" dirty="0">
              <a:solidFill>
                <a:srgbClr val="8064A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07759" y="4705586"/>
            <a:ext cx="1352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ARM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50559" y="5467586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 X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94996" y="5520493"/>
            <a:ext cx="117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MPC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76933" y="5489672"/>
            <a:ext cx="1905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Android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20643</TotalTime>
  <Words>3904</Words>
  <Application>Microsoft Macintosh PowerPoint</Application>
  <PresentationFormat>On-screen Show (4:3)</PresentationFormat>
  <Paragraphs>853</Paragraphs>
  <Slides>71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Calibri</vt:lpstr>
      <vt:lpstr>Comic Sans MS</vt:lpstr>
      <vt:lpstr>Courier New</vt:lpstr>
      <vt:lpstr>Lucida Console</vt:lpstr>
      <vt:lpstr>Menlo</vt:lpstr>
      <vt:lpstr>Menlo-Bold</vt:lpstr>
      <vt:lpstr>Menlo-Regular</vt:lpstr>
      <vt:lpstr>Monaco</vt:lpstr>
      <vt:lpstr>ＭＳ Ｐゴシック</vt:lpstr>
      <vt:lpstr>Wingdings</vt:lpstr>
      <vt:lpstr>Arial</vt:lpstr>
      <vt:lpstr>Office Theme</vt:lpstr>
      <vt:lpstr>TAU Commander and ParaTools ThreadSpotter  ParaTools, Inc.</vt:lpstr>
      <vt:lpstr>Hands On</vt:lpstr>
      <vt:lpstr>ParaTools ThreadSpotter</vt:lpstr>
      <vt:lpstr>ThreadSpotter Report Front Page</vt:lpstr>
      <vt:lpstr>ThreadSpotter Report</vt:lpstr>
      <vt:lpstr>ThreadSpotter Online Help</vt:lpstr>
      <vt:lpstr>TAU Commander: The TAU User Interface</vt:lpstr>
      <vt:lpstr>Questions TAU Can Answer</vt:lpstr>
      <vt:lpstr>TAU Supports All HPC Platforms</vt:lpstr>
      <vt:lpstr>Example TAU Project</vt:lpstr>
      <vt:lpstr>TAU Commander</vt:lpstr>
      <vt:lpstr>Getting Started with TAU Commander</vt:lpstr>
      <vt:lpstr>Tools Summary</vt:lpstr>
      <vt:lpstr>five Point Solver MINIAPP</vt:lpstr>
      <vt:lpstr>MINIAPP 1 Code Structure</vt:lpstr>
      <vt:lpstr>MINIAPP 1 Code Structure</vt:lpstr>
      <vt:lpstr>MINIAPP 1 Kernel Unrolled</vt:lpstr>
      <vt:lpstr>MINIAPP 1 BOTE Analysis</vt:lpstr>
      <vt:lpstr>MINIAPP1 Questions</vt:lpstr>
      <vt:lpstr>ThreadSpotter Analysis</vt:lpstr>
      <vt:lpstr>ParaTools ThreadSpotter</vt:lpstr>
      <vt:lpstr>Report Front Page</vt:lpstr>
      <vt:lpstr>Fetch Hotspots</vt:lpstr>
      <vt:lpstr>Metrics as a function of cache size</vt:lpstr>
      <vt:lpstr>TAU Commander Analysis</vt:lpstr>
      <vt:lpstr>Initialize TAU Project</vt:lpstr>
      <vt:lpstr>MINIAPP1 TAU Project</vt:lpstr>
      <vt:lpstr>Use `tau` to compile</vt:lpstr>
      <vt:lpstr>Use `tau` to compile</vt:lpstr>
      <vt:lpstr>Use `tau` to run</vt:lpstr>
      <vt:lpstr>View profile</vt:lpstr>
      <vt:lpstr>Node 0 Exclusive Time Profile</vt:lpstr>
      <vt:lpstr>View Source Code</vt:lpstr>
      <vt:lpstr>View Source Code</vt:lpstr>
      <vt:lpstr>How to find most expensive line of code</vt:lpstr>
      <vt:lpstr>papi_avail on U. Oregon KNL (Grover)</vt:lpstr>
      <vt:lpstr>Measuring PAPI Counters</vt:lpstr>
      <vt:lpstr>PAPI Metric Compatibility Checks</vt:lpstr>
      <vt:lpstr>Run exactly as before: `tau ./point_solve`</vt:lpstr>
      <vt:lpstr>View profiles: `tau show`</vt:lpstr>
      <vt:lpstr>L1 Data Cache Misses</vt:lpstr>
      <vt:lpstr>L2 Total Cache Misses</vt:lpstr>
      <vt:lpstr>Line with the most L1/L2 misses</vt:lpstr>
      <vt:lpstr>What percent of L2 accesses are misses?</vt:lpstr>
      <vt:lpstr>Create a new derived metric</vt:lpstr>
      <vt:lpstr>At worst, 29% of L2 fetches miss</vt:lpstr>
      <vt:lpstr>Sort by exclusive time</vt:lpstr>
      <vt:lpstr>About 21% L2 fetches miss in kernel</vt:lpstr>
      <vt:lpstr>% Cycles Stalled Waiting for Memory</vt:lpstr>
      <vt:lpstr>% Cycles Stalled Waiting for Memory</vt:lpstr>
      <vt:lpstr>Analysis Summary</vt:lpstr>
      <vt:lpstr>Improving MINIAPP1</vt:lpstr>
      <vt:lpstr>OpenMP Parallelization</vt:lpstr>
      <vt:lpstr>Create a new OpenMP Application Config</vt:lpstr>
      <vt:lpstr>Compile and run exactly as before</vt:lpstr>
      <vt:lpstr>Use MCDRAM via numactl -m </vt:lpstr>
      <vt:lpstr>MEMKIND: Move a_off to MCDRAM</vt:lpstr>
      <vt:lpstr>OpenMP Tuning: Threads per Tile</vt:lpstr>
      <vt:lpstr>OpenMP Tuning: Threads per Core</vt:lpstr>
      <vt:lpstr>2M Hugepages in MCDRAM: Fortran Side</vt:lpstr>
      <vt:lpstr>2M Hugepages in MCDRAM: C side</vt:lpstr>
      <vt:lpstr>2M Hugepages in MCDRAM</vt:lpstr>
      <vt:lpstr>Conclusion</vt:lpstr>
      <vt:lpstr>MINIAPP1 Summary</vt:lpstr>
      <vt:lpstr>Acknowledgements</vt:lpstr>
      <vt:lpstr>Vocabulary</vt:lpstr>
      <vt:lpstr>Measurement Approaches</vt:lpstr>
      <vt:lpstr>Types of Performance Profiles</vt:lpstr>
      <vt:lpstr>Direct Observation Events</vt:lpstr>
      <vt:lpstr>Direct vs. Indirect Measurement</vt:lpstr>
      <vt:lpstr>Inclusive vs. Exclusive Measurements</vt:lpstr>
    </vt:vector>
  </TitlesOfParts>
  <Company>ParaTools,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Performance Engineering  at the Exascale  with TAU and TAU Commander</dc:title>
  <dc:creator>John Linford</dc:creator>
  <cp:lastModifiedBy>John Linford</cp:lastModifiedBy>
  <cp:revision>1082</cp:revision>
  <cp:lastPrinted>2016-12-06T13:20:58Z</cp:lastPrinted>
  <dcterms:created xsi:type="dcterms:W3CDTF">2014-07-30T16:00:04Z</dcterms:created>
  <dcterms:modified xsi:type="dcterms:W3CDTF">2016-12-06T14:07:37Z</dcterms:modified>
</cp:coreProperties>
</file>